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754" r:id="rId2"/>
  </p:sldMasterIdLst>
  <p:notesMasterIdLst>
    <p:notesMasterId r:id="rId124"/>
  </p:notesMasterIdLst>
  <p:handoutMasterIdLst>
    <p:handoutMasterId r:id="rId125"/>
  </p:handoutMasterIdLst>
  <p:sldIdLst>
    <p:sldId id="665" r:id="rId3"/>
    <p:sldId id="779" r:id="rId4"/>
    <p:sldId id="780" r:id="rId5"/>
    <p:sldId id="781" r:id="rId6"/>
    <p:sldId id="720" r:id="rId7"/>
    <p:sldId id="721" r:id="rId8"/>
    <p:sldId id="782" r:id="rId9"/>
    <p:sldId id="784" r:id="rId10"/>
    <p:sldId id="783" r:id="rId11"/>
    <p:sldId id="786" r:id="rId12"/>
    <p:sldId id="724" r:id="rId13"/>
    <p:sldId id="787" r:id="rId14"/>
    <p:sldId id="727" r:id="rId15"/>
    <p:sldId id="788" r:id="rId16"/>
    <p:sldId id="789" r:id="rId17"/>
    <p:sldId id="790" r:id="rId18"/>
    <p:sldId id="791" r:id="rId19"/>
    <p:sldId id="792" r:id="rId20"/>
    <p:sldId id="793" r:id="rId21"/>
    <p:sldId id="794" r:id="rId22"/>
    <p:sldId id="795" r:id="rId23"/>
    <p:sldId id="796" r:id="rId24"/>
    <p:sldId id="797" r:id="rId25"/>
    <p:sldId id="798" r:id="rId26"/>
    <p:sldId id="799" r:id="rId27"/>
    <p:sldId id="800" r:id="rId28"/>
    <p:sldId id="636" r:id="rId29"/>
    <p:sldId id="637" r:id="rId30"/>
    <p:sldId id="638" r:id="rId31"/>
    <p:sldId id="639" r:id="rId32"/>
    <p:sldId id="640" r:id="rId33"/>
    <p:sldId id="641" r:id="rId34"/>
    <p:sldId id="642" r:id="rId35"/>
    <p:sldId id="643" r:id="rId36"/>
    <p:sldId id="738" r:id="rId37"/>
    <p:sldId id="644" r:id="rId38"/>
    <p:sldId id="801" r:id="rId39"/>
    <p:sldId id="802" r:id="rId40"/>
    <p:sldId id="803" r:id="rId41"/>
    <p:sldId id="804" r:id="rId42"/>
    <p:sldId id="750" r:id="rId43"/>
    <p:sldId id="805" r:id="rId44"/>
    <p:sldId id="806" r:id="rId45"/>
    <p:sldId id="807" r:id="rId46"/>
    <p:sldId id="808" r:id="rId47"/>
    <p:sldId id="809" r:id="rId48"/>
    <p:sldId id="810" r:id="rId49"/>
    <p:sldId id="811" r:id="rId50"/>
    <p:sldId id="812" r:id="rId51"/>
    <p:sldId id="813" r:id="rId52"/>
    <p:sldId id="814" r:id="rId53"/>
    <p:sldId id="815" r:id="rId54"/>
    <p:sldId id="817" r:id="rId55"/>
    <p:sldId id="764" r:id="rId56"/>
    <p:sldId id="818" r:id="rId57"/>
    <p:sldId id="819" r:id="rId58"/>
    <p:sldId id="820" r:id="rId59"/>
    <p:sldId id="767" r:id="rId60"/>
    <p:sldId id="821" r:id="rId61"/>
    <p:sldId id="771" r:id="rId62"/>
    <p:sldId id="822" r:id="rId63"/>
    <p:sldId id="770" r:id="rId64"/>
    <p:sldId id="823" r:id="rId65"/>
    <p:sldId id="824" r:id="rId66"/>
    <p:sldId id="825" r:id="rId67"/>
    <p:sldId id="826" r:id="rId68"/>
    <p:sldId id="827" r:id="rId69"/>
    <p:sldId id="828" r:id="rId70"/>
    <p:sldId id="829" r:id="rId71"/>
    <p:sldId id="830" r:id="rId72"/>
    <p:sldId id="831" r:id="rId73"/>
    <p:sldId id="832" r:id="rId74"/>
    <p:sldId id="833" r:id="rId75"/>
    <p:sldId id="834" r:id="rId76"/>
    <p:sldId id="835" r:id="rId77"/>
    <p:sldId id="836" r:id="rId78"/>
    <p:sldId id="785" r:id="rId79"/>
    <p:sldId id="837" r:id="rId80"/>
    <p:sldId id="838" r:id="rId81"/>
    <p:sldId id="839" r:id="rId82"/>
    <p:sldId id="840" r:id="rId83"/>
    <p:sldId id="841" r:id="rId84"/>
    <p:sldId id="842" r:id="rId85"/>
    <p:sldId id="843" r:id="rId86"/>
    <p:sldId id="844" r:id="rId87"/>
    <p:sldId id="878" r:id="rId88"/>
    <p:sldId id="845" r:id="rId89"/>
    <p:sldId id="846" r:id="rId90"/>
    <p:sldId id="847" r:id="rId91"/>
    <p:sldId id="848" r:id="rId92"/>
    <p:sldId id="849" r:id="rId93"/>
    <p:sldId id="850" r:id="rId94"/>
    <p:sldId id="851" r:id="rId95"/>
    <p:sldId id="852" r:id="rId96"/>
    <p:sldId id="853" r:id="rId97"/>
    <p:sldId id="854" r:id="rId98"/>
    <p:sldId id="855" r:id="rId99"/>
    <p:sldId id="856" r:id="rId100"/>
    <p:sldId id="857" r:id="rId101"/>
    <p:sldId id="858" r:id="rId102"/>
    <p:sldId id="859" r:id="rId103"/>
    <p:sldId id="860" r:id="rId104"/>
    <p:sldId id="861" r:id="rId105"/>
    <p:sldId id="862" r:id="rId106"/>
    <p:sldId id="863" r:id="rId107"/>
    <p:sldId id="864" r:id="rId108"/>
    <p:sldId id="865" r:id="rId109"/>
    <p:sldId id="866" r:id="rId110"/>
    <p:sldId id="867" r:id="rId111"/>
    <p:sldId id="868" r:id="rId112"/>
    <p:sldId id="869" r:id="rId113"/>
    <p:sldId id="870" r:id="rId114"/>
    <p:sldId id="871" r:id="rId115"/>
    <p:sldId id="872" r:id="rId116"/>
    <p:sldId id="873" r:id="rId117"/>
    <p:sldId id="874" r:id="rId118"/>
    <p:sldId id="875" r:id="rId119"/>
    <p:sldId id="876" r:id="rId120"/>
    <p:sldId id="877" r:id="rId121"/>
    <p:sldId id="744" r:id="rId122"/>
    <p:sldId id="745" r:id="rId123"/>
  </p:sldIdLst>
  <p:sldSz cx="9144000" cy="6858000" type="screen4x3"/>
  <p:notesSz cx="6400800" cy="8686800"/>
  <p:defaultTextStyle>
    <a:defPPr>
      <a:defRPr lang="zh-CN"/>
    </a:defPPr>
    <a:lvl1pPr algn="l" rtl="0" eaLnBrk="0" fontAlgn="base" hangingPunct="0">
      <a:spcBef>
        <a:spcPct val="0"/>
      </a:spcBef>
      <a:spcAft>
        <a:spcPct val="0"/>
      </a:spcAft>
      <a:defRPr b="1" kern="1200">
        <a:solidFill>
          <a:schemeClr val="tx1"/>
        </a:solidFill>
        <a:latin typeface="Tahoma" charset="0"/>
        <a:ea typeface="宋体" charset="0"/>
        <a:cs typeface="+mn-cs"/>
      </a:defRPr>
    </a:lvl1pPr>
    <a:lvl2pPr marL="457200" algn="l" rtl="0" eaLnBrk="0" fontAlgn="base" hangingPunct="0">
      <a:spcBef>
        <a:spcPct val="0"/>
      </a:spcBef>
      <a:spcAft>
        <a:spcPct val="0"/>
      </a:spcAft>
      <a:defRPr b="1" kern="1200">
        <a:solidFill>
          <a:schemeClr val="tx1"/>
        </a:solidFill>
        <a:latin typeface="Tahoma" charset="0"/>
        <a:ea typeface="宋体" charset="0"/>
        <a:cs typeface="+mn-cs"/>
      </a:defRPr>
    </a:lvl2pPr>
    <a:lvl3pPr marL="914400" algn="l" rtl="0" eaLnBrk="0" fontAlgn="base" hangingPunct="0">
      <a:spcBef>
        <a:spcPct val="0"/>
      </a:spcBef>
      <a:spcAft>
        <a:spcPct val="0"/>
      </a:spcAft>
      <a:defRPr b="1" kern="1200">
        <a:solidFill>
          <a:schemeClr val="tx1"/>
        </a:solidFill>
        <a:latin typeface="Tahoma" charset="0"/>
        <a:ea typeface="宋体" charset="0"/>
        <a:cs typeface="+mn-cs"/>
      </a:defRPr>
    </a:lvl3pPr>
    <a:lvl4pPr marL="1371600" algn="l" rtl="0" eaLnBrk="0" fontAlgn="base" hangingPunct="0">
      <a:spcBef>
        <a:spcPct val="0"/>
      </a:spcBef>
      <a:spcAft>
        <a:spcPct val="0"/>
      </a:spcAft>
      <a:defRPr b="1" kern="1200">
        <a:solidFill>
          <a:schemeClr val="tx1"/>
        </a:solidFill>
        <a:latin typeface="Tahoma" charset="0"/>
        <a:ea typeface="宋体" charset="0"/>
        <a:cs typeface="+mn-cs"/>
      </a:defRPr>
    </a:lvl4pPr>
    <a:lvl5pPr marL="1828800" algn="l" rtl="0" eaLnBrk="0" fontAlgn="base" hangingPunct="0">
      <a:spcBef>
        <a:spcPct val="0"/>
      </a:spcBef>
      <a:spcAft>
        <a:spcPct val="0"/>
      </a:spcAft>
      <a:defRPr b="1" kern="1200">
        <a:solidFill>
          <a:schemeClr val="tx1"/>
        </a:solidFill>
        <a:latin typeface="Tahoma" charset="0"/>
        <a:ea typeface="宋体" charset="0"/>
        <a:cs typeface="+mn-cs"/>
      </a:defRPr>
    </a:lvl5pPr>
    <a:lvl6pPr marL="2286000" algn="l" defTabSz="914400" rtl="0" eaLnBrk="1" latinLnBrk="0" hangingPunct="1">
      <a:defRPr b="1" kern="1200">
        <a:solidFill>
          <a:schemeClr val="tx1"/>
        </a:solidFill>
        <a:latin typeface="Tahoma" charset="0"/>
        <a:ea typeface="宋体" charset="0"/>
        <a:cs typeface="+mn-cs"/>
      </a:defRPr>
    </a:lvl6pPr>
    <a:lvl7pPr marL="2743200" algn="l" defTabSz="914400" rtl="0" eaLnBrk="1" latinLnBrk="0" hangingPunct="1">
      <a:defRPr b="1" kern="1200">
        <a:solidFill>
          <a:schemeClr val="tx1"/>
        </a:solidFill>
        <a:latin typeface="Tahoma" charset="0"/>
        <a:ea typeface="宋体" charset="0"/>
        <a:cs typeface="+mn-cs"/>
      </a:defRPr>
    </a:lvl7pPr>
    <a:lvl8pPr marL="3200400" algn="l" defTabSz="914400" rtl="0" eaLnBrk="1" latinLnBrk="0" hangingPunct="1">
      <a:defRPr b="1" kern="1200">
        <a:solidFill>
          <a:schemeClr val="tx1"/>
        </a:solidFill>
        <a:latin typeface="Tahoma" charset="0"/>
        <a:ea typeface="宋体" charset="0"/>
        <a:cs typeface="+mn-cs"/>
      </a:defRPr>
    </a:lvl8pPr>
    <a:lvl9pPr marL="3657600" algn="l" defTabSz="914400" rtl="0" eaLnBrk="1" latinLnBrk="0" hangingPunct="1">
      <a:defRPr b="1" kern="1200">
        <a:solidFill>
          <a:schemeClr val="tx1"/>
        </a:solidFill>
        <a:latin typeface="Tahoma"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9178"/>
    <a:srgbClr val="E99ABF"/>
    <a:srgbClr val="00B0F0"/>
    <a:srgbClr val="FF99FF"/>
    <a:srgbClr val="C49784"/>
    <a:srgbClr val="0000FF"/>
    <a:srgbClr val="FF0000"/>
    <a:srgbClr val="323399"/>
    <a:srgbClr val="AD8C01"/>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41" autoAdjust="0"/>
    <p:restoredTop sz="86370" autoAdjust="0"/>
  </p:normalViewPr>
  <p:slideViewPr>
    <p:cSldViewPr>
      <p:cViewPr>
        <p:scale>
          <a:sx n="112" d="100"/>
          <a:sy n="112" d="100"/>
        </p:scale>
        <p:origin x="352" y="14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492"/>
    </p:cViewPr>
  </p:sorterViewPr>
  <p:notesViewPr>
    <p:cSldViewPr>
      <p:cViewPr varScale="1">
        <p:scale>
          <a:sx n="97" d="100"/>
          <a:sy n="97" d="100"/>
        </p:scale>
        <p:origin x="4002" y="45"/>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1" tIns="43106" rIns="86211" bIns="43106" rtlCol="0"/>
          <a:lstStyle>
            <a:lvl1pPr algn="l">
              <a:defRPr sz="1100"/>
            </a:lvl1pPr>
          </a:lstStyle>
          <a:p>
            <a:endParaRPr lang="zh-CN" altLang="en-US"/>
          </a:p>
        </p:txBody>
      </p:sp>
      <p:sp>
        <p:nvSpPr>
          <p:cNvPr id="3" name="日期占位符 2"/>
          <p:cNvSpPr>
            <a:spLocks noGrp="1"/>
          </p:cNvSpPr>
          <p:nvPr>
            <p:ph type="dt" sz="quarter" idx="1"/>
          </p:nvPr>
        </p:nvSpPr>
        <p:spPr>
          <a:xfrm>
            <a:off x="3625639" y="0"/>
            <a:ext cx="2773680" cy="435849"/>
          </a:xfrm>
          <a:prstGeom prst="rect">
            <a:avLst/>
          </a:prstGeom>
        </p:spPr>
        <p:txBody>
          <a:bodyPr vert="horz" lIns="86211" tIns="43106" rIns="86211" bIns="43106" rtlCol="0"/>
          <a:lstStyle>
            <a:lvl1pPr algn="r">
              <a:defRPr sz="1100"/>
            </a:lvl1pPr>
          </a:lstStyle>
          <a:p>
            <a:fld id="{1EE28D4F-B8F6-4581-BB9E-77A562AEAC2E}" type="datetimeFigureOut">
              <a:rPr lang="zh-CN" altLang="en-US" smtClean="0"/>
              <a:t>2023/2/15</a:t>
            </a:fld>
            <a:endParaRPr lang="zh-CN" altLang="en-US"/>
          </a:p>
        </p:txBody>
      </p:sp>
      <p:sp>
        <p:nvSpPr>
          <p:cNvPr id="4" name="页脚占位符 3"/>
          <p:cNvSpPr>
            <a:spLocks noGrp="1"/>
          </p:cNvSpPr>
          <p:nvPr>
            <p:ph type="ftr" sz="quarter" idx="2"/>
          </p:nvPr>
        </p:nvSpPr>
        <p:spPr>
          <a:xfrm>
            <a:off x="0" y="8250953"/>
            <a:ext cx="2773680" cy="435848"/>
          </a:xfrm>
          <a:prstGeom prst="rect">
            <a:avLst/>
          </a:prstGeom>
        </p:spPr>
        <p:txBody>
          <a:bodyPr vert="horz" lIns="86211" tIns="43106" rIns="86211" bIns="43106" rtlCol="0" anchor="b"/>
          <a:lstStyle>
            <a:lvl1pPr algn="l">
              <a:defRPr sz="1100"/>
            </a:lvl1pPr>
          </a:lstStyle>
          <a:p>
            <a:endParaRPr lang="zh-CN" altLang="en-US"/>
          </a:p>
        </p:txBody>
      </p:sp>
      <p:sp>
        <p:nvSpPr>
          <p:cNvPr id="5" name="灯片编号占位符 4"/>
          <p:cNvSpPr>
            <a:spLocks noGrp="1"/>
          </p:cNvSpPr>
          <p:nvPr>
            <p:ph type="sldNum" sz="quarter" idx="3"/>
          </p:nvPr>
        </p:nvSpPr>
        <p:spPr>
          <a:xfrm>
            <a:off x="3625639" y="8250953"/>
            <a:ext cx="2773680" cy="435848"/>
          </a:xfrm>
          <a:prstGeom prst="rect">
            <a:avLst/>
          </a:prstGeom>
        </p:spPr>
        <p:txBody>
          <a:bodyPr vert="horz" lIns="86211" tIns="43106" rIns="86211" bIns="43106" rtlCol="0" anchor="b"/>
          <a:lstStyle>
            <a:lvl1pPr algn="r">
              <a:defRPr sz="1100"/>
            </a:lvl1pPr>
          </a:lstStyle>
          <a:p>
            <a:fld id="{970D6A3F-16CE-4112-B8C7-0EC2DEFF2E7E}" type="slidenum">
              <a:rPr lang="zh-CN" altLang="en-US" smtClean="0"/>
              <a:t>‹#›</a:t>
            </a:fld>
            <a:endParaRPr lang="zh-CN" altLang="en-US"/>
          </a:p>
        </p:txBody>
      </p:sp>
    </p:spTree>
    <p:extLst>
      <p:ext uri="{BB962C8B-B14F-4D97-AF65-F5344CB8AC3E}">
        <p14:creationId xmlns:p14="http://schemas.microsoft.com/office/powerpoint/2010/main" val="21393207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2T09:14:46.826"/>
    </inkml:context>
    <inkml:brush xml:id="br0">
      <inkml:brushProperty name="width" value="0.1" units="cm"/>
      <inkml:brushProperty name="height" value="0.6" units="cm"/>
      <inkml:brushProperty name="color" value="#849398"/>
      <inkml:brushProperty name="inkEffects" value="pencil"/>
    </inkml:brush>
  </inkml:definitions>
  <inkml:trace contextRef="#ctx0" brushRef="#br0">0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2T09:14:50.244"/>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2-02T09:15:07.696"/>
    </inkml:context>
    <inkml:brush xml:id="br0">
      <inkml:brushProperty name="width" value="0.1" units="cm"/>
      <inkml:brushProperty name="height" value="0.6" units="cm"/>
      <inkml:brushProperty name="color" value="#849398"/>
      <inkml:brushProperty name="inkEffects" value="pencil"/>
    </inkml:brush>
  </inkml:definitions>
  <inkml:trace contextRef="#ctx0" brushRef="#br0">1 1 16383,'0'0'0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1"/>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lvl1pPr eaLnBrk="1" hangingPunct="1">
              <a:defRPr sz="1100" b="0">
                <a:latin typeface="Arial" charset="0"/>
                <a:ea typeface="宋体" pitchFamily="2" charset="-122"/>
              </a:defRPr>
            </a:lvl1pPr>
          </a:lstStyle>
          <a:p>
            <a:pPr>
              <a:defRPr/>
            </a:pPr>
            <a:endParaRPr lang="en-US" altLang="zh-CN"/>
          </a:p>
        </p:txBody>
      </p:sp>
      <p:sp>
        <p:nvSpPr>
          <p:cNvPr id="125955" name="Rectangle 3"/>
          <p:cNvSpPr>
            <a:spLocks noGrp="1" noChangeArrowheads="1"/>
          </p:cNvSpPr>
          <p:nvPr>
            <p:ph type="dt" idx="1"/>
          </p:nvPr>
        </p:nvSpPr>
        <p:spPr bwMode="auto">
          <a:xfrm>
            <a:off x="3625639" y="1"/>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lvl1pPr algn="r" eaLnBrk="1" hangingPunct="1">
              <a:defRPr sz="1100" b="0">
                <a:latin typeface="Arial" charset="0"/>
                <a:ea typeface="宋体" pitchFamily="2" charset="-122"/>
              </a:defRPr>
            </a:lvl1pPr>
          </a:lstStyle>
          <a:p>
            <a:pPr>
              <a:defRPr/>
            </a:pPr>
            <a:endParaRPr lang="en-US" altLang="zh-CN"/>
          </a:p>
        </p:txBody>
      </p:sp>
      <p:sp>
        <p:nvSpPr>
          <p:cNvPr id="86020" name="Rectangle 4"/>
          <p:cNvSpPr>
            <a:spLocks noGrp="1" noRot="1" noChangeAspect="1" noChangeArrowheads="1" noTextEdit="1"/>
          </p:cNvSpPr>
          <p:nvPr>
            <p:ph type="sldImg" idx="2"/>
          </p:nvPr>
        </p:nvSpPr>
        <p:spPr bwMode="auto">
          <a:xfrm>
            <a:off x="1030288" y="652463"/>
            <a:ext cx="4340225" cy="325596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125957" name="Rectangle 5"/>
          <p:cNvSpPr>
            <a:spLocks noGrp="1" noChangeArrowheads="1"/>
          </p:cNvSpPr>
          <p:nvPr>
            <p:ph type="body" sz="quarter" idx="3"/>
          </p:nvPr>
        </p:nvSpPr>
        <p:spPr bwMode="auto">
          <a:xfrm>
            <a:off x="640080" y="4126230"/>
            <a:ext cx="5120640" cy="390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5958" name="Rectangle 6"/>
          <p:cNvSpPr>
            <a:spLocks noGrp="1" noChangeArrowheads="1"/>
          </p:cNvSpPr>
          <p:nvPr>
            <p:ph type="ftr" sz="quarter" idx="4"/>
          </p:nvPr>
        </p:nvSpPr>
        <p:spPr bwMode="auto">
          <a:xfrm>
            <a:off x="0" y="8250953"/>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b" anchorCtr="0" compatLnSpc="1">
            <a:prstTxWarp prst="textNoShape">
              <a:avLst/>
            </a:prstTxWarp>
          </a:bodyPr>
          <a:lstStyle>
            <a:lvl1pPr eaLnBrk="1" hangingPunct="1">
              <a:defRPr sz="1100" b="0">
                <a:latin typeface="Arial" charset="0"/>
                <a:ea typeface="宋体" pitchFamily="2" charset="-122"/>
              </a:defRPr>
            </a:lvl1pPr>
          </a:lstStyle>
          <a:p>
            <a:pPr>
              <a:defRPr/>
            </a:pPr>
            <a:endParaRPr lang="en-US" altLang="zh-CN"/>
          </a:p>
        </p:txBody>
      </p:sp>
      <p:sp>
        <p:nvSpPr>
          <p:cNvPr id="125959" name="Rectangle 7"/>
          <p:cNvSpPr>
            <a:spLocks noGrp="1" noChangeArrowheads="1"/>
          </p:cNvSpPr>
          <p:nvPr>
            <p:ph type="sldNum" sz="quarter" idx="5"/>
          </p:nvPr>
        </p:nvSpPr>
        <p:spPr bwMode="auto">
          <a:xfrm>
            <a:off x="3625639" y="8250953"/>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b" anchorCtr="0" compatLnSpc="1">
            <a:prstTxWarp prst="textNoShape">
              <a:avLst/>
            </a:prstTxWarp>
          </a:bodyPr>
          <a:lstStyle>
            <a:lvl1pPr algn="r" eaLnBrk="1" hangingPunct="1">
              <a:defRPr sz="1100" b="0" smtClean="0">
                <a:latin typeface="Arial" charset="0"/>
              </a:defRPr>
            </a:lvl1pPr>
          </a:lstStyle>
          <a:p>
            <a:pPr>
              <a:defRPr/>
            </a:pPr>
            <a:fld id="{7A5F1DD8-550F-6744-91F7-ECFD8C07CCED}" type="slidenum">
              <a:rPr lang="en-US" altLang="zh-CN"/>
              <a:pPr>
                <a:defRPr/>
              </a:pPr>
              <a:t>‹#›</a:t>
            </a:fld>
            <a:endParaRPr lang="en-US" altLang="zh-CN"/>
          </a:p>
        </p:txBody>
      </p:sp>
    </p:spTree>
    <p:extLst>
      <p:ext uri="{BB962C8B-B14F-4D97-AF65-F5344CB8AC3E}">
        <p14:creationId xmlns:p14="http://schemas.microsoft.com/office/powerpoint/2010/main" val="7555327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dirty="0"/>
              <a:t>下图是经典的</a:t>
            </a:r>
            <a:r>
              <a:rPr lang="en-US" altLang="zh-CN" dirty="0"/>
              <a:t>TCP Reno</a:t>
            </a:r>
            <a:r>
              <a:rPr lang="zh-CN" altLang="en-US" dirty="0"/>
              <a:t>拥塞算法的拥塞窗口变化图</a:t>
            </a:r>
            <a:endParaRPr lang="en-US" altLang="en-US" dirty="0"/>
          </a:p>
        </p:txBody>
      </p:sp>
    </p:spTree>
    <p:extLst>
      <p:ext uri="{BB962C8B-B14F-4D97-AF65-F5344CB8AC3E}">
        <p14:creationId xmlns:p14="http://schemas.microsoft.com/office/powerpoint/2010/main" val="2418104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9381342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081341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还是对着这张图来说一下要讲哪些内容： </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dirty="0"/>
              <a:t>eBPF</a:t>
            </a:r>
            <a:r>
              <a:rPr lang="zh-CN" altLang="en-US" dirty="0"/>
              <a:t>源代码在内核中的分布</a:t>
            </a:r>
            <a:endParaRPr lang="en-US" altLang="zh-CN"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dirty="0"/>
              <a:t>编译</a:t>
            </a:r>
            <a:r>
              <a:rPr lang="en-US" altLang="zh-CN" dirty="0"/>
              <a:t>eBPF</a:t>
            </a:r>
            <a:r>
              <a:rPr lang="zh-CN" altLang="en-US" dirty="0"/>
              <a:t>字节码 </a:t>
            </a:r>
            <a:r>
              <a:rPr lang="en-US" altLang="zh-CN" dirty="0"/>
              <a:t>(</a:t>
            </a:r>
            <a:r>
              <a:rPr lang="zh-CN" altLang="en-US" dirty="0"/>
              <a:t>引入</a:t>
            </a:r>
            <a:r>
              <a:rPr lang="en-US" altLang="zh-CN" dirty="0"/>
              <a:t>BTF)</a:t>
            </a:r>
            <a:endParaRPr lang="zh-CN" altLang="en-US"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dirty="0"/>
              <a:t>eBPF</a:t>
            </a:r>
            <a:r>
              <a:rPr lang="zh-CN" altLang="en-US" dirty="0"/>
              <a:t>系统调用</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dirty="0"/>
              <a:t>eBPF</a:t>
            </a:r>
            <a:r>
              <a:rPr lang="zh-CN" altLang="en-US" dirty="0"/>
              <a:t> </a:t>
            </a:r>
            <a:r>
              <a:rPr lang="en-US" altLang="zh-CN" dirty="0"/>
              <a:t>prog (</a:t>
            </a:r>
            <a:r>
              <a:rPr lang="zh-CN" altLang="en-US" dirty="0"/>
              <a:t>关键数据结构</a:t>
            </a:r>
            <a:r>
              <a:rPr lang="en-US" altLang="zh-CN" dirty="0"/>
              <a:t>+</a:t>
            </a:r>
            <a:r>
              <a:rPr lang="en-US" altLang="zh-CN" dirty="0" err="1"/>
              <a:t>prog_load</a:t>
            </a:r>
            <a:r>
              <a:rPr lang="en-US" altLang="zh-CN" dirty="0"/>
              <a:t>)</a:t>
            </a:r>
            <a:endParaRPr lang="zh-CN" altLang="en-US"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dirty="0"/>
              <a:t>eBPF</a:t>
            </a:r>
            <a:r>
              <a:rPr lang="zh-CN" altLang="en-US" dirty="0"/>
              <a:t>验证器 </a:t>
            </a:r>
            <a:r>
              <a:rPr lang="en-US" altLang="zh-CN" dirty="0"/>
              <a:t>(</a:t>
            </a:r>
            <a:r>
              <a:rPr lang="zh-CN" altLang="en-US" dirty="0"/>
              <a:t>函数入口</a:t>
            </a:r>
            <a:r>
              <a:rPr lang="en-US" altLang="zh-CN" dirty="0"/>
              <a:t> + </a:t>
            </a:r>
            <a:r>
              <a:rPr lang="zh-CN" altLang="en-US" dirty="0"/>
              <a:t>主要功能 </a:t>
            </a:r>
            <a:r>
              <a:rPr lang="en-US" altLang="zh-CN" dirty="0"/>
              <a:t>+ </a:t>
            </a:r>
            <a:r>
              <a:rPr lang="en-US" altLang="zh-CN" dirty="0" err="1"/>
              <a:t>bpf_check</a:t>
            </a:r>
            <a:r>
              <a:rPr lang="zh-CN" altLang="en-US" dirty="0"/>
              <a:t>简单逻辑</a:t>
            </a:r>
            <a:r>
              <a:rPr lang="en-US" altLang="zh-CN" dirty="0"/>
              <a:t>) </a:t>
            </a:r>
            <a:endParaRPr lang="zh-CN" altLang="en-US"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dirty="0"/>
              <a:t>eBPF MAP (map</a:t>
            </a:r>
            <a:r>
              <a:rPr lang="zh-CN" altLang="en-US" dirty="0"/>
              <a:t>几个系统调用 </a:t>
            </a:r>
            <a:r>
              <a:rPr lang="en-US" altLang="zh-CN" dirty="0"/>
              <a:t>+</a:t>
            </a:r>
            <a:r>
              <a:rPr lang="zh-CN" altLang="en-US" dirty="0"/>
              <a:t> 通用接口）</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dirty="0"/>
              <a:t>eBPF hook(eBPF</a:t>
            </a:r>
            <a:r>
              <a:rPr lang="zh-CN" altLang="en-US" dirty="0"/>
              <a:t>如何内嵌到其它的内核模块中） </a:t>
            </a:r>
          </a:p>
          <a:p>
            <a:endParaRPr lang="en-US" altLang="en-US" dirty="0"/>
          </a:p>
        </p:txBody>
      </p:sp>
    </p:spTree>
    <p:extLst>
      <p:ext uri="{BB962C8B-B14F-4D97-AF65-F5344CB8AC3E}">
        <p14:creationId xmlns:p14="http://schemas.microsoft.com/office/powerpoint/2010/main" val="20553740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177310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99591230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什么是</a:t>
            </a:r>
            <a:r>
              <a:rPr lang="en-US" altLang="zh-CN" dirty="0"/>
              <a:t> BTF</a:t>
            </a:r>
            <a:r>
              <a:rPr lang="zh-CN" altLang="en-US" dirty="0"/>
              <a:t> ？</a:t>
            </a:r>
            <a:r>
              <a:rPr lang="en-US" altLang="zh-CN" dirty="0"/>
              <a:t>(BTF</a:t>
            </a:r>
            <a:r>
              <a:rPr lang="zh-CN" altLang="en-US" dirty="0"/>
              <a:t>的本质 </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为什么要学习</a:t>
            </a:r>
            <a:r>
              <a:rPr lang="en-US" altLang="zh-CN" dirty="0"/>
              <a:t>BTF ? </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BTF</a:t>
            </a:r>
            <a:r>
              <a:rPr lang="zh-CN" altLang="en-US" dirty="0"/>
              <a:t>的内容</a:t>
            </a:r>
          </a:p>
          <a:p>
            <a:endParaRPr lang="en-US" altLang="en-US" dirty="0"/>
          </a:p>
        </p:txBody>
      </p:sp>
    </p:spTree>
    <p:extLst>
      <p:ext uri="{BB962C8B-B14F-4D97-AF65-F5344CB8AC3E}">
        <p14:creationId xmlns:p14="http://schemas.microsoft.com/office/powerpoint/2010/main" val="20696431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这个地方比较抽象，可能需要适当扩展，目前是打算只用一个例子进行说明： </a:t>
            </a:r>
            <a:r>
              <a:rPr lang="en-US" altLang="zh-CN" dirty="0"/>
              <a:t>BTF</a:t>
            </a:r>
            <a:r>
              <a:rPr lang="zh-CN" altLang="en-US" dirty="0"/>
              <a:t>如何编码一个</a:t>
            </a:r>
            <a:r>
              <a:rPr lang="en-US" altLang="zh-CN" dirty="0"/>
              <a:t>struct ?</a:t>
            </a:r>
            <a:endParaRPr lang="zh-CN" altLang="en-US" dirty="0"/>
          </a:p>
          <a:p>
            <a:endParaRPr lang="en-US" altLang="en-US" dirty="0"/>
          </a:p>
        </p:txBody>
      </p:sp>
    </p:spTree>
    <p:extLst>
      <p:ext uri="{BB962C8B-B14F-4D97-AF65-F5344CB8AC3E}">
        <p14:creationId xmlns:p14="http://schemas.microsoft.com/office/powerpoint/2010/main" val="23016428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这个地方比较抽象，可能需要适当扩展，目前是打算只用一个例子进行说明： </a:t>
            </a:r>
            <a:r>
              <a:rPr lang="en-US" altLang="zh-CN" dirty="0"/>
              <a:t>BTF</a:t>
            </a:r>
            <a:r>
              <a:rPr lang="zh-CN" altLang="en-US" dirty="0"/>
              <a:t>如何编码一个</a:t>
            </a:r>
            <a:r>
              <a:rPr lang="en-US" altLang="zh-CN" dirty="0"/>
              <a:t>struct ?</a:t>
            </a:r>
            <a:endParaRPr lang="zh-CN" altLang="en-US" dirty="0"/>
          </a:p>
          <a:p>
            <a:endParaRPr lang="en-US" altLang="en-US" dirty="0"/>
          </a:p>
        </p:txBody>
      </p:sp>
    </p:spTree>
    <p:extLst>
      <p:ext uri="{BB962C8B-B14F-4D97-AF65-F5344CB8AC3E}">
        <p14:creationId xmlns:p14="http://schemas.microsoft.com/office/powerpoint/2010/main" val="67002990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1. BTF ELF SEC </a:t>
            </a:r>
            <a:r>
              <a:rPr lang="zh-CN" altLang="en-US" dirty="0"/>
              <a:t>对应 </a:t>
            </a:r>
            <a:r>
              <a:rPr lang="en-US" altLang="zh-CN" dirty="0"/>
              <a:t>struct </a:t>
            </a:r>
            <a:r>
              <a:rPr lang="en-US" altLang="zh-CN" dirty="0" err="1"/>
              <a:t>btf</a:t>
            </a:r>
            <a:r>
              <a:rPr lang="en-US" altLang="zh-CN" dirty="0"/>
              <a:t>, </a:t>
            </a:r>
            <a:r>
              <a:rPr lang="zh-CN" altLang="en-US" dirty="0"/>
              <a:t>里面具体的</a:t>
            </a:r>
            <a:r>
              <a:rPr lang="en-US" altLang="zh-CN" dirty="0"/>
              <a:t>type</a:t>
            </a:r>
            <a:r>
              <a:rPr lang="zh-CN" altLang="en-US" dirty="0"/>
              <a:t>对应</a:t>
            </a:r>
            <a:r>
              <a:rPr lang="en-US" altLang="zh-CN" dirty="0"/>
              <a:t> struct</a:t>
            </a:r>
            <a:r>
              <a:rPr lang="zh-CN" altLang="en-US" dirty="0"/>
              <a:t> </a:t>
            </a:r>
            <a:r>
              <a:rPr lang="en-US" altLang="zh-CN" dirty="0" err="1"/>
              <a:t>btf_type</a:t>
            </a:r>
            <a:r>
              <a:rPr lang="en-US" altLang="zh-CN" dirty="0"/>
              <a:t> </a:t>
            </a:r>
            <a:r>
              <a:rPr lang="zh-CN" altLang="en-US" dirty="0"/>
              <a:t>一对多的关系</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2. </a:t>
            </a:r>
            <a:r>
              <a:rPr lang="en-US" altLang="zh-CN" dirty="0" err="1"/>
              <a:t>btf</a:t>
            </a:r>
            <a:r>
              <a:rPr lang="zh-CN" altLang="en-US" dirty="0"/>
              <a:t>系统调用加载</a:t>
            </a:r>
            <a:r>
              <a:rPr lang="en-US" altLang="zh-CN" dirty="0"/>
              <a:t>elf</a:t>
            </a:r>
            <a:r>
              <a:rPr lang="zh-CN" altLang="en-US" dirty="0"/>
              <a:t>文件并解析为</a:t>
            </a:r>
            <a:r>
              <a:rPr lang="en-US" altLang="zh-CN" dirty="0"/>
              <a:t>struct </a:t>
            </a:r>
            <a:r>
              <a:rPr lang="en-US" altLang="zh-CN" dirty="0" err="1"/>
              <a:t>btf</a:t>
            </a:r>
            <a:r>
              <a:rPr lang="en-US" altLang="zh-CN" dirty="0"/>
              <a:t>, </a:t>
            </a:r>
            <a:r>
              <a:rPr lang="zh-CN" altLang="en-US" dirty="0"/>
              <a:t>使用解析后的</a:t>
            </a:r>
            <a:r>
              <a:rPr lang="en-US" altLang="zh-CN" dirty="0"/>
              <a:t>Struct </a:t>
            </a:r>
            <a:r>
              <a:rPr lang="en-US" altLang="zh-CN" dirty="0" err="1"/>
              <a:t>btf</a:t>
            </a:r>
            <a:r>
              <a:rPr lang="zh-CN" altLang="en-US" dirty="0"/>
              <a:t>填充</a:t>
            </a:r>
            <a:r>
              <a:rPr lang="en-US" altLang="zh-CN" dirty="0" err="1"/>
              <a:t>map_create</a:t>
            </a:r>
            <a:r>
              <a:rPr lang="zh-CN" altLang="en-US" dirty="0"/>
              <a:t>和</a:t>
            </a:r>
            <a:r>
              <a:rPr lang="en-US" altLang="zh-CN" dirty="0" err="1"/>
              <a:t>prog_load</a:t>
            </a:r>
            <a:r>
              <a:rPr lang="zh-CN" altLang="en-US" dirty="0"/>
              <a:t>的参数</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3.</a:t>
            </a:r>
            <a:r>
              <a:rPr kumimoji="0" lang="en-US" altLang="zh-CN" sz="1200" b="1" i="0" u="none" strike="noStrike" cap="none" normalizeH="0" baseline="0" dirty="0">
                <a:ln>
                  <a:noFill/>
                </a:ln>
                <a:solidFill>
                  <a:schemeClr val="tx1"/>
                </a:solidFill>
                <a:effectLst/>
                <a:latin typeface="Tahoma" pitchFamily="34" charset="0"/>
                <a:ea typeface="宋体" pitchFamily="2" charset="-122"/>
              </a:rPr>
              <a:t> </a:t>
            </a:r>
            <a:r>
              <a:rPr kumimoji="0" lang="en-US" altLang="zh-CN" sz="1200" b="1" i="0" u="none" strike="noStrike" cap="none" normalizeH="0" baseline="0" dirty="0" err="1">
                <a:ln>
                  <a:noFill/>
                </a:ln>
                <a:solidFill>
                  <a:schemeClr val="tx1"/>
                </a:solidFill>
                <a:effectLst/>
                <a:latin typeface="Tahoma" pitchFamily="34" charset="0"/>
                <a:ea typeface="宋体" pitchFamily="2" charset="-122"/>
              </a:rPr>
              <a:t>btf.c</a:t>
            </a:r>
            <a:r>
              <a:rPr kumimoji="0" lang="zh-CN" altLang="en-US" sz="1200" b="1" i="0" u="none" strike="noStrike" cap="none" normalizeH="0" baseline="0" dirty="0">
                <a:ln>
                  <a:noFill/>
                </a:ln>
                <a:solidFill>
                  <a:schemeClr val="tx1"/>
                </a:solidFill>
                <a:effectLst/>
                <a:latin typeface="Tahoma" pitchFamily="34" charset="0"/>
                <a:ea typeface="宋体" pitchFamily="2" charset="-122"/>
              </a:rPr>
              <a:t>中提供了很多解析读取的</a:t>
            </a:r>
            <a:r>
              <a:rPr kumimoji="0" lang="en-US" altLang="zh-CN" sz="1200" b="1" i="0" u="none" strike="noStrike" cap="none" normalizeH="0" baseline="0" dirty="0">
                <a:ln>
                  <a:noFill/>
                </a:ln>
                <a:solidFill>
                  <a:schemeClr val="tx1"/>
                </a:solidFill>
                <a:effectLst/>
                <a:latin typeface="Tahoma" pitchFamily="34" charset="0"/>
                <a:ea typeface="宋体" pitchFamily="2" charset="-122"/>
              </a:rPr>
              <a:t>BTF</a:t>
            </a:r>
            <a:r>
              <a:rPr kumimoji="0" lang="zh-CN" altLang="en-US" sz="1200" b="1" i="0" u="none" strike="noStrike" cap="none" normalizeH="0" baseline="0" dirty="0">
                <a:ln>
                  <a:noFill/>
                </a:ln>
                <a:solidFill>
                  <a:schemeClr val="tx1"/>
                </a:solidFill>
                <a:effectLst/>
                <a:latin typeface="Tahoma" pitchFamily="34" charset="0"/>
                <a:ea typeface="宋体" pitchFamily="2" charset="-122"/>
              </a:rPr>
              <a:t>文件的</a:t>
            </a:r>
            <a:r>
              <a:rPr kumimoji="0" lang="en-US" altLang="zh-CN" sz="1200" b="1" i="0" u="none" strike="noStrike" cap="none" normalizeH="0" baseline="0" dirty="0">
                <a:ln>
                  <a:noFill/>
                </a:ln>
                <a:solidFill>
                  <a:schemeClr val="tx1"/>
                </a:solidFill>
                <a:effectLst/>
                <a:latin typeface="Tahoma" pitchFamily="34" charset="0"/>
                <a:ea typeface="宋体" pitchFamily="2" charset="-122"/>
              </a:rPr>
              <a:t>API, </a:t>
            </a:r>
            <a:r>
              <a:rPr kumimoji="0" lang="zh-CN" altLang="en-US" sz="1200" b="1" i="0" u="none" strike="noStrike" cap="none" normalizeH="0" baseline="0" dirty="0">
                <a:ln>
                  <a:noFill/>
                </a:ln>
                <a:solidFill>
                  <a:schemeClr val="tx1"/>
                </a:solidFill>
                <a:effectLst/>
                <a:latin typeface="Tahoma" pitchFamily="34" charset="0"/>
                <a:ea typeface="宋体" pitchFamily="2" charset="-122"/>
              </a:rPr>
              <a:t>这些</a:t>
            </a:r>
            <a:r>
              <a:rPr kumimoji="0" lang="en-US" altLang="zh-CN" sz="1200" b="1" i="0" u="none" strike="noStrike" cap="none" normalizeH="0" baseline="0" dirty="0">
                <a:ln>
                  <a:noFill/>
                </a:ln>
                <a:solidFill>
                  <a:schemeClr val="tx1"/>
                </a:solidFill>
                <a:effectLst/>
                <a:latin typeface="Tahoma" pitchFamily="34" charset="0"/>
                <a:ea typeface="宋体" pitchFamily="2" charset="-122"/>
              </a:rPr>
              <a:t>API</a:t>
            </a:r>
            <a:r>
              <a:rPr kumimoji="0" lang="zh-CN" altLang="en-US" sz="1200" b="1" i="0" u="none" strike="noStrike" cap="none" normalizeH="0" baseline="0" dirty="0">
                <a:ln>
                  <a:noFill/>
                </a:ln>
                <a:solidFill>
                  <a:schemeClr val="tx1"/>
                </a:solidFill>
                <a:effectLst/>
                <a:latin typeface="Tahoma" pitchFamily="34" charset="0"/>
                <a:ea typeface="宋体" pitchFamily="2" charset="-122"/>
              </a:rPr>
              <a:t>被</a:t>
            </a:r>
            <a:r>
              <a:rPr kumimoji="0" lang="en-US" altLang="zh-CN" sz="1200" b="1" i="0" u="none" strike="noStrike" cap="none" normalizeH="0" baseline="0" dirty="0">
                <a:ln>
                  <a:noFill/>
                </a:ln>
                <a:solidFill>
                  <a:schemeClr val="tx1"/>
                </a:solidFill>
                <a:effectLst/>
                <a:latin typeface="Tahoma" pitchFamily="34" charset="0"/>
                <a:ea typeface="宋体" pitchFamily="2" charset="-122"/>
              </a:rPr>
              <a:t>BPF MAP</a:t>
            </a:r>
            <a:r>
              <a:rPr kumimoji="0" lang="zh-CN" altLang="en-US" sz="1200" b="1" i="0" u="none" strike="noStrike" cap="none" normalizeH="0" baseline="0" dirty="0">
                <a:ln>
                  <a:noFill/>
                </a:ln>
                <a:solidFill>
                  <a:schemeClr val="tx1"/>
                </a:solidFill>
                <a:effectLst/>
                <a:latin typeface="Tahoma" pitchFamily="34" charset="0"/>
                <a:ea typeface="宋体" pitchFamily="2" charset="-122"/>
              </a:rPr>
              <a:t>远吗实现和</a:t>
            </a:r>
            <a:r>
              <a:rPr kumimoji="0" lang="en-US" altLang="zh-CN" sz="1200" b="1" i="0" u="none" strike="noStrike" cap="none" normalizeH="0" baseline="0" dirty="0">
                <a:ln>
                  <a:noFill/>
                </a:ln>
                <a:solidFill>
                  <a:schemeClr val="tx1"/>
                </a:solidFill>
                <a:effectLst/>
                <a:latin typeface="Tahoma" pitchFamily="34" charset="0"/>
                <a:ea typeface="宋体" pitchFamily="2" charset="-122"/>
              </a:rPr>
              <a:t>BPF_PROG</a:t>
            </a:r>
            <a:r>
              <a:rPr lang="zh-CN" altLang="en-US" dirty="0">
                <a:latin typeface="Tahoma" pitchFamily="34" charset="0"/>
                <a:ea typeface="宋体" pitchFamily="2" charset="-122"/>
              </a:rPr>
              <a:t>实现大量使用以屏蔽</a:t>
            </a:r>
            <a:r>
              <a:rPr lang="en-US" altLang="zh-CN" dirty="0">
                <a:latin typeface="Tahoma" pitchFamily="34" charset="0"/>
                <a:ea typeface="宋体" pitchFamily="2" charset="-122"/>
              </a:rPr>
              <a:t>BTF</a:t>
            </a:r>
            <a:r>
              <a:rPr lang="zh-CN" altLang="en-US" dirty="0">
                <a:latin typeface="Tahoma" pitchFamily="34" charset="0"/>
                <a:ea typeface="宋体" pitchFamily="2" charset="-122"/>
              </a:rPr>
              <a:t>的细节</a:t>
            </a:r>
            <a:endParaRPr lang="en-US" altLang="zh-CN" dirty="0">
              <a:latin typeface="Tahoma" pitchFamily="34" charset="0"/>
              <a:ea typeface="宋体"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CN" sz="1200" b="1" i="0" u="none" strike="noStrike" cap="none" normalizeH="0" baseline="0" dirty="0">
                <a:ln>
                  <a:noFill/>
                </a:ln>
                <a:solidFill>
                  <a:schemeClr val="tx1"/>
                </a:solidFill>
                <a:effectLst/>
                <a:latin typeface="Tahoma" pitchFamily="34" charset="0"/>
                <a:ea typeface="宋体" pitchFamily="2" charset="-122"/>
              </a:rPr>
              <a:t>4. </a:t>
            </a:r>
            <a:endParaRPr kumimoji="0" lang="zh-CN" altLang="en-US" sz="1200" b="1" i="0" u="none" strike="noStrike" cap="none" normalizeH="0" baseline="0" dirty="0">
              <a:ln>
                <a:noFill/>
              </a:ln>
              <a:solidFill>
                <a:schemeClr val="tx1"/>
              </a:solidFill>
              <a:effectLst/>
              <a:latin typeface="Tahoma" pitchFamily="34" charset="0"/>
              <a:ea typeface="宋体"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en-US" altLang="en-US" dirty="0"/>
          </a:p>
        </p:txBody>
      </p:sp>
    </p:spTree>
    <p:extLst>
      <p:ext uri="{BB962C8B-B14F-4D97-AF65-F5344CB8AC3E}">
        <p14:creationId xmlns:p14="http://schemas.microsoft.com/office/powerpoint/2010/main" val="3497846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简单说明系统调用代码的位置，以及系统调用大概长什么样，给出几个比较有代表性的系统调用函数签名</a:t>
            </a:r>
          </a:p>
          <a:p>
            <a:endParaRPr lang="en-US" altLang="en-US" dirty="0"/>
          </a:p>
        </p:txBody>
      </p:sp>
    </p:spTree>
    <p:extLst>
      <p:ext uri="{BB962C8B-B14F-4D97-AF65-F5344CB8AC3E}">
        <p14:creationId xmlns:p14="http://schemas.microsoft.com/office/powerpoint/2010/main" val="38250287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109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1.</a:t>
            </a:r>
            <a:r>
              <a:rPr lang="zh-CN" altLang="en-US" dirty="0"/>
              <a:t>关键的数据结构 </a:t>
            </a:r>
            <a:r>
              <a:rPr lang="en-US" altLang="zh-CN" dirty="0"/>
              <a:t>struct </a:t>
            </a:r>
            <a:r>
              <a:rPr lang="en-US" altLang="zh-CN" dirty="0" err="1"/>
              <a:t>bpf_prog</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2.</a:t>
            </a:r>
            <a:r>
              <a:rPr lang="zh-CN" altLang="en-US" dirty="0"/>
              <a:t>加载</a:t>
            </a:r>
            <a:r>
              <a:rPr lang="en-US" altLang="zh-CN" dirty="0"/>
              <a:t>Prog</a:t>
            </a:r>
            <a:r>
              <a:rPr lang="zh-CN" altLang="en-US" dirty="0"/>
              <a:t>做的事情</a:t>
            </a:r>
            <a:r>
              <a:rPr lang="en-US" altLang="zh-CN" dirty="0"/>
              <a:t>: </a:t>
            </a:r>
            <a:r>
              <a:rPr lang="zh-CN" altLang="en-US" dirty="0"/>
              <a:t>分配内存，拷贝用户态程序，硬件卸载，执行验证器，选择执行环境 （</a:t>
            </a:r>
            <a:r>
              <a:rPr lang="en-US" altLang="zh-CN" dirty="0"/>
              <a:t>JIT</a:t>
            </a:r>
            <a:r>
              <a:rPr lang="zh-CN" altLang="en-US" dirty="0"/>
              <a:t> </a:t>
            </a:r>
            <a:r>
              <a:rPr lang="en-US" altLang="zh-CN" dirty="0"/>
              <a:t>or interpreter) </a:t>
            </a:r>
            <a:r>
              <a:rPr lang="zh-CN" altLang="en-US" dirty="0"/>
              <a:t>分配</a:t>
            </a:r>
            <a:r>
              <a:rPr lang="en-US" altLang="zh-CN" dirty="0"/>
              <a:t> id </a:t>
            </a:r>
            <a:r>
              <a:rPr lang="zh-CN" altLang="en-US" dirty="0"/>
              <a:t>和 </a:t>
            </a:r>
            <a:r>
              <a:rPr lang="en-US" altLang="zh-CN" dirty="0" err="1"/>
              <a:t>fd</a:t>
            </a:r>
            <a:r>
              <a:rPr lang="en-US" altLang="zh-CN" dirty="0"/>
              <a:t> </a:t>
            </a:r>
            <a:endParaRPr lang="en-US" altLang="en-US" dirty="0"/>
          </a:p>
        </p:txBody>
      </p:sp>
    </p:spTree>
    <p:extLst>
      <p:ext uri="{BB962C8B-B14F-4D97-AF65-F5344CB8AC3E}">
        <p14:creationId xmlns:p14="http://schemas.microsoft.com/office/powerpoint/2010/main" val="4064720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268047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zh-CN" dirty="0"/>
              <a:t>1.</a:t>
            </a:r>
            <a:r>
              <a:rPr lang="zh-CN" altLang="en-US" dirty="0"/>
              <a:t> 把之前整理的东西搬过来</a:t>
            </a:r>
            <a:endParaRPr lang="en-US" altLang="en-US" dirty="0"/>
          </a:p>
        </p:txBody>
      </p:sp>
    </p:spTree>
    <p:extLst>
      <p:ext uri="{BB962C8B-B14F-4D97-AF65-F5344CB8AC3E}">
        <p14:creationId xmlns:p14="http://schemas.microsoft.com/office/powerpoint/2010/main" val="39275762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2189750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28600" indent="-228600">
              <a:buAutoNum type="arabicPeriod"/>
            </a:pPr>
            <a:r>
              <a:rPr lang="zh-CN" altLang="en-US" dirty="0"/>
              <a:t>执行</a:t>
            </a:r>
            <a:r>
              <a:rPr lang="en-US" altLang="zh-CN" dirty="0"/>
              <a:t>DFS</a:t>
            </a:r>
            <a:r>
              <a:rPr lang="zh-CN" altLang="en-US" dirty="0"/>
              <a:t>确保加载的</a:t>
            </a:r>
            <a:r>
              <a:rPr lang="en-US" altLang="zh-CN" dirty="0"/>
              <a:t>eBPF</a:t>
            </a:r>
            <a:r>
              <a:rPr lang="zh-CN" altLang="en-US" dirty="0"/>
              <a:t>程序是</a:t>
            </a:r>
            <a:r>
              <a:rPr lang="en-US" altLang="zh-CN" dirty="0"/>
              <a:t>DAG</a:t>
            </a:r>
          </a:p>
          <a:p>
            <a:pPr marL="228600" indent="-228600">
              <a:buAutoNum type="arabicPeriod"/>
            </a:pPr>
            <a:r>
              <a:rPr lang="zh-CN" altLang="en-US" dirty="0"/>
              <a:t>模拟执行所有分支上的所有指令确保指令是安全的 </a:t>
            </a:r>
            <a:r>
              <a:rPr lang="en-US" altLang="zh-CN" dirty="0"/>
              <a:t>(</a:t>
            </a:r>
            <a:r>
              <a:rPr lang="zh-CN" altLang="en-US" dirty="0"/>
              <a:t>基于指令类型，指令的寄存器类型进行分析，执行对应</a:t>
            </a:r>
            <a:r>
              <a:rPr lang="en-US" altLang="zh-CN" dirty="0"/>
              <a:t>PROG</a:t>
            </a:r>
            <a:r>
              <a:rPr lang="zh-CN" altLang="en-US" dirty="0"/>
              <a:t>类型的验证操作等） </a:t>
            </a:r>
            <a:endParaRPr lang="en-US" altLang="zh-CN" dirty="0"/>
          </a:p>
          <a:p>
            <a:pPr marL="228600" indent="-228600">
              <a:buAutoNum type="arabicPeriod"/>
            </a:pPr>
            <a:r>
              <a:rPr lang="zh-CN" altLang="en-US" dirty="0"/>
              <a:t>指令重写 </a:t>
            </a:r>
            <a:r>
              <a:rPr lang="en-US" altLang="zh-CN" dirty="0"/>
              <a:t>: </a:t>
            </a:r>
            <a:r>
              <a:rPr lang="zh-CN" altLang="en-US" dirty="0"/>
              <a:t>将</a:t>
            </a:r>
            <a:r>
              <a:rPr lang="en-US" altLang="zh-CN" dirty="0"/>
              <a:t>CALL </a:t>
            </a:r>
            <a:r>
              <a:rPr lang="zh-CN" altLang="en-US" dirty="0"/>
              <a:t>指令的帮助函数 </a:t>
            </a:r>
            <a:r>
              <a:rPr lang="en-US" altLang="zh-CN" dirty="0"/>
              <a:t>id </a:t>
            </a:r>
            <a:r>
              <a:rPr lang="zh-CN" altLang="en-US" dirty="0"/>
              <a:t>修改为实际的函数地址，将</a:t>
            </a:r>
            <a:r>
              <a:rPr lang="en-US" altLang="zh-CN" dirty="0"/>
              <a:t>LD</a:t>
            </a:r>
            <a:r>
              <a:rPr lang="zh-CN" altLang="en-US" dirty="0"/>
              <a:t>指令或者</a:t>
            </a:r>
            <a:r>
              <a:rPr lang="en-US" altLang="zh-CN" dirty="0"/>
              <a:t>CALL</a:t>
            </a:r>
            <a:r>
              <a:rPr lang="zh-CN" altLang="en-US" dirty="0"/>
              <a:t>指令中的 </a:t>
            </a:r>
            <a:r>
              <a:rPr lang="en-US" altLang="zh-CN" dirty="0"/>
              <a:t>MAP </a:t>
            </a:r>
            <a:r>
              <a:rPr lang="en-US" altLang="zh-CN" dirty="0" err="1"/>
              <a:t>fd</a:t>
            </a:r>
            <a:r>
              <a:rPr lang="zh-CN" altLang="en-US" dirty="0"/>
              <a:t>修改为实际地址</a:t>
            </a:r>
            <a:endParaRPr lang="en-US" altLang="zh-CN" dirty="0"/>
          </a:p>
          <a:p>
            <a:pPr marL="228600" indent="-228600">
              <a:buAutoNum type="arabicPeriod"/>
            </a:pPr>
            <a:r>
              <a:rPr lang="zh-CN" altLang="en-US" dirty="0"/>
              <a:t>指令优化 </a:t>
            </a:r>
            <a:r>
              <a:rPr lang="en-US" altLang="zh-CN" dirty="0"/>
              <a:t>:</a:t>
            </a:r>
            <a:r>
              <a:rPr lang="zh-CN" altLang="en-US" dirty="0"/>
              <a:t> 删除无关指令等</a:t>
            </a:r>
            <a:endParaRPr lang="en-US" altLang="zh-CN" dirty="0"/>
          </a:p>
          <a:p>
            <a:pPr marL="228600" indent="-228600">
              <a:buAutoNum type="arabicPeriod"/>
            </a:pPr>
            <a:endParaRPr lang="en-US" altLang="zh-CN" dirty="0"/>
          </a:p>
          <a:p>
            <a:pPr marL="228600" indent="-228600">
              <a:buAutoNum type="arabicPeriod"/>
            </a:pPr>
            <a:endParaRPr lang="en-US" altLang="zh-CN" dirty="0"/>
          </a:p>
        </p:txBody>
      </p:sp>
    </p:spTree>
    <p:extLst>
      <p:ext uri="{BB962C8B-B14F-4D97-AF65-F5344CB8AC3E}">
        <p14:creationId xmlns:p14="http://schemas.microsoft.com/office/powerpoint/2010/main" val="164969957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72422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5358260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46292286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3386580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27963959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58706547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119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0994688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54609937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120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02861351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121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462840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099468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即对右边这张图进行一个，过程性的说明</a:t>
            </a:r>
            <a:r>
              <a:rPr kumimoji="1" lang="en-US" altLang="zh-CN" dirty="0"/>
              <a:t>, </a:t>
            </a:r>
            <a:r>
              <a:rPr kumimoji="1" lang="zh-CN" altLang="en-US" dirty="0"/>
              <a:t>之后的</a:t>
            </a:r>
            <a:r>
              <a:rPr kumimoji="1" lang="en-US" altLang="zh-CN" dirty="0"/>
              <a:t>ppt</a:t>
            </a:r>
            <a:r>
              <a:rPr kumimoji="1" lang="zh-CN" altLang="en-US" dirty="0"/>
              <a:t>内容就是对这个过程里出现的元素一一进行阐述</a:t>
            </a:r>
            <a:r>
              <a:rPr kumimoji="1" lang="en-US" altLang="zh-CN" dirty="0"/>
              <a:t>  (</a:t>
            </a:r>
            <a:r>
              <a:rPr kumimoji="1" lang="zh-CN" altLang="en-US" dirty="0"/>
              <a:t>要不要加上 </a:t>
            </a:r>
            <a:r>
              <a:rPr kumimoji="1" lang="en-US" altLang="zh-CN" dirty="0"/>
              <a:t>helper function</a:t>
            </a:r>
            <a:r>
              <a:rPr kumimoji="1" lang="zh-CN" altLang="en-US" dirty="0"/>
              <a:t>的元素</a:t>
            </a:r>
            <a:r>
              <a:rPr kumimoji="1" lang="en-US" altLang="zh-CN" dirty="0"/>
              <a:t>? ) </a:t>
            </a:r>
            <a:endParaRPr kumimoji="1" lang="zh-CN" altLang="en-US" dirty="0"/>
          </a:p>
          <a:p>
            <a:endParaRPr lang="en-US" altLang="en-US" dirty="0"/>
          </a:p>
        </p:txBody>
      </p:sp>
    </p:spTree>
    <p:extLst>
      <p:ext uri="{BB962C8B-B14F-4D97-AF65-F5344CB8AC3E}">
        <p14:creationId xmlns:p14="http://schemas.microsoft.com/office/powerpoint/2010/main" val="2418104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通过和</a:t>
            </a:r>
            <a:r>
              <a:rPr kumimoji="1" lang="en-US" altLang="zh-CN" dirty="0"/>
              <a:t>JVM</a:t>
            </a:r>
            <a:r>
              <a:rPr kumimoji="1" lang="zh-CN" altLang="en-US" dirty="0"/>
              <a:t>类比，说明</a:t>
            </a:r>
            <a:r>
              <a:rPr kumimoji="1" lang="en-US" altLang="zh-CN" dirty="0"/>
              <a:t>eBPF</a:t>
            </a:r>
            <a:r>
              <a:rPr kumimoji="1" lang="zh-CN" altLang="en-US" dirty="0"/>
              <a:t>运行环境本质上是一个在内核中的虚拟机</a:t>
            </a:r>
          </a:p>
          <a:p>
            <a:endParaRPr lang="en-US" altLang="en-US" dirty="0"/>
          </a:p>
        </p:txBody>
      </p:sp>
    </p:spTree>
    <p:extLst>
      <p:ext uri="{BB962C8B-B14F-4D97-AF65-F5344CB8AC3E}">
        <p14:creationId xmlns:p14="http://schemas.microsoft.com/office/powerpoint/2010/main" val="762602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zh-CN" altLang="en-US" dirty="0"/>
              <a:t>这一页通过和</a:t>
            </a:r>
            <a:r>
              <a:rPr kumimoji="1" lang="en-US" altLang="zh-CN" dirty="0"/>
              <a:t>JVM</a:t>
            </a:r>
            <a:r>
              <a:rPr kumimoji="1" lang="zh-CN" altLang="en-US" dirty="0"/>
              <a:t>进行类比，说明</a:t>
            </a:r>
            <a:r>
              <a:rPr kumimoji="1" lang="en-US" altLang="zh-CN" dirty="0"/>
              <a:t>eBPF</a:t>
            </a:r>
            <a:r>
              <a:rPr kumimoji="1" lang="zh-CN" altLang="en-US" dirty="0"/>
              <a:t>程序编译后的产物</a:t>
            </a:r>
            <a:r>
              <a:rPr kumimoji="1" lang="en-US" altLang="zh-CN" dirty="0"/>
              <a:t> eBPF</a:t>
            </a:r>
            <a:r>
              <a:rPr kumimoji="1" lang="zh-CN" altLang="en-US" dirty="0"/>
              <a:t>字节码的的本质是</a:t>
            </a:r>
            <a:r>
              <a:rPr kumimoji="1" lang="en-US" altLang="zh-CN" dirty="0"/>
              <a:t>eBPF</a:t>
            </a:r>
            <a:r>
              <a:rPr kumimoji="1" lang="zh-CN" altLang="en-US" dirty="0"/>
              <a:t>指令的集合，</a:t>
            </a:r>
            <a:r>
              <a:rPr kumimoji="1" lang="en-US" altLang="zh-CN" dirty="0"/>
              <a:t>eBPF</a:t>
            </a:r>
            <a:r>
              <a:rPr kumimoji="1" lang="zh-CN" altLang="en-US" dirty="0"/>
              <a:t>虚拟机通过 </a:t>
            </a:r>
            <a:r>
              <a:rPr kumimoji="1" lang="en-US" altLang="zh-CN" dirty="0"/>
              <a:t>JIT</a:t>
            </a:r>
            <a:r>
              <a:rPr kumimoji="1" lang="zh-CN" altLang="en-US" dirty="0"/>
              <a:t>的方式运行这些指令</a:t>
            </a:r>
          </a:p>
          <a:p>
            <a:endParaRPr lang="en-US" altLang="en-US" dirty="0"/>
          </a:p>
        </p:txBody>
      </p:sp>
    </p:spTree>
    <p:extLst>
      <p:ext uri="{BB962C8B-B14F-4D97-AF65-F5344CB8AC3E}">
        <p14:creationId xmlns:p14="http://schemas.microsoft.com/office/powerpoint/2010/main" val="42445192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dirty="0"/>
              <a:t>说明</a:t>
            </a:r>
            <a:r>
              <a:rPr lang="en-US" altLang="zh-CN" dirty="0"/>
              <a:t>eBPF</a:t>
            </a:r>
            <a:r>
              <a:rPr lang="zh-CN" altLang="en-US" dirty="0"/>
              <a:t>验证器 对</a:t>
            </a:r>
            <a:r>
              <a:rPr lang="en-US" altLang="zh-CN" dirty="0"/>
              <a:t>eBPF</a:t>
            </a:r>
            <a:r>
              <a:rPr lang="zh-CN" altLang="en-US" dirty="0"/>
              <a:t>字节码，即指令集进行验证、对</a:t>
            </a:r>
            <a:r>
              <a:rPr lang="en-US" altLang="zh-CN" dirty="0"/>
              <a:t>eBPF</a:t>
            </a:r>
            <a:r>
              <a:rPr lang="zh-CN" altLang="en-US" dirty="0"/>
              <a:t>技术的重要作用，常见验证思路等。</a:t>
            </a:r>
          </a:p>
          <a:p>
            <a:endParaRPr lang="en-US" altLang="en-US" dirty="0"/>
          </a:p>
        </p:txBody>
      </p:sp>
    </p:spTree>
    <p:extLst>
      <p:ext uri="{BB962C8B-B14F-4D97-AF65-F5344CB8AC3E}">
        <p14:creationId xmlns:p14="http://schemas.microsoft.com/office/powerpoint/2010/main" val="331600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eBPF</a:t>
            </a:r>
            <a:r>
              <a:rPr lang="zh-CN" altLang="en-US" dirty="0"/>
              <a:t>验证器失败的报错例子</a:t>
            </a:r>
          </a:p>
          <a:p>
            <a:endParaRPr lang="en-US" altLang="en-US" dirty="0"/>
          </a:p>
        </p:txBody>
      </p:sp>
    </p:spTree>
    <p:extLst>
      <p:ext uri="{BB962C8B-B14F-4D97-AF65-F5344CB8AC3E}">
        <p14:creationId xmlns:p14="http://schemas.microsoft.com/office/powerpoint/2010/main" val="3229999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19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说明</a:t>
            </a:r>
            <a:r>
              <a:rPr lang="en-US" altLang="zh-CN" dirty="0"/>
              <a:t>eBPF </a:t>
            </a:r>
            <a:r>
              <a:rPr lang="zh-CN" altLang="en-US" dirty="0"/>
              <a:t>程序类型本质上表示要把</a:t>
            </a:r>
            <a:r>
              <a:rPr lang="en-US" altLang="zh-CN" dirty="0"/>
              <a:t>eBPF</a:t>
            </a:r>
            <a:r>
              <a:rPr lang="zh-CN" altLang="en-US" dirty="0"/>
              <a:t>字节码加在到内核的哪个位置执行，不同的程序类型代表着不同的运行位置</a:t>
            </a:r>
          </a:p>
          <a:p>
            <a:endParaRPr lang="en-US" altLang="en-US" dirty="0"/>
          </a:p>
        </p:txBody>
      </p:sp>
    </p:spTree>
    <p:extLst>
      <p:ext uri="{BB962C8B-B14F-4D97-AF65-F5344CB8AC3E}">
        <p14:creationId xmlns:p14="http://schemas.microsoft.com/office/powerpoint/2010/main" val="252509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289773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列出具体的 </a:t>
            </a:r>
            <a:r>
              <a:rPr lang="en-US" altLang="zh-CN" dirty="0"/>
              <a:t>PROG</a:t>
            </a:r>
            <a:r>
              <a:rPr lang="zh-CN" altLang="en-US" dirty="0"/>
              <a:t>有哪些，以及简单说明功能</a:t>
            </a:r>
          </a:p>
          <a:p>
            <a:r>
              <a:rPr lang="en-US" altLang="en-US" dirty="0" err="1"/>
              <a:t>kprobe</a:t>
            </a:r>
            <a:br>
              <a:rPr lang="en-US" altLang="en-US" dirty="0"/>
            </a:br>
            <a:r>
              <a:rPr lang="en-US" altLang="en-US" dirty="0" err="1"/>
              <a:t>tracepoint</a:t>
            </a:r>
            <a:endParaRPr lang="en-US" altLang="en-US" dirty="0"/>
          </a:p>
          <a:p>
            <a:endParaRPr lang="en-US" altLang="en-US" dirty="0"/>
          </a:p>
          <a:p>
            <a:r>
              <a:rPr lang="en-US" altLang="en-US" dirty="0" err="1"/>
              <a:t>shced_cls</a:t>
            </a:r>
            <a:endParaRPr lang="en-US" altLang="en-US" dirty="0"/>
          </a:p>
          <a:p>
            <a:r>
              <a:rPr lang="en-US" altLang="en-US" dirty="0" err="1"/>
              <a:t>sched_act</a:t>
            </a:r>
            <a:endParaRPr lang="en-US" altLang="en-US" dirty="0"/>
          </a:p>
          <a:p>
            <a:r>
              <a:rPr lang="en-US" altLang="en-US" dirty="0" err="1"/>
              <a:t>xdp</a:t>
            </a:r>
            <a:r>
              <a:rPr lang="en-US" altLang="en-US" dirty="0"/>
              <a:t> </a:t>
            </a:r>
          </a:p>
          <a:p>
            <a:endParaRPr lang="en-US" altLang="en-US" dirty="0"/>
          </a:p>
          <a:p>
            <a:r>
              <a:rPr lang="en-US" altLang="en-US" dirty="0" err="1"/>
              <a:t>struct_op</a:t>
            </a:r>
            <a:endParaRPr lang="en-US" altLang="en-US" dirty="0"/>
          </a:p>
          <a:p>
            <a:endParaRPr lang="en-US" altLang="en-US" dirty="0"/>
          </a:p>
          <a:p>
            <a:endParaRPr lang="en-US" altLang="en-US" dirty="0"/>
          </a:p>
        </p:txBody>
      </p:sp>
    </p:spTree>
    <p:extLst>
      <p:ext uri="{BB962C8B-B14F-4D97-AF65-F5344CB8AC3E}">
        <p14:creationId xmlns:p14="http://schemas.microsoft.com/office/powerpoint/2010/main" val="2236741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对 </a:t>
            </a:r>
            <a:r>
              <a:rPr lang="en-US" altLang="zh-CN" dirty="0"/>
              <a:t>MAP</a:t>
            </a:r>
            <a:r>
              <a:rPr lang="zh-CN" altLang="en-US" dirty="0"/>
              <a:t>进行进一步说明</a:t>
            </a:r>
            <a:r>
              <a:rPr lang="en-US" altLang="zh-CN" dirty="0"/>
              <a:t> : </a:t>
            </a:r>
            <a:r>
              <a:rPr lang="zh-CN" altLang="en-US" dirty="0"/>
              <a:t>实现</a:t>
            </a:r>
            <a:r>
              <a:rPr lang="en-US" altLang="zh-CN" dirty="0"/>
              <a:t>eBPF</a:t>
            </a:r>
            <a:r>
              <a:rPr lang="zh-CN" altLang="en-US" dirty="0"/>
              <a:t>程序之间</a:t>
            </a:r>
            <a:r>
              <a:rPr lang="en-US" altLang="zh-CN" dirty="0"/>
              <a:t>, eBPF</a:t>
            </a:r>
            <a:r>
              <a:rPr lang="zh-CN" altLang="en-US" dirty="0"/>
              <a:t>程序</a:t>
            </a:r>
            <a:r>
              <a:rPr lang="en-US" altLang="zh-CN" dirty="0"/>
              <a:t>(</a:t>
            </a:r>
            <a:r>
              <a:rPr lang="zh-CN" altLang="en-US" dirty="0"/>
              <a:t>内核</a:t>
            </a:r>
            <a:r>
              <a:rPr lang="en-US" altLang="zh-CN" dirty="0"/>
              <a:t>)</a:t>
            </a:r>
            <a:r>
              <a:rPr lang="zh-CN" altLang="en-US" dirty="0"/>
              <a:t>和应用态程序的数据交互</a:t>
            </a:r>
          </a:p>
          <a:p>
            <a:endParaRPr lang="en-US" altLang="en-US" dirty="0"/>
          </a:p>
        </p:txBody>
      </p:sp>
    </p:spTree>
    <p:extLst>
      <p:ext uri="{BB962C8B-B14F-4D97-AF65-F5344CB8AC3E}">
        <p14:creationId xmlns:p14="http://schemas.microsoft.com/office/powerpoint/2010/main" val="1762516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列举一些现有的</a:t>
            </a:r>
            <a:r>
              <a:rPr lang="en-US" altLang="zh-CN" dirty="0"/>
              <a:t>MAP</a:t>
            </a:r>
            <a:r>
              <a:rPr lang="zh-CN" altLang="en-US" dirty="0"/>
              <a:t>种类及其功能</a:t>
            </a:r>
          </a:p>
          <a:p>
            <a:endParaRPr lang="en-US" altLang="en-US" dirty="0"/>
          </a:p>
          <a:p>
            <a:r>
              <a:rPr lang="en-US" altLang="en-US" dirty="0"/>
              <a:t>Hash </a:t>
            </a:r>
          </a:p>
          <a:p>
            <a:r>
              <a:rPr lang="en-US" altLang="en-US" dirty="0"/>
              <a:t>Array</a:t>
            </a:r>
          </a:p>
          <a:p>
            <a:r>
              <a:rPr lang="en-US" altLang="en-US" dirty="0"/>
              <a:t>Queue</a:t>
            </a:r>
          </a:p>
          <a:p>
            <a:r>
              <a:rPr lang="en-US" altLang="en-US" dirty="0"/>
              <a:t>Stack</a:t>
            </a:r>
          </a:p>
          <a:p>
            <a:endParaRPr lang="en-US" altLang="en-US" dirty="0"/>
          </a:p>
          <a:p>
            <a:r>
              <a:rPr lang="en-US" altLang="en-US" dirty="0" err="1"/>
              <a:t>perf_event_array</a:t>
            </a:r>
            <a:endParaRPr lang="en-US" altLang="en-US" dirty="0"/>
          </a:p>
          <a:p>
            <a:endParaRPr lang="en-US" altLang="en-US" dirty="0"/>
          </a:p>
          <a:p>
            <a:r>
              <a:rPr lang="en-US" altLang="en-US" dirty="0" err="1"/>
              <a:t>stack_trace</a:t>
            </a:r>
            <a:endParaRPr lang="en-US" altLang="en-US" dirty="0"/>
          </a:p>
          <a:p>
            <a:endParaRPr lang="en-US" altLang="en-US" dirty="0"/>
          </a:p>
          <a:p>
            <a:endParaRPr lang="en-US" altLang="en-US" dirty="0"/>
          </a:p>
        </p:txBody>
      </p:sp>
    </p:spTree>
    <p:extLst>
      <p:ext uri="{BB962C8B-B14F-4D97-AF65-F5344CB8AC3E}">
        <p14:creationId xmlns:p14="http://schemas.microsoft.com/office/powerpoint/2010/main" val="1401804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说明什么是</a:t>
            </a:r>
            <a:r>
              <a:rPr lang="en-US" altLang="zh-CN" dirty="0"/>
              <a:t>eBPF</a:t>
            </a:r>
            <a:r>
              <a:rPr lang="zh-CN" altLang="en-US" dirty="0"/>
              <a:t>帮助函数，</a:t>
            </a:r>
            <a:r>
              <a:rPr lang="en-US" altLang="zh-CN" dirty="0"/>
              <a:t>eBPF</a:t>
            </a:r>
            <a:r>
              <a:rPr lang="zh-CN" altLang="en-US" dirty="0"/>
              <a:t>程序通过帮助函数来调用内核的某些功能、和</a:t>
            </a:r>
            <a:r>
              <a:rPr lang="en-US" altLang="zh-CN" dirty="0"/>
              <a:t>MAP</a:t>
            </a:r>
            <a:r>
              <a:rPr lang="zh-CN" altLang="en-US" dirty="0"/>
              <a:t>进行交互等等</a:t>
            </a:r>
          </a:p>
          <a:p>
            <a:pPr marL="228600" indent="-228600">
              <a:buAutoNum type="arabicPeriod"/>
            </a:pPr>
            <a:r>
              <a:rPr lang="en-US" altLang="zh-CN" dirty="0"/>
              <a:t>eBPF RISC</a:t>
            </a:r>
            <a:r>
              <a:rPr lang="zh-CN" altLang="en-US" dirty="0"/>
              <a:t>风格指令集就足以完成</a:t>
            </a:r>
            <a:endParaRPr lang="en-US" altLang="zh-CN" dirty="0"/>
          </a:p>
          <a:p>
            <a:pPr marL="228600" indent="-228600">
              <a:buAutoNum type="arabicPeriod"/>
            </a:pPr>
            <a:r>
              <a:rPr lang="en-US" altLang="zh-CN" dirty="0"/>
              <a:t>eBPF</a:t>
            </a:r>
            <a:r>
              <a:rPr lang="zh-CN" altLang="en-US" dirty="0"/>
              <a:t>程序如何获取一些内核信息</a:t>
            </a:r>
            <a:endParaRPr lang="en-US" altLang="zh-CN" dirty="0"/>
          </a:p>
          <a:p>
            <a:pPr marL="228600" indent="-228600">
              <a:buAutoNum type="arabicPeriod"/>
            </a:pPr>
            <a:r>
              <a:rPr lang="en-US" altLang="zh-CN" dirty="0"/>
              <a:t>eBPF</a:t>
            </a:r>
            <a:r>
              <a:rPr lang="zh-CN" altLang="en-US" dirty="0"/>
              <a:t>程序如何控制内核行为</a:t>
            </a:r>
            <a:endParaRPr lang="en-US" altLang="zh-CN" dirty="0"/>
          </a:p>
          <a:p>
            <a:pPr marL="228600" indent="-228600">
              <a:buAutoNum type="arabicPeriod"/>
            </a:pPr>
            <a:r>
              <a:rPr lang="en-US" altLang="zh-CN" dirty="0"/>
              <a:t>eBPF</a:t>
            </a:r>
            <a:r>
              <a:rPr lang="zh-CN" altLang="en-US" dirty="0"/>
              <a:t>程序如何存储</a:t>
            </a:r>
            <a:r>
              <a:rPr lang="en-US" altLang="zh-CN" dirty="0"/>
              <a:t>/</a:t>
            </a:r>
            <a:r>
              <a:rPr lang="zh-CN" altLang="en-US" dirty="0"/>
              <a:t>读取</a:t>
            </a:r>
            <a:r>
              <a:rPr lang="en-US" altLang="zh-CN" dirty="0"/>
              <a:t>eBPF MAP? </a:t>
            </a:r>
          </a:p>
          <a:p>
            <a:pPr marL="228600" indent="-228600">
              <a:buAutoNum type="arabicPeriod"/>
            </a:pPr>
            <a:endParaRPr lang="en-US" altLang="en-US" dirty="0"/>
          </a:p>
        </p:txBody>
      </p:sp>
    </p:spTree>
    <p:extLst>
      <p:ext uri="{BB962C8B-B14F-4D97-AF65-F5344CB8AC3E}">
        <p14:creationId xmlns:p14="http://schemas.microsoft.com/office/powerpoint/2010/main" val="922675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给出一些具体的</a:t>
            </a:r>
            <a:r>
              <a:rPr lang="en-US" altLang="zh-CN" dirty="0"/>
              <a:t>eBPF</a:t>
            </a:r>
            <a:r>
              <a:rPr lang="zh-CN" altLang="en-US" dirty="0"/>
              <a:t>帮助函数的例子</a:t>
            </a:r>
          </a:p>
          <a:p>
            <a:endParaRPr lang="en-US" altLang="en-US" dirty="0"/>
          </a:p>
          <a:p>
            <a:r>
              <a:rPr lang="en-US" altLang="en-US" dirty="0" err="1"/>
              <a:t>操作</a:t>
            </a:r>
            <a:r>
              <a:rPr lang="en-US" altLang="zh-CN" dirty="0" err="1"/>
              <a:t>Map</a:t>
            </a:r>
            <a:r>
              <a:rPr lang="zh-CN" altLang="en-US" dirty="0"/>
              <a:t>的</a:t>
            </a:r>
            <a:endParaRPr lang="en-US" altLang="zh-CN" dirty="0"/>
          </a:p>
          <a:p>
            <a:r>
              <a:rPr lang="en-US" altLang="en-US" dirty="0"/>
              <a:t>debug</a:t>
            </a:r>
          </a:p>
          <a:p>
            <a:r>
              <a:rPr lang="en-US" altLang="en-US" dirty="0" err="1"/>
              <a:t>通用的util</a:t>
            </a:r>
            <a:endParaRPr lang="en-US" altLang="en-US" dirty="0"/>
          </a:p>
          <a:p>
            <a:r>
              <a:rPr lang="en-US" altLang="en-US" dirty="0" err="1"/>
              <a:t>packet操作</a:t>
            </a:r>
            <a:endParaRPr lang="en-US" altLang="en-US" dirty="0"/>
          </a:p>
        </p:txBody>
      </p:sp>
    </p:spTree>
    <p:extLst>
      <p:ext uri="{BB962C8B-B14F-4D97-AF65-F5344CB8AC3E}">
        <p14:creationId xmlns:p14="http://schemas.microsoft.com/office/powerpoint/2010/main" val="29469511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简单说明</a:t>
            </a:r>
            <a:r>
              <a:rPr lang="en-US" altLang="zh-CN" dirty="0"/>
              <a:t>eBPF</a:t>
            </a:r>
            <a:r>
              <a:rPr lang="zh-CN" altLang="en-US" dirty="0"/>
              <a:t>系统调用的功能：用户态和内核态进行交互。 加载</a:t>
            </a:r>
            <a:r>
              <a:rPr lang="en-US" altLang="zh-CN" dirty="0"/>
              <a:t>eBPF</a:t>
            </a:r>
            <a:r>
              <a:rPr lang="zh-CN" altLang="en-US" dirty="0"/>
              <a:t>程序，读写</a:t>
            </a:r>
            <a:r>
              <a:rPr lang="en-US" altLang="zh-CN" dirty="0"/>
              <a:t>MAP</a:t>
            </a:r>
            <a:r>
              <a:rPr lang="zh-CN" altLang="en-US" dirty="0"/>
              <a:t>等</a:t>
            </a:r>
          </a:p>
          <a:p>
            <a:endParaRPr lang="en-US" altLang="en-US" dirty="0"/>
          </a:p>
        </p:txBody>
      </p:sp>
    </p:spTree>
    <p:extLst>
      <p:ext uri="{BB962C8B-B14F-4D97-AF65-F5344CB8AC3E}">
        <p14:creationId xmlns:p14="http://schemas.microsoft.com/office/powerpoint/2010/main" val="2417623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dirty="0"/>
              <a:t>说明为什么需要额外的开发工具</a:t>
            </a:r>
            <a:endParaRPr lang="en-US" altLang="zh-CN"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altLang="zh-CN"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altLang="zh-CN" dirty="0"/>
              <a:t>1. </a:t>
            </a:r>
            <a:r>
              <a:rPr lang="zh-CN" altLang="en-US" dirty="0"/>
              <a:t>系统调用属于底层接口，输入参数比较原始，、</a:t>
            </a:r>
            <a:endParaRPr lang="en-US" altLang="zh-CN" dirty="0"/>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2. </a:t>
            </a:r>
            <a:r>
              <a:rPr lang="zh-CN" altLang="en-US" dirty="0"/>
              <a:t>说明这些</a:t>
            </a:r>
            <a:r>
              <a:rPr lang="en-US" altLang="zh-CN" dirty="0"/>
              <a:t>eBPF</a:t>
            </a:r>
            <a:r>
              <a:rPr lang="zh-CN" altLang="en-US" dirty="0"/>
              <a:t>工具的本之上封装了一套方便使用的用户接口质 ： 在</a:t>
            </a:r>
            <a:r>
              <a:rPr lang="en-US" altLang="zh-CN" dirty="0"/>
              <a:t>eBPF</a:t>
            </a:r>
            <a:r>
              <a:rPr lang="zh-CN" altLang="en-US" dirty="0"/>
              <a:t>系统调用</a:t>
            </a:r>
          </a:p>
          <a:p>
            <a:endParaRPr lang="en-US" altLang="en-US" dirty="0"/>
          </a:p>
        </p:txBody>
      </p:sp>
    </p:spTree>
    <p:extLst>
      <p:ext uri="{BB962C8B-B14F-4D97-AF65-F5344CB8AC3E}">
        <p14:creationId xmlns:p14="http://schemas.microsoft.com/office/powerpoint/2010/main" val="3095054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1838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2640900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05833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sz="1200" kern="0" dirty="0">
                <a:latin typeface="+mn-lt"/>
                <a:ea typeface="宋体" panose="02010600030101010101" pitchFamily="2" charset="-122"/>
                <a:cs typeface="Tahoma" panose="020B0604030504040204" pitchFamily="34" charset="0"/>
              </a:rPr>
              <a:t>那么为什么不自己设计一个新的拥塞算法呢？</a:t>
            </a:r>
            <a:endParaRPr lang="en-US" altLang="zh-CN" sz="1200" kern="0" dirty="0">
              <a:latin typeface="+mn-lt"/>
              <a:ea typeface="宋体" panose="02010600030101010101" pitchFamily="2" charset="-122"/>
              <a:cs typeface="Tahoma" panose="020B0604030504040204" pitchFamily="34" charset="0"/>
            </a:endParaRPr>
          </a:p>
          <a:p>
            <a:r>
              <a:rPr lang="zh-CN" altLang="en-US" sz="1200" kern="0" dirty="0">
                <a:latin typeface="+mn-lt"/>
                <a:ea typeface="宋体" panose="02010600030101010101" pitchFamily="2" charset="-122"/>
                <a:cs typeface="Tahoma" panose="020B0604030504040204" pitchFamily="34" charset="0"/>
              </a:rPr>
              <a:t>大致上分为两步，</a:t>
            </a:r>
            <a:r>
              <a:rPr lang="zh-CN" altLang="en-US" sz="1200" b="0" kern="0" dirty="0">
                <a:latin typeface="+mn-lt"/>
                <a:ea typeface="宋体" panose="02010600030101010101" pitchFamily="2" charset="-122"/>
                <a:cs typeface="Tahoma" panose="020B0604030504040204" pitchFamily="34" charset="0"/>
              </a:rPr>
              <a:t>理论算法设计与在内核中</a:t>
            </a:r>
            <a:r>
              <a:rPr lang="zh-CN" altLang="en-US" sz="1200" b="0" kern="0">
                <a:latin typeface="+mn-lt"/>
                <a:ea typeface="宋体" panose="02010600030101010101" pitchFamily="2" charset="-122"/>
                <a:cs typeface="Tahoma" panose="020B0604030504040204" pitchFamily="34" charset="0"/>
              </a:rPr>
              <a:t>实现算</a:t>
            </a:r>
            <a:endParaRPr lang="en-US" altLang="zh-CN" sz="1200" b="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17945575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23883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053546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630243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169915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406567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8991803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3773372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https://</a:t>
            </a:r>
            <a:r>
              <a:rPr lang="en-US" altLang="en-US" dirty="0" err="1"/>
              <a:t>devopsspiral.com</a:t>
            </a:r>
            <a:r>
              <a:rPr lang="en-US" altLang="en-US" dirty="0"/>
              <a:t>/articles/</a:t>
            </a:r>
            <a:r>
              <a:rPr lang="en-US" altLang="en-US" dirty="0" err="1"/>
              <a:t>linux</a:t>
            </a:r>
            <a:r>
              <a:rPr lang="en-US" altLang="en-US" dirty="0"/>
              <a:t>/</a:t>
            </a:r>
            <a:r>
              <a:rPr lang="en-US" altLang="en-US" dirty="0" err="1"/>
              <a:t>ebpf</a:t>
            </a:r>
            <a:r>
              <a:rPr lang="en-US" altLang="en-US" dirty="0"/>
              <a:t>-unlock/</a:t>
            </a:r>
          </a:p>
          <a:p>
            <a:r>
              <a:rPr lang="en-US" altLang="en-US" dirty="0"/>
              <a:t>https://</a:t>
            </a:r>
            <a:r>
              <a:rPr lang="en-US" altLang="en-US" dirty="0" err="1"/>
              <a:t>www.bilibili.com</a:t>
            </a:r>
            <a:r>
              <a:rPr lang="en-US" altLang="en-US" dirty="0"/>
              <a:t>/video/BV1Qr4y1g7rc/?</a:t>
            </a:r>
            <a:r>
              <a:rPr lang="en-US" altLang="en-US" dirty="0" err="1"/>
              <a:t>vd_source</a:t>
            </a:r>
            <a:r>
              <a:rPr lang="en-US" altLang="en-US" dirty="0"/>
              <a:t>=b67c3d4d61707206a57a0001fa0467bd</a:t>
            </a:r>
          </a:p>
          <a:p>
            <a:endParaRPr lang="en-US" altLang="en-US" dirty="0"/>
          </a:p>
          <a:p>
            <a:r>
              <a:rPr lang="en-US" altLang="en-US" dirty="0" err="1"/>
              <a:t>箭头加备注</a:t>
            </a:r>
            <a:endParaRPr lang="en-US" altLang="en-US" dirty="0"/>
          </a:p>
        </p:txBody>
      </p:sp>
    </p:spTree>
    <p:extLst>
      <p:ext uri="{BB962C8B-B14F-4D97-AF65-F5344CB8AC3E}">
        <p14:creationId xmlns:p14="http://schemas.microsoft.com/office/powerpoint/2010/main" val="20427112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https://</a:t>
            </a:r>
            <a:r>
              <a:rPr lang="en-US" altLang="en-US" dirty="0" err="1"/>
              <a:t>linux</a:t>
            </a:r>
            <a:r>
              <a:rPr lang="en-US" altLang="en-US" dirty="0"/>
              <a:t>-kernel-</a:t>
            </a:r>
            <a:r>
              <a:rPr lang="en-US" altLang="en-US" dirty="0" err="1"/>
              <a:t>labs.github.io</a:t>
            </a:r>
            <a:r>
              <a:rPr lang="en-US" altLang="en-US" dirty="0"/>
              <a:t>/refs/heads/master/lectures/</a:t>
            </a:r>
            <a:r>
              <a:rPr lang="en-US" altLang="en-US" dirty="0" err="1"/>
              <a:t>intro.html</a:t>
            </a:r>
            <a:endParaRPr lang="en-US" altLang="en-US" dirty="0"/>
          </a:p>
        </p:txBody>
      </p:sp>
    </p:spTree>
    <p:extLst>
      <p:ext uri="{BB962C8B-B14F-4D97-AF65-F5344CB8AC3E}">
        <p14:creationId xmlns:p14="http://schemas.microsoft.com/office/powerpoint/2010/main" val="18834401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39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https://</a:t>
            </a:r>
            <a:r>
              <a:rPr lang="en-US" altLang="en-US" dirty="0" err="1"/>
              <a:t>jvns.ca</a:t>
            </a:r>
            <a:r>
              <a:rPr lang="en-US" altLang="en-US" dirty="0"/>
              <a:t>/blog/2017/07/05/</a:t>
            </a:r>
            <a:r>
              <a:rPr lang="en-US" altLang="en-US" dirty="0" err="1"/>
              <a:t>linux</a:t>
            </a:r>
            <a:r>
              <a:rPr lang="en-US" altLang="en-US" dirty="0"/>
              <a:t>-tracing-systems/#data-sources</a:t>
            </a:r>
          </a:p>
          <a:p>
            <a:r>
              <a:rPr lang="en-US" altLang="en-US" dirty="0" err="1"/>
              <a:t>简要说明现有tracing组成</a:t>
            </a:r>
            <a:r>
              <a:rPr lang="zh-CN" altLang="en-US" dirty="0"/>
              <a:t>，本节课重点讲解</a:t>
            </a:r>
            <a:r>
              <a:rPr lang="en-US" altLang="zh-CN" dirty="0" err="1"/>
              <a:t>eBPF</a:t>
            </a:r>
            <a:r>
              <a:rPr lang="zh-CN" altLang="en-US" dirty="0"/>
              <a:t>相关，也是目前最新的</a:t>
            </a:r>
            <a:r>
              <a:rPr lang="en-US" altLang="zh-CN" dirty="0"/>
              <a:t>Tracing</a:t>
            </a:r>
            <a:r>
              <a:rPr lang="zh-CN" altLang="en-US" dirty="0"/>
              <a:t>技术</a:t>
            </a:r>
            <a:endParaRPr lang="en-US" altLang="zh-CN" dirty="0"/>
          </a:p>
          <a:p>
            <a:r>
              <a:rPr lang="en" altLang="zh-CN" b="1" i="0" dirty="0">
                <a:solidFill>
                  <a:srgbClr val="000000"/>
                </a:solidFill>
                <a:effectLst/>
                <a:latin typeface="PT Serif" panose="020A0603040505020204" pitchFamily="18" charset="0"/>
              </a:rPr>
              <a:t>data sources</a:t>
            </a:r>
            <a:r>
              <a:rPr lang="en" altLang="zh-CN" b="0" i="0" dirty="0">
                <a:solidFill>
                  <a:srgbClr val="000000"/>
                </a:solidFill>
                <a:effectLst/>
                <a:latin typeface="PT Serif" panose="020A0603040505020204" pitchFamily="18" charset="0"/>
              </a:rPr>
              <a:t> (where the tracing data comes from)</a:t>
            </a:r>
          </a:p>
          <a:p>
            <a:r>
              <a:rPr lang="en" altLang="zh-CN" b="1" i="0" dirty="0">
                <a:solidFill>
                  <a:srgbClr val="000000"/>
                </a:solidFill>
                <a:effectLst/>
                <a:latin typeface="PT Serif" panose="020A0603040505020204" pitchFamily="18" charset="0"/>
              </a:rPr>
              <a:t>mechanisms for collecting data for those sources</a:t>
            </a:r>
            <a:r>
              <a:rPr lang="en" altLang="zh-CN" b="0" i="0" dirty="0">
                <a:solidFill>
                  <a:srgbClr val="000000"/>
                </a:solidFill>
                <a:effectLst/>
                <a:latin typeface="PT Serif" panose="020A0603040505020204" pitchFamily="18" charset="0"/>
              </a:rPr>
              <a:t> </a:t>
            </a:r>
          </a:p>
          <a:p>
            <a:r>
              <a:rPr lang="en" altLang="zh-CN" b="1" i="0" dirty="0">
                <a:solidFill>
                  <a:srgbClr val="000000"/>
                </a:solidFill>
                <a:effectLst/>
                <a:latin typeface="PT Serif" panose="020A0603040505020204" pitchFamily="18" charset="0"/>
              </a:rPr>
              <a:t>tracing frontends</a:t>
            </a:r>
            <a:r>
              <a:rPr lang="en" altLang="zh-CN" b="0" i="0" dirty="0">
                <a:solidFill>
                  <a:srgbClr val="000000"/>
                </a:solidFill>
                <a:effectLst/>
                <a:latin typeface="PT Serif" panose="020A0603040505020204" pitchFamily="18" charset="0"/>
              </a:rPr>
              <a:t>(the tool you actually interact with to collect/</a:t>
            </a:r>
            <a:r>
              <a:rPr lang="en" altLang="zh-CN" b="0" i="0" dirty="0" err="1">
                <a:solidFill>
                  <a:srgbClr val="000000"/>
                </a:solidFill>
                <a:effectLst/>
                <a:latin typeface="PT Serif" panose="020A0603040505020204" pitchFamily="18" charset="0"/>
              </a:rPr>
              <a:t>analyse</a:t>
            </a:r>
            <a:r>
              <a:rPr lang="en" altLang="zh-CN" b="0" i="0" dirty="0">
                <a:solidFill>
                  <a:srgbClr val="000000"/>
                </a:solidFill>
                <a:effectLst/>
                <a:latin typeface="PT Serif" panose="020A0603040505020204" pitchFamily="18" charset="0"/>
              </a:rPr>
              <a:t> data)</a:t>
            </a:r>
            <a:endParaRPr lang="en-US" altLang="en-US" dirty="0"/>
          </a:p>
        </p:txBody>
      </p:sp>
    </p:spTree>
    <p:extLst>
      <p:ext uri="{BB962C8B-B14F-4D97-AF65-F5344CB8AC3E}">
        <p14:creationId xmlns:p14="http://schemas.microsoft.com/office/powerpoint/2010/main" val="1960206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sz="1200" b="0" kern="0" dirty="0">
                <a:latin typeface="+mn-lt"/>
                <a:ea typeface="宋体" panose="02010600030101010101" pitchFamily="2" charset="-122"/>
                <a:cs typeface="Tahoma" panose="020B0604030504040204" pitchFamily="34" charset="0"/>
              </a:rPr>
              <a:t>有时，</a:t>
            </a:r>
            <a:r>
              <a:rPr lang="zh-CN" altLang="en-US" i="0" dirty="0"/>
              <a:t>两个内核版本，数据结构只是字段变化了位置，新增了字段，更新了字段名字，即便如此，不得不对算法模块进行重新编译</a:t>
            </a:r>
            <a:r>
              <a:rPr lang="en-US" altLang="zh-CN" i="0" dirty="0"/>
              <a:t>…</a:t>
            </a:r>
            <a:endParaRPr lang="en-US" altLang="zh-CN" sz="1200" b="0" i="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4010147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阐述两种数据源</a:t>
            </a:r>
            <a:endParaRPr lang="en-US" altLang="en-US" dirty="0"/>
          </a:p>
          <a:p>
            <a:r>
              <a:rPr lang="en-US" altLang="en-US" dirty="0" err="1"/>
              <a:t>分别对应</a:t>
            </a:r>
            <a:r>
              <a:rPr lang="zh-CN" altLang="en-US" dirty="0"/>
              <a:t> </a:t>
            </a:r>
            <a:r>
              <a:rPr lang="en-US" altLang="en-US" dirty="0" err="1"/>
              <a:t>内核态</a:t>
            </a:r>
            <a:r>
              <a:rPr lang="zh-CN" altLang="en-US" dirty="0"/>
              <a:t> 和 用户态的</a:t>
            </a:r>
            <a:endParaRPr lang="en-US" altLang="en-US" dirty="0"/>
          </a:p>
        </p:txBody>
      </p:sp>
    </p:spTree>
    <p:extLst>
      <p:ext uri="{BB962C8B-B14F-4D97-AF65-F5344CB8AC3E}">
        <p14:creationId xmlns:p14="http://schemas.microsoft.com/office/powerpoint/2010/main" val="30419126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5525605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7068694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933342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其中</a:t>
            </a:r>
            <a:r>
              <a:rPr lang="zh-CN" altLang="en-US" dirty="0"/>
              <a:t>，</a:t>
            </a:r>
            <a:r>
              <a:rPr lang="en-US" altLang="zh-CN" dirty="0"/>
              <a:t>perf</a:t>
            </a:r>
            <a:r>
              <a:rPr lang="zh-CN" altLang="en-US" dirty="0"/>
              <a:t> </a:t>
            </a:r>
            <a:r>
              <a:rPr lang="en-US" altLang="zh-CN" dirty="0"/>
              <a:t>buffer</a:t>
            </a:r>
            <a:r>
              <a:rPr lang="zh-CN" altLang="en-US" b="0" i="0" dirty="0">
                <a:solidFill>
                  <a:srgbClr val="333333"/>
                </a:solidFill>
                <a:effectLst/>
                <a:latin typeface="-apple-system-font"/>
              </a:rPr>
              <a:t>是 </a:t>
            </a:r>
            <a:r>
              <a:rPr lang="en" altLang="zh-CN" b="0" i="0" dirty="0">
                <a:solidFill>
                  <a:srgbClr val="333333"/>
                </a:solidFill>
                <a:effectLst/>
                <a:latin typeface="-apple-system-font"/>
              </a:rPr>
              <a:t>per-CPU </a:t>
            </a:r>
            <a:r>
              <a:rPr lang="zh-CN" altLang="en-US" b="0" i="0" dirty="0">
                <a:solidFill>
                  <a:srgbClr val="333333"/>
                </a:solidFill>
                <a:effectLst/>
                <a:latin typeface="-apple-system-font"/>
              </a:rPr>
              <a:t>环形缓冲区（</a:t>
            </a:r>
            <a:r>
              <a:rPr lang="en" altLang="zh-CN" b="0" i="0" dirty="0">
                <a:solidFill>
                  <a:srgbClr val="333333"/>
                </a:solidFill>
                <a:effectLst/>
                <a:latin typeface="-apple-system-font"/>
              </a:rPr>
              <a:t>circular buffers</a:t>
            </a:r>
            <a:r>
              <a:rPr lang="zh-CN" altLang="en" b="0" i="0" dirty="0">
                <a:solidFill>
                  <a:srgbClr val="333333"/>
                </a:solidFill>
                <a:effectLst/>
                <a:latin typeface="-apple-system-font"/>
              </a:rPr>
              <a:t>），</a:t>
            </a:r>
            <a:r>
              <a:rPr lang="zh-CN" altLang="en-US" b="0" i="0" dirty="0">
                <a:solidFill>
                  <a:srgbClr val="333333"/>
                </a:solidFill>
                <a:effectLst/>
                <a:latin typeface="-apple-system-font"/>
              </a:rPr>
              <a:t>能实现高效的 “内核</a:t>
            </a:r>
            <a:r>
              <a:rPr lang="en-US" altLang="zh-CN" b="0" i="0" dirty="0">
                <a:solidFill>
                  <a:srgbClr val="333333"/>
                </a:solidFill>
                <a:effectLst/>
                <a:latin typeface="-apple-system-font"/>
              </a:rPr>
              <a:t>-</a:t>
            </a:r>
            <a:r>
              <a:rPr lang="zh-CN" altLang="en-US" b="0" i="0" dirty="0">
                <a:solidFill>
                  <a:srgbClr val="333333"/>
                </a:solidFill>
                <a:effectLst/>
                <a:latin typeface="-apple-system-font"/>
              </a:rPr>
              <a:t>用户空间”数据交互</a:t>
            </a:r>
            <a:endParaRPr lang="en-US" altLang="en-US" b="0" dirty="0"/>
          </a:p>
        </p:txBody>
      </p:sp>
    </p:spTree>
    <p:extLst>
      <p:ext uri="{BB962C8B-B14F-4D97-AF65-F5344CB8AC3E}">
        <p14:creationId xmlns:p14="http://schemas.microsoft.com/office/powerpoint/2010/main" val="23927520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63436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8634003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a:p>
            <a:r>
              <a:rPr lang="zh-CN" altLang="en-US" dirty="0"/>
              <a:t>（加上 每部分与前面模块的对应？）</a:t>
            </a:r>
            <a:endParaRPr lang="en-US" altLang="en-US" dirty="0"/>
          </a:p>
        </p:txBody>
      </p:sp>
    </p:spTree>
    <p:extLst>
      <p:ext uri="{BB962C8B-B14F-4D97-AF65-F5344CB8AC3E}">
        <p14:creationId xmlns:p14="http://schemas.microsoft.com/office/powerpoint/2010/main" val="34154205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677042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49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458889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974553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简要介绍</a:t>
            </a:r>
            <a:endParaRPr lang="en-US" altLang="en-US" dirty="0"/>
          </a:p>
          <a:p>
            <a:endParaRPr lang="en-US" altLang="en-US" dirty="0"/>
          </a:p>
          <a:p>
            <a:r>
              <a:rPr lang="en-US" altLang="en-US" dirty="0" err="1"/>
              <a:t>加上map</a:t>
            </a:r>
            <a:endParaRPr lang="en-US" altLang="en-US" dirty="0"/>
          </a:p>
        </p:txBody>
      </p:sp>
    </p:spTree>
    <p:extLst>
      <p:ext uri="{BB962C8B-B14F-4D97-AF65-F5344CB8AC3E}">
        <p14:creationId xmlns:p14="http://schemas.microsoft.com/office/powerpoint/2010/main" val="3120143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简要介绍</a:t>
            </a:r>
            <a:endParaRPr lang="en-US" altLang="en-US" dirty="0"/>
          </a:p>
        </p:txBody>
      </p:sp>
    </p:spTree>
    <p:extLst>
      <p:ext uri="{BB962C8B-B14F-4D97-AF65-F5344CB8AC3E}">
        <p14:creationId xmlns:p14="http://schemas.microsoft.com/office/powerpoint/2010/main" val="33602758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1499373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2447119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86267346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33624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一次打开</a:t>
            </a:r>
            <a:r>
              <a:rPr lang="zh-CN" altLang="en-US" dirty="0"/>
              <a:t>操作，出发了</a:t>
            </a:r>
            <a:r>
              <a:rPr lang="en-US" altLang="zh-CN" dirty="0" err="1"/>
              <a:t>do_sys_open</a:t>
            </a:r>
            <a:r>
              <a:rPr lang="en-US" altLang="zh-CN" dirty="0"/>
              <a:t>()</a:t>
            </a:r>
            <a:r>
              <a:rPr lang="zh-CN" altLang="en-US" dirty="0"/>
              <a:t>的多次调用</a:t>
            </a:r>
            <a:r>
              <a:rPr lang="en-US" altLang="zh-CN" dirty="0"/>
              <a:t> (11</a:t>
            </a:r>
            <a:r>
              <a:rPr lang="zh-CN" altLang="en-US" dirty="0"/>
              <a:t>次</a:t>
            </a:r>
            <a:r>
              <a:rPr lang="en-US" altLang="zh-CN" dirty="0"/>
              <a:t>)</a:t>
            </a:r>
            <a:endParaRPr lang="en-US" altLang="en-US" dirty="0"/>
          </a:p>
        </p:txBody>
      </p:sp>
    </p:spTree>
    <p:extLst>
      <p:ext uri="{BB962C8B-B14F-4D97-AF65-F5344CB8AC3E}">
        <p14:creationId xmlns:p14="http://schemas.microsoft.com/office/powerpoint/2010/main" val="336621441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例如与网络相关的</a:t>
            </a:r>
            <a:r>
              <a:rPr lang="zh-CN" altLang="en-US" dirty="0"/>
              <a:t> </a:t>
            </a:r>
            <a:r>
              <a:rPr lang="en-US" altLang="zh-CN" dirty="0"/>
              <a:t>TCP/UDP</a:t>
            </a:r>
            <a:r>
              <a:rPr lang="zh-CN" altLang="en-US" dirty="0"/>
              <a:t>，</a:t>
            </a:r>
            <a:r>
              <a:rPr lang="en-US" altLang="zh-CN" dirty="0" err="1"/>
              <a:t>tcplife</a:t>
            </a:r>
            <a:r>
              <a:rPr lang="en-US" altLang="zh-CN" dirty="0"/>
              <a:t> </a:t>
            </a:r>
            <a:r>
              <a:rPr lang="zh-CN" altLang="en-US" dirty="0"/>
              <a:t>监测</a:t>
            </a:r>
            <a:r>
              <a:rPr lang="en-US" altLang="zh-CN" dirty="0" err="1"/>
              <a:t>tcp</a:t>
            </a:r>
            <a:r>
              <a:rPr lang="zh-CN" altLang="en-US" dirty="0"/>
              <a:t>流时间 等等</a:t>
            </a:r>
            <a:endParaRPr lang="en-US" altLang="en-US" dirty="0"/>
          </a:p>
        </p:txBody>
      </p:sp>
    </p:spTree>
    <p:extLst>
      <p:ext uri="{BB962C8B-B14F-4D97-AF65-F5344CB8AC3E}">
        <p14:creationId xmlns:p14="http://schemas.microsoft.com/office/powerpoint/2010/main" val="8528461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51322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59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24496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4208318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447670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19341489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8512429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732016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4181049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字删一点</a:t>
            </a:r>
            <a:r>
              <a:rPr lang="zh-CN" altLang="en-US" dirty="0"/>
              <a:t>，然后水印去掉</a:t>
            </a:r>
            <a:endParaRPr lang="en-US" altLang="en-US" dirty="0"/>
          </a:p>
        </p:txBody>
      </p:sp>
    </p:spTree>
    <p:extLst>
      <p:ext uri="{BB962C8B-B14F-4D97-AF65-F5344CB8AC3E}">
        <p14:creationId xmlns:p14="http://schemas.microsoft.com/office/powerpoint/2010/main" val="2793121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402609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51703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35848143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69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776084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767645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补一下图</a:t>
            </a:r>
            <a:r>
              <a:rPr lang="zh-CN" altLang="en-US" dirty="0"/>
              <a:t>，比如</a:t>
            </a:r>
            <a:r>
              <a:rPr lang="en-US" altLang="zh-CN" dirty="0"/>
              <a:t>XDP</a:t>
            </a:r>
            <a:r>
              <a:rPr lang="zh-CN" altLang="en-US" dirty="0"/>
              <a:t>流量路径的图，也可以考虑删掉这页，或者用第一页的图加圈</a:t>
            </a:r>
            <a:endParaRPr lang="en-US" altLang="zh-CN" dirty="0"/>
          </a:p>
          <a:p>
            <a:r>
              <a:rPr lang="en-US" altLang="zh-CN" b="1" dirty="0"/>
              <a:t>XDP</a:t>
            </a:r>
            <a:r>
              <a:rPr lang="zh-CN" altLang="en-US" b="1" dirty="0"/>
              <a:t>做了什么，</a:t>
            </a:r>
            <a:r>
              <a:rPr lang="en-US" altLang="zh-CN" b="1" dirty="0"/>
              <a:t>ACTION</a:t>
            </a:r>
            <a:endParaRPr lang="en-US" altLang="en-US" b="1" dirty="0"/>
          </a:p>
        </p:txBody>
      </p:sp>
    </p:spTree>
    <p:extLst>
      <p:ext uri="{BB962C8B-B14F-4D97-AF65-F5344CB8AC3E}">
        <p14:creationId xmlns:p14="http://schemas.microsoft.com/office/powerpoint/2010/main" val="25375229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补一下图</a:t>
            </a:r>
            <a:r>
              <a:rPr lang="zh-CN" altLang="en-US" dirty="0"/>
              <a:t>，比如</a:t>
            </a:r>
            <a:r>
              <a:rPr lang="en-US" altLang="zh-CN" dirty="0"/>
              <a:t>XDP</a:t>
            </a:r>
            <a:r>
              <a:rPr lang="zh-CN" altLang="en-US" dirty="0"/>
              <a:t>流量路径的图，也可以考虑删掉这页，或者用第一页的图加圈</a:t>
            </a:r>
            <a:endParaRPr lang="en-US" altLang="zh-CN" dirty="0"/>
          </a:p>
          <a:p>
            <a:r>
              <a:rPr lang="en-US" altLang="zh-CN" b="1" dirty="0"/>
              <a:t>XDP</a:t>
            </a:r>
            <a:r>
              <a:rPr lang="zh-CN" altLang="en-US" b="1" dirty="0"/>
              <a:t>做了什么，</a:t>
            </a:r>
            <a:r>
              <a:rPr lang="en-US" altLang="zh-CN" b="1" dirty="0"/>
              <a:t>ACTION</a:t>
            </a:r>
            <a:endParaRPr lang="en-US" altLang="en-US" b="1" dirty="0"/>
          </a:p>
        </p:txBody>
      </p:sp>
    </p:spTree>
    <p:extLst>
      <p:ext uri="{BB962C8B-B14F-4D97-AF65-F5344CB8AC3E}">
        <p14:creationId xmlns:p14="http://schemas.microsoft.com/office/powerpoint/2010/main" val="2885811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三种XDP什么意思</a:t>
            </a:r>
            <a:r>
              <a:rPr lang="zh-CN" altLang="en-US" dirty="0"/>
              <a:t>，加在备注里，有问题再改</a:t>
            </a:r>
            <a:endParaRPr lang="en-US" altLang="en-US" dirty="0"/>
          </a:p>
        </p:txBody>
      </p:sp>
    </p:spTree>
    <p:extLst>
      <p:ext uri="{BB962C8B-B14F-4D97-AF65-F5344CB8AC3E}">
        <p14:creationId xmlns:p14="http://schemas.microsoft.com/office/powerpoint/2010/main" val="26278043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82379187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不确定是否还需要保留</a:t>
            </a:r>
            <a:endParaRPr lang="en-US" altLang="en-US" dirty="0"/>
          </a:p>
        </p:txBody>
      </p:sp>
    </p:spTree>
    <p:extLst>
      <p:ext uri="{BB962C8B-B14F-4D97-AF65-F5344CB8AC3E}">
        <p14:creationId xmlns:p14="http://schemas.microsoft.com/office/powerpoint/2010/main" val="25923979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0728411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删除线部分移到后面</a:t>
            </a:r>
            <a:endParaRPr lang="en-US" altLang="en-US" dirty="0"/>
          </a:p>
          <a:p>
            <a:r>
              <a:rPr lang="en-US" altLang="en-US" dirty="0" err="1"/>
              <a:t>加TC处理流量的图以及eBPF</a:t>
            </a:r>
            <a:r>
              <a:rPr lang="en-US" altLang="zh-CN" dirty="0"/>
              <a:t>/TC</a:t>
            </a:r>
            <a:r>
              <a:rPr lang="zh-CN" altLang="en-US" dirty="0"/>
              <a:t>的图</a:t>
            </a:r>
            <a:endParaRPr lang="en-US" altLang="en-US" dirty="0"/>
          </a:p>
        </p:txBody>
      </p:sp>
    </p:spTree>
    <p:extLst>
      <p:ext uri="{BB962C8B-B14F-4D97-AF65-F5344CB8AC3E}">
        <p14:creationId xmlns:p14="http://schemas.microsoft.com/office/powerpoint/2010/main" val="9858008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删除线部分移到后面</a:t>
            </a:r>
            <a:endParaRPr lang="en-US" altLang="en-US" dirty="0"/>
          </a:p>
          <a:p>
            <a:r>
              <a:rPr lang="en-US" altLang="en-US" dirty="0" err="1"/>
              <a:t>加TC处理流量的图以及eBPF</a:t>
            </a:r>
            <a:r>
              <a:rPr lang="en-US" altLang="zh-CN" dirty="0"/>
              <a:t>/TC</a:t>
            </a:r>
            <a:r>
              <a:rPr lang="zh-CN" altLang="en-US" dirty="0"/>
              <a:t>的图</a:t>
            </a:r>
            <a:endParaRPr lang="en-US" altLang="en-US" dirty="0"/>
          </a:p>
        </p:txBody>
      </p:sp>
    </p:spTree>
    <p:extLst>
      <p:ext uri="{BB962C8B-B14F-4D97-AF65-F5344CB8AC3E}">
        <p14:creationId xmlns:p14="http://schemas.microsoft.com/office/powerpoint/2010/main" val="3281515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01030926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79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512482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87490540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防火墙</a:t>
            </a:r>
            <a:r>
              <a:rPr lang="zh-CN" altLang="en-US" dirty="0"/>
              <a:t>，负载均衡</a:t>
            </a:r>
            <a:r>
              <a:rPr lang="en-US" altLang="en-US" dirty="0" err="1"/>
              <a:t>TC也都能做</a:t>
            </a:r>
            <a:r>
              <a:rPr lang="zh-CN" altLang="en-US" dirty="0"/>
              <a:t>，但是性能有差距</a:t>
            </a:r>
            <a:endParaRPr lang="en-US" altLang="zh-CN" dirty="0"/>
          </a:p>
          <a:p>
            <a:endParaRPr lang="en-US" altLang="en-US" dirty="0"/>
          </a:p>
        </p:txBody>
      </p:sp>
    </p:spTree>
    <p:extLst>
      <p:ext uri="{BB962C8B-B14F-4D97-AF65-F5344CB8AC3E}">
        <p14:creationId xmlns:p14="http://schemas.microsoft.com/office/powerpoint/2010/main" val="31898978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XDP可以获得的关于包的信息</a:t>
            </a:r>
            <a:endParaRPr lang="en-US" altLang="en-US" dirty="0"/>
          </a:p>
          <a:p>
            <a:r>
              <a:rPr lang="en-US" altLang="en-US" dirty="0"/>
              <a:t>Other information…</a:t>
            </a:r>
          </a:p>
          <a:p>
            <a:r>
              <a:rPr lang="en-US" altLang="en-US" dirty="0" err="1"/>
              <a:t>包头包尾的图</a:t>
            </a:r>
            <a:endParaRPr lang="en-US" altLang="en-US" dirty="0"/>
          </a:p>
        </p:txBody>
      </p:sp>
    </p:spTree>
    <p:extLst>
      <p:ext uri="{BB962C8B-B14F-4D97-AF65-F5344CB8AC3E}">
        <p14:creationId xmlns:p14="http://schemas.microsoft.com/office/powerpoint/2010/main" val="25690903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XDP可以获得的关于包的信息</a:t>
            </a:r>
            <a:endParaRPr lang="en-US" altLang="en-US" dirty="0"/>
          </a:p>
          <a:p>
            <a:r>
              <a:rPr lang="en-US" altLang="en-US" dirty="0"/>
              <a:t>Other information…</a:t>
            </a:r>
          </a:p>
          <a:p>
            <a:r>
              <a:rPr lang="en-US" altLang="en-US" dirty="0" err="1"/>
              <a:t>包头包尾的图</a:t>
            </a:r>
            <a:endParaRPr lang="en-US" altLang="en-US" dirty="0"/>
          </a:p>
        </p:txBody>
      </p:sp>
    </p:spTree>
    <p:extLst>
      <p:ext uri="{BB962C8B-B14F-4D97-AF65-F5344CB8AC3E}">
        <p14:creationId xmlns:p14="http://schemas.microsoft.com/office/powerpoint/2010/main" val="10056943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4373145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err="1"/>
              <a:t>XDP可以获得的关于包的信息</a:t>
            </a:r>
            <a:endParaRPr lang="en-US" altLang="en-US" dirty="0"/>
          </a:p>
          <a:p>
            <a:r>
              <a:rPr lang="en-US" altLang="en-US" dirty="0"/>
              <a:t>Other information…</a:t>
            </a:r>
          </a:p>
          <a:p>
            <a:r>
              <a:rPr lang="en-US" altLang="en-US" dirty="0" err="1"/>
              <a:t>包头包尾的图</a:t>
            </a:r>
            <a:endParaRPr lang="en-US" altLang="en-US" dirty="0"/>
          </a:p>
        </p:txBody>
      </p:sp>
    </p:spTree>
    <p:extLst>
      <p:ext uri="{BB962C8B-B14F-4D97-AF65-F5344CB8AC3E}">
        <p14:creationId xmlns:p14="http://schemas.microsoft.com/office/powerpoint/2010/main" val="9141408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31274210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3236239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0980233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7681129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89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758794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2243758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90</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8118520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91</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dirty="0"/>
              <a:t>由于之前的代码是</a:t>
            </a:r>
            <a:r>
              <a:rPr lang="en-US" altLang="zh-CN" dirty="0"/>
              <a:t>TC</a:t>
            </a:r>
            <a:r>
              <a:rPr lang="zh-CN" altLang="en-US" dirty="0"/>
              <a:t>程序，因此先从</a:t>
            </a:r>
            <a:r>
              <a:rPr lang="en-US" altLang="zh-CN" dirty="0"/>
              <a:t>TC</a:t>
            </a:r>
            <a:r>
              <a:rPr lang="zh-CN" altLang="en-US" dirty="0"/>
              <a:t>的命令行加载说起</a:t>
            </a:r>
            <a:endParaRPr lang="en-US" altLang="en-US" dirty="0"/>
          </a:p>
        </p:txBody>
      </p:sp>
    </p:spTree>
    <p:extLst>
      <p:ext uri="{BB962C8B-B14F-4D97-AF65-F5344CB8AC3E}">
        <p14:creationId xmlns:p14="http://schemas.microsoft.com/office/powerpoint/2010/main" val="352078124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dirty="0"/>
              <a:t>下面介绍</a:t>
            </a:r>
            <a:r>
              <a:rPr lang="en-US" altLang="zh-CN" dirty="0"/>
              <a:t>XDP</a:t>
            </a:r>
            <a:r>
              <a:rPr lang="zh-CN" altLang="en-US" dirty="0"/>
              <a:t>的命令行加载</a:t>
            </a:r>
            <a:endParaRPr lang="en-US" altLang="en-US" dirty="0"/>
          </a:p>
        </p:txBody>
      </p:sp>
    </p:spTree>
    <p:extLst>
      <p:ext uri="{BB962C8B-B14F-4D97-AF65-F5344CB8AC3E}">
        <p14:creationId xmlns:p14="http://schemas.microsoft.com/office/powerpoint/2010/main" val="29891331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93</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dirty="0"/>
              <a:t>首先介绍如何在用户态</a:t>
            </a:r>
            <a:r>
              <a:rPr lang="en-US" altLang="zh-CN" dirty="0"/>
              <a:t>C</a:t>
            </a:r>
            <a:r>
              <a:rPr lang="zh-CN" altLang="en-US" dirty="0"/>
              <a:t>程序中加载并解析对象文件</a:t>
            </a:r>
            <a:endParaRPr lang="en-US" altLang="zh-CN" dirty="0"/>
          </a:p>
          <a:p>
            <a:r>
              <a:rPr lang="zh-CN" altLang="en-US" dirty="0"/>
              <a:t>不使用</a:t>
            </a:r>
            <a:r>
              <a:rPr lang="en-US" altLang="zh-CN" dirty="0"/>
              <a:t>skeleton</a:t>
            </a:r>
            <a:r>
              <a:rPr lang="zh-CN" altLang="en-US" dirty="0"/>
              <a:t>也可以，但是较为复杂，可以自己课下再研究</a:t>
            </a:r>
            <a:endParaRPr lang="en-US" altLang="en-US" dirty="0"/>
          </a:p>
        </p:txBody>
      </p:sp>
    </p:spTree>
    <p:extLst>
      <p:ext uri="{BB962C8B-B14F-4D97-AF65-F5344CB8AC3E}">
        <p14:creationId xmlns:p14="http://schemas.microsoft.com/office/powerpoint/2010/main" val="308490683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94</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dirty="0"/>
              <a:t>下面介绍如何具体加载到网络接口</a:t>
            </a:r>
            <a:endParaRPr lang="en-US" altLang="zh-CN" dirty="0"/>
          </a:p>
          <a:p>
            <a:r>
              <a:rPr lang="en-US" altLang="zh-CN" sz="1200" b="0" dirty="0">
                <a:solidFill>
                  <a:srgbClr val="569CD6"/>
                </a:solidFill>
                <a:effectLst/>
                <a:latin typeface="Consolas" panose="020B0609020204030204" pitchFamily="49" charset="0"/>
              </a:rPr>
              <a:t>LIBBPF_OPTS</a:t>
            </a:r>
            <a:r>
              <a:rPr lang="zh-CN" altLang="en-US" sz="1200" b="0" dirty="0">
                <a:solidFill>
                  <a:srgbClr val="569CD6"/>
                </a:solidFill>
                <a:effectLst/>
                <a:latin typeface="Consolas" panose="020B0609020204030204" pitchFamily="49" charset="0"/>
              </a:rPr>
              <a:t>本质上是一个宏，目标是定义一个类型为第一个参数（如</a:t>
            </a:r>
            <a:r>
              <a:rPr lang="en-US" altLang="zh-CN" sz="1200" b="0" dirty="0" err="1">
                <a:solidFill>
                  <a:srgbClr val="D4D4D4"/>
                </a:solidFill>
                <a:effectLst/>
                <a:latin typeface="Consolas" panose="020B0609020204030204" pitchFamily="49" charset="0"/>
              </a:rPr>
              <a:t>bpf_tc_hook</a:t>
            </a:r>
            <a:r>
              <a:rPr lang="zh-CN" altLang="en-US" sz="1200" b="0" dirty="0">
                <a:solidFill>
                  <a:srgbClr val="D4D4D4"/>
                </a:solidFill>
                <a:effectLst/>
                <a:latin typeface="Consolas" panose="020B0609020204030204" pitchFamily="49" charset="0"/>
              </a:rPr>
              <a:t>或</a:t>
            </a:r>
            <a:r>
              <a:rPr lang="en-US" altLang="zh-CN" sz="1200" b="0" dirty="0" err="1">
                <a:solidFill>
                  <a:srgbClr val="D4D4D4"/>
                </a:solidFill>
                <a:effectLst/>
                <a:latin typeface="Consolas" panose="020B0609020204030204" pitchFamily="49" charset="0"/>
              </a:rPr>
              <a:t>bpf_tc_opts</a:t>
            </a:r>
            <a:r>
              <a:rPr lang="zh-CN" altLang="en-US" sz="1200" b="0" dirty="0">
                <a:solidFill>
                  <a:srgbClr val="D4D4D4"/>
                </a:solidFill>
                <a:effectLst/>
                <a:latin typeface="Consolas" panose="020B0609020204030204" pitchFamily="49" charset="0"/>
              </a:rPr>
              <a:t>），名称为第二个参数（如</a:t>
            </a:r>
            <a:r>
              <a:rPr lang="en-US" altLang="zh-CN" sz="1200" b="0" dirty="0" err="1">
                <a:solidFill>
                  <a:srgbClr val="D4D4D4"/>
                </a:solidFill>
                <a:effectLst/>
                <a:latin typeface="Consolas" panose="020B0609020204030204" pitchFamily="49" charset="0"/>
              </a:rPr>
              <a:t>hook,opts</a:t>
            </a:r>
            <a:r>
              <a:rPr lang="zh-CN" altLang="en-US" sz="1200" b="0" dirty="0">
                <a:solidFill>
                  <a:srgbClr val="D4D4D4"/>
                </a:solidFill>
                <a:effectLst/>
                <a:latin typeface="Consolas" panose="020B0609020204030204" pitchFamily="49" charset="0"/>
              </a:rPr>
              <a:t>），内容为之后的参数的结构体</a:t>
            </a:r>
            <a:endParaRPr lang="en-US" altLang="zh-CN" sz="1200" b="0" dirty="0">
              <a:solidFill>
                <a:srgbClr val="D4D4D4"/>
              </a:solidFill>
              <a:effectLst/>
              <a:latin typeface="Consolas" panose="020B0609020204030204" pitchFamily="49" charset="0"/>
            </a:endParaRPr>
          </a:p>
          <a:p>
            <a:endParaRPr lang="en-US" altLang="en-US" dirty="0"/>
          </a:p>
        </p:txBody>
      </p:sp>
    </p:spTree>
    <p:extLst>
      <p:ext uri="{BB962C8B-B14F-4D97-AF65-F5344CB8AC3E}">
        <p14:creationId xmlns:p14="http://schemas.microsoft.com/office/powerpoint/2010/main" val="27215476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95</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zh-CN" altLang="en-US" dirty="0"/>
              <a:t>下面介绍如何讲</a:t>
            </a:r>
            <a:r>
              <a:rPr lang="en-US" altLang="zh-CN" dirty="0"/>
              <a:t>XDP</a:t>
            </a:r>
            <a:r>
              <a:rPr lang="zh-CN" altLang="en-US" dirty="0"/>
              <a:t>加载到网络接口，这一步简单的多</a:t>
            </a:r>
            <a:endParaRPr lang="en-US" altLang="zh-CN" dirty="0"/>
          </a:p>
          <a:p>
            <a:endParaRPr lang="en-US" altLang="en-US" dirty="0"/>
          </a:p>
        </p:txBody>
      </p:sp>
    </p:spTree>
    <p:extLst>
      <p:ext uri="{BB962C8B-B14F-4D97-AF65-F5344CB8AC3E}">
        <p14:creationId xmlns:p14="http://schemas.microsoft.com/office/powerpoint/2010/main" val="22020597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96</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36019340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97</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4888259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98</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14893206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99</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dirty="0"/>
          </a:p>
        </p:txBody>
      </p:sp>
    </p:spTree>
    <p:extLst>
      <p:ext uri="{BB962C8B-B14F-4D97-AF65-F5344CB8AC3E}">
        <p14:creationId xmlns:p14="http://schemas.microsoft.com/office/powerpoint/2010/main" val="2639295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39948" name="Rectangle 12"/>
          <p:cNvSpPr>
            <a:spLocks noGrp="1" noChangeArrowheads="1"/>
          </p:cNvSpPr>
          <p:nvPr>
            <p:ph type="ctrTitle"/>
          </p:nvPr>
        </p:nvSpPr>
        <p:spPr>
          <a:xfrm>
            <a:off x="990600" y="1676400"/>
            <a:ext cx="7772400" cy="1462088"/>
          </a:xfrm>
        </p:spPr>
        <p:txBody>
          <a:bodyPr/>
          <a:lstStyle>
            <a:lvl1pPr>
              <a:defRPr>
                <a:latin typeface="黑体" panose="02010609060101010101" pitchFamily="49" charset="-122"/>
                <a:ea typeface="黑体" panose="02010609060101010101" pitchFamily="49" charset="-122"/>
              </a:defRPr>
            </a:lvl1pPr>
          </a:lstStyle>
          <a:p>
            <a:pPr lvl="0"/>
            <a:r>
              <a:rPr lang="zh-CN" altLang="en-US" noProof="0" dirty="0"/>
              <a:t>单击此处编辑母版标题样式</a:t>
            </a:r>
          </a:p>
        </p:txBody>
      </p:sp>
      <p:sp>
        <p:nvSpPr>
          <p:cNvPr id="399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atin typeface="黑体" panose="02010609060101010101" pitchFamily="49" charset="-122"/>
                <a:ea typeface="黑体" panose="02010609060101010101" pitchFamily="49" charset="-122"/>
              </a:defRPr>
            </a:lvl1pPr>
          </a:lstStyle>
          <a:p>
            <a:pPr lvl="0"/>
            <a:r>
              <a:rPr lang="zh-CN" altLang="en-US" noProof="0" dirty="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0B086ED3-DA28-7049-91D1-C118ADE7EDA5}" type="slidenum">
              <a:rPr lang="en-US" altLang="zh-CN"/>
              <a:pPr>
                <a:defRPr/>
              </a:pPr>
              <a:t>‹#›</a:t>
            </a:fld>
            <a:endParaRPr lang="en-US" altLang="zh-CN"/>
          </a:p>
        </p:txBody>
      </p:sp>
    </p:spTree>
    <p:extLst>
      <p:ext uri="{BB962C8B-B14F-4D97-AF65-F5344CB8AC3E}">
        <p14:creationId xmlns:p14="http://schemas.microsoft.com/office/powerpoint/2010/main" val="27746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90F03A9-C277-A241-8A61-72F4A75198CC}" type="slidenum">
              <a:rPr lang="en-US" altLang="zh-CN"/>
              <a:pPr>
                <a:defRPr/>
              </a:pPr>
              <a:t>‹#›</a:t>
            </a:fld>
            <a:endParaRPr lang="en-US" altLang="zh-CN"/>
          </a:p>
        </p:txBody>
      </p:sp>
    </p:spTree>
    <p:extLst>
      <p:ext uri="{BB962C8B-B14F-4D97-AF65-F5344CB8AC3E}">
        <p14:creationId xmlns:p14="http://schemas.microsoft.com/office/powerpoint/2010/main" val="1167038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ADE02F99-5EE1-8841-817C-5A3F3EF6DF84}" type="slidenum">
              <a:rPr lang="en-US" altLang="zh-CN"/>
              <a:pPr>
                <a:defRPr/>
              </a:pPr>
              <a:t>‹#›</a:t>
            </a:fld>
            <a:endParaRPr lang="en-US" altLang="zh-CN"/>
          </a:p>
        </p:txBody>
      </p:sp>
    </p:spTree>
    <p:extLst>
      <p:ext uri="{BB962C8B-B14F-4D97-AF65-F5344CB8AC3E}">
        <p14:creationId xmlns:p14="http://schemas.microsoft.com/office/powerpoint/2010/main" val="14555854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23088" y="214313"/>
            <a:ext cx="2032000"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214313"/>
            <a:ext cx="5943600"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CC54719-4D8B-2141-985C-C976DDCDF01E}" type="slidenum">
              <a:rPr lang="en-US" altLang="zh-CN"/>
              <a:pPr>
                <a:defRPr/>
              </a:pPr>
              <a:t>‹#›</a:t>
            </a:fld>
            <a:endParaRPr lang="en-US" altLang="zh-CN"/>
          </a:p>
        </p:txBody>
      </p:sp>
    </p:spTree>
    <p:extLst>
      <p:ext uri="{BB962C8B-B14F-4D97-AF65-F5344CB8AC3E}">
        <p14:creationId xmlns:p14="http://schemas.microsoft.com/office/powerpoint/2010/main" val="2038283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054100"/>
          </a:xfrm>
        </p:spPr>
        <p:txBody>
          <a:bodyPr/>
          <a:lstStyle/>
          <a:p>
            <a:r>
              <a:rPr lang="zh-CN" altLang="en-US" dirty="0"/>
              <a:t>单击此处编辑母版标题样式</a:t>
            </a:r>
          </a:p>
        </p:txBody>
      </p:sp>
      <p:sp>
        <p:nvSpPr>
          <p:cNvPr id="3" name="文本占位符 2"/>
          <p:cNvSpPr>
            <a:spLocks noGrp="1"/>
          </p:cNvSpPr>
          <p:nvPr>
            <p:ph type="body" sz="half" idx="1"/>
          </p:nvPr>
        </p:nvSpPr>
        <p:spPr>
          <a:xfrm>
            <a:off x="8270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9F3BF96-CBF7-414F-AD22-2F0A3A6E2DE0}" type="slidenum">
              <a:rPr lang="en-US" altLang="zh-CN"/>
              <a:pPr>
                <a:defRPr/>
              </a:pPr>
              <a:t>‹#›</a:t>
            </a:fld>
            <a:endParaRPr lang="en-US" altLang="zh-CN"/>
          </a:p>
        </p:txBody>
      </p:sp>
    </p:spTree>
    <p:extLst>
      <p:ext uri="{BB962C8B-B14F-4D97-AF65-F5344CB8AC3E}">
        <p14:creationId xmlns:p14="http://schemas.microsoft.com/office/powerpoint/2010/main" val="778538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39948" name="Rectangle 12"/>
          <p:cNvSpPr>
            <a:spLocks noGrp="1" noChangeArrowheads="1"/>
          </p:cNvSpPr>
          <p:nvPr>
            <p:ph type="ctrTitle"/>
          </p:nvPr>
        </p:nvSpPr>
        <p:spPr>
          <a:xfrm>
            <a:off x="990600" y="1676400"/>
            <a:ext cx="7772400" cy="1462088"/>
          </a:xfrm>
        </p:spPr>
        <p:txBody>
          <a:bodyPr/>
          <a:lstStyle>
            <a:lvl1pPr>
              <a:defRPr>
                <a:latin typeface="黑体" panose="02010609060101010101" pitchFamily="49" charset="-122"/>
                <a:ea typeface="黑体" panose="02010609060101010101" pitchFamily="49" charset="-122"/>
              </a:defRPr>
            </a:lvl1pPr>
          </a:lstStyle>
          <a:p>
            <a:pPr lvl="0"/>
            <a:r>
              <a:rPr lang="zh-CN" altLang="en-US" noProof="0" dirty="0"/>
              <a:t>单击此处编辑母版标题样式</a:t>
            </a:r>
          </a:p>
        </p:txBody>
      </p:sp>
      <p:sp>
        <p:nvSpPr>
          <p:cNvPr id="399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atin typeface="黑体" panose="02010609060101010101" pitchFamily="49" charset="-122"/>
                <a:ea typeface="黑体" panose="02010609060101010101" pitchFamily="49" charset="-122"/>
              </a:defRPr>
            </a:lvl1pPr>
          </a:lstStyle>
          <a:p>
            <a:pPr lvl="0"/>
            <a:r>
              <a:rPr lang="zh-CN" altLang="en-US" noProof="0" dirty="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0B086ED3-DA28-7049-91D1-C118ADE7EDA5}" type="slidenum">
              <a:rPr lang="en-US" altLang="zh-CN"/>
              <a:pPr>
                <a:defRPr/>
              </a:pPr>
              <a:t>‹#›</a:t>
            </a:fld>
            <a:endParaRPr lang="en-US" altLang="zh-CN"/>
          </a:p>
        </p:txBody>
      </p:sp>
    </p:spTree>
    <p:extLst>
      <p:ext uri="{BB962C8B-B14F-4D97-AF65-F5344CB8AC3E}">
        <p14:creationId xmlns:p14="http://schemas.microsoft.com/office/powerpoint/2010/main" val="34545301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atin typeface="黑体" panose="02010609060101010101" pitchFamily="49" charset="-122"/>
                <a:ea typeface="黑体" panose="02010609060101010101" pitchFamily="49" charset="-122"/>
              </a:defRPr>
            </a:lvl1pPr>
          </a:lstStyle>
          <a:p>
            <a:r>
              <a:rPr lang="en-US" altLang="zh-CN" dirty="0"/>
              <a:t>eBPF</a:t>
            </a:r>
            <a:r>
              <a:rPr lang="zh-CN" altLang="en-US" dirty="0"/>
              <a:t>概述</a:t>
            </a:r>
          </a:p>
        </p:txBody>
      </p:sp>
      <p:sp>
        <p:nvSpPr>
          <p:cNvPr id="3" name="内容占位符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0F339D2-D513-3E41-9C6D-8DB6BE5C56E0}" type="slidenum">
              <a:rPr lang="en-US" altLang="zh-CN"/>
              <a:pPr>
                <a:defRPr/>
              </a:pPr>
              <a:t>‹#›</a:t>
            </a:fld>
            <a:endParaRPr lang="en-US" altLang="zh-CN"/>
          </a:p>
        </p:txBody>
      </p:sp>
    </p:spTree>
    <p:extLst>
      <p:ext uri="{BB962C8B-B14F-4D97-AF65-F5344CB8AC3E}">
        <p14:creationId xmlns:p14="http://schemas.microsoft.com/office/powerpoint/2010/main" val="2037349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anose="02010609060101010101" pitchFamily="49" charset="-122"/>
                <a:ea typeface="黑体" panose="02010609060101010101"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atin typeface="Heiti SC Light" charset="-122"/>
                <a:ea typeface="Heiti SC Light" charset="-122"/>
                <a:cs typeface="Heiti SC Light" charset="-122"/>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atin typeface="Heiti SC Light" charset="-122"/>
                <a:ea typeface="Heiti SC Light" charset="-122"/>
                <a:cs typeface="Heiti SC Light" charset="-122"/>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E13D289-3DA0-6349-BBE9-CD81A61B3CDA}" type="slidenum">
              <a:rPr lang="en-US" altLang="zh-CN"/>
              <a:pPr>
                <a:defRPr/>
              </a:pPr>
              <a:t>‹#›</a:t>
            </a:fld>
            <a:endParaRPr lang="en-US" altLang="zh-CN"/>
          </a:p>
        </p:txBody>
      </p:sp>
    </p:spTree>
    <p:extLst>
      <p:ext uri="{BB962C8B-B14F-4D97-AF65-F5344CB8AC3E}">
        <p14:creationId xmlns:p14="http://schemas.microsoft.com/office/powerpoint/2010/main" val="3294767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EBC0E5F-4D3C-2E4D-862F-84C225B8E904}" type="slidenum">
              <a:rPr lang="en-US" altLang="zh-CN"/>
              <a:pPr>
                <a:defRPr/>
              </a:pPr>
              <a:t>‹#›</a:t>
            </a:fld>
            <a:endParaRPr lang="en-US" altLang="zh-CN"/>
          </a:p>
        </p:txBody>
      </p:sp>
    </p:spTree>
    <p:extLst>
      <p:ext uri="{BB962C8B-B14F-4D97-AF65-F5344CB8AC3E}">
        <p14:creationId xmlns:p14="http://schemas.microsoft.com/office/powerpoint/2010/main" val="23470452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E8BFA632-7690-244C-9455-79999B0ECC72}" type="slidenum">
              <a:rPr lang="en-US" altLang="zh-CN"/>
              <a:pPr>
                <a:defRPr/>
              </a:pPr>
              <a:t>‹#›</a:t>
            </a:fld>
            <a:endParaRPr lang="en-US" altLang="zh-CN"/>
          </a:p>
        </p:txBody>
      </p:sp>
    </p:spTree>
    <p:extLst>
      <p:ext uri="{BB962C8B-B14F-4D97-AF65-F5344CB8AC3E}">
        <p14:creationId xmlns:p14="http://schemas.microsoft.com/office/powerpoint/2010/main" val="32561083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332B0336-2A9E-7948-A297-EBBC40D84086}" type="slidenum">
              <a:rPr lang="en-US" altLang="zh-CN"/>
              <a:pPr>
                <a:defRPr/>
              </a:pPr>
              <a:t>‹#›</a:t>
            </a:fld>
            <a:endParaRPr lang="en-US" altLang="zh-CN"/>
          </a:p>
        </p:txBody>
      </p:sp>
    </p:spTree>
    <p:extLst>
      <p:ext uri="{BB962C8B-B14F-4D97-AF65-F5344CB8AC3E}">
        <p14:creationId xmlns:p14="http://schemas.microsoft.com/office/powerpoint/2010/main" val="1234550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a:latin typeface="黑体" panose="02010609060101010101" pitchFamily="49" charset="-122"/>
                <a:ea typeface="黑体" panose="02010609060101010101" pitchFamily="49" charset="-122"/>
              </a:defRPr>
            </a:lvl1pPr>
          </a:lstStyle>
          <a:p>
            <a:r>
              <a:rPr lang="en-US" altLang="zh-CN" dirty="0"/>
              <a:t>eBPF</a:t>
            </a:r>
            <a:r>
              <a:rPr lang="zh-CN" altLang="en-US" dirty="0"/>
              <a:t>实现</a:t>
            </a:r>
          </a:p>
        </p:txBody>
      </p:sp>
      <p:sp>
        <p:nvSpPr>
          <p:cNvPr id="3" name="内容占位符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0F339D2-D513-3E41-9C6D-8DB6BE5C56E0}" type="slidenum">
              <a:rPr lang="en-US" altLang="zh-CN"/>
              <a:pPr>
                <a:defRPr/>
              </a:pPr>
              <a:t>‹#›</a:t>
            </a:fld>
            <a:endParaRPr lang="en-US" altLang="zh-CN"/>
          </a:p>
        </p:txBody>
      </p:sp>
    </p:spTree>
    <p:extLst>
      <p:ext uri="{BB962C8B-B14F-4D97-AF65-F5344CB8AC3E}">
        <p14:creationId xmlns:p14="http://schemas.microsoft.com/office/powerpoint/2010/main" val="1673850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2BE9E919-A463-264A-AD28-C5A0DC5B5896}" type="slidenum">
              <a:rPr lang="en-US" altLang="zh-CN"/>
              <a:pPr>
                <a:defRPr/>
              </a:pPr>
              <a:t>‹#›</a:t>
            </a:fld>
            <a:endParaRPr lang="en-US" altLang="zh-CN"/>
          </a:p>
        </p:txBody>
      </p:sp>
    </p:spTree>
    <p:extLst>
      <p:ext uri="{BB962C8B-B14F-4D97-AF65-F5344CB8AC3E}">
        <p14:creationId xmlns:p14="http://schemas.microsoft.com/office/powerpoint/2010/main" val="188914585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5679D2-DA33-048E-6280-950799A28C1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2F56802-F1A4-F776-35CE-1C3DB7573536}"/>
              </a:ext>
            </a:extLst>
          </p:cNvPr>
          <p:cNvSpPr>
            <a:spLocks noGrp="1"/>
          </p:cNvSpPr>
          <p:nvPr>
            <p:ph type="dt" sz="half" idx="10"/>
          </p:nvPr>
        </p:nvSpPr>
        <p:spPr/>
        <p:txBody>
          <a:bodyPr/>
          <a:lstStyle/>
          <a:p>
            <a:pPr>
              <a:defRPr/>
            </a:pPr>
            <a:endParaRPr lang="en-US" altLang="zh-CN"/>
          </a:p>
        </p:txBody>
      </p:sp>
      <p:sp>
        <p:nvSpPr>
          <p:cNvPr id="4" name="页脚占位符 3">
            <a:extLst>
              <a:ext uri="{FF2B5EF4-FFF2-40B4-BE49-F238E27FC236}">
                <a16:creationId xmlns:a16="http://schemas.microsoft.com/office/drawing/2014/main" id="{D7A38A15-46F5-0BEC-A342-DA8FDABD0585}"/>
              </a:ext>
            </a:extLst>
          </p:cNvPr>
          <p:cNvSpPr>
            <a:spLocks noGrp="1"/>
          </p:cNvSpPr>
          <p:nvPr>
            <p:ph type="ftr" sz="quarter" idx="11"/>
          </p:nvPr>
        </p:nvSpPr>
        <p:spPr/>
        <p:txBody>
          <a:bodyPr/>
          <a:lstStyle/>
          <a:p>
            <a:pPr>
              <a:defRPr/>
            </a:pPr>
            <a:endParaRPr lang="en-US" altLang="zh-CN"/>
          </a:p>
        </p:txBody>
      </p:sp>
      <p:sp>
        <p:nvSpPr>
          <p:cNvPr id="5" name="灯片编号占位符 4">
            <a:extLst>
              <a:ext uri="{FF2B5EF4-FFF2-40B4-BE49-F238E27FC236}">
                <a16:creationId xmlns:a16="http://schemas.microsoft.com/office/drawing/2014/main" id="{ABEAC94F-6049-098A-EFF0-6CC972892CAA}"/>
              </a:ext>
            </a:extLst>
          </p:cNvPr>
          <p:cNvSpPr>
            <a:spLocks noGrp="1"/>
          </p:cNvSpPr>
          <p:nvPr>
            <p:ph type="sldNum" sz="quarter" idx="12"/>
          </p:nvPr>
        </p:nvSpPr>
        <p:spPr/>
        <p:txBody>
          <a:bodyPr/>
          <a:lstStyle/>
          <a:p>
            <a:pPr>
              <a:defRPr/>
            </a:pPr>
            <a:fld id="{B0CD87F4-029F-7F47-B497-B756CB254890}" type="slidenum">
              <a:rPr lang="en-US" altLang="zh-CN" smtClean="0"/>
              <a:pPr>
                <a:defRPr/>
              </a:pPr>
              <a:t>‹#›</a:t>
            </a:fld>
            <a:endParaRPr lang="en-US" altLang="zh-CN"/>
          </a:p>
        </p:txBody>
      </p:sp>
    </p:spTree>
    <p:extLst>
      <p:ext uri="{BB962C8B-B14F-4D97-AF65-F5344CB8AC3E}">
        <p14:creationId xmlns:p14="http://schemas.microsoft.com/office/powerpoint/2010/main" val="31982749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56654E74-A211-9C4A-8B2A-C9C9BE23D609}" type="slidenum">
              <a:rPr lang="en-US" altLang="zh-CN"/>
              <a:pPr>
                <a:defRPr/>
              </a:pPr>
              <a:t>‹#›</a:t>
            </a:fld>
            <a:endParaRPr lang="en-US" altLang="zh-CN"/>
          </a:p>
        </p:txBody>
      </p:sp>
    </p:spTree>
    <p:extLst>
      <p:ext uri="{BB962C8B-B14F-4D97-AF65-F5344CB8AC3E}">
        <p14:creationId xmlns:p14="http://schemas.microsoft.com/office/powerpoint/2010/main" val="617499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90F03A9-C277-A241-8A61-72F4A75198CC}" type="slidenum">
              <a:rPr lang="en-US" altLang="zh-CN"/>
              <a:pPr>
                <a:defRPr/>
              </a:pPr>
              <a:t>‹#›</a:t>
            </a:fld>
            <a:endParaRPr lang="en-US" altLang="zh-CN"/>
          </a:p>
        </p:txBody>
      </p:sp>
    </p:spTree>
    <p:extLst>
      <p:ext uri="{BB962C8B-B14F-4D97-AF65-F5344CB8AC3E}">
        <p14:creationId xmlns:p14="http://schemas.microsoft.com/office/powerpoint/2010/main" val="39581879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ADE02F99-5EE1-8841-817C-5A3F3EF6DF84}" type="slidenum">
              <a:rPr lang="en-US" altLang="zh-CN"/>
              <a:pPr>
                <a:defRPr/>
              </a:pPr>
              <a:t>‹#›</a:t>
            </a:fld>
            <a:endParaRPr lang="en-US" altLang="zh-CN"/>
          </a:p>
        </p:txBody>
      </p:sp>
    </p:spTree>
    <p:extLst>
      <p:ext uri="{BB962C8B-B14F-4D97-AF65-F5344CB8AC3E}">
        <p14:creationId xmlns:p14="http://schemas.microsoft.com/office/powerpoint/2010/main" val="31549694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23088" y="214313"/>
            <a:ext cx="2032000"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214313"/>
            <a:ext cx="5943600"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CC54719-4D8B-2141-985C-C976DDCDF01E}" type="slidenum">
              <a:rPr lang="en-US" altLang="zh-CN"/>
              <a:pPr>
                <a:defRPr/>
              </a:pPr>
              <a:t>‹#›</a:t>
            </a:fld>
            <a:endParaRPr lang="en-US" altLang="zh-CN"/>
          </a:p>
        </p:txBody>
      </p:sp>
    </p:spTree>
    <p:extLst>
      <p:ext uri="{BB962C8B-B14F-4D97-AF65-F5344CB8AC3E}">
        <p14:creationId xmlns:p14="http://schemas.microsoft.com/office/powerpoint/2010/main" val="3235230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054100"/>
          </a:xfrm>
        </p:spPr>
        <p:txBody>
          <a:bodyPr/>
          <a:lstStyle/>
          <a:p>
            <a:r>
              <a:rPr lang="zh-CN" altLang="en-US" dirty="0"/>
              <a:t>单击此处编辑母版标题样式</a:t>
            </a:r>
          </a:p>
        </p:txBody>
      </p:sp>
      <p:sp>
        <p:nvSpPr>
          <p:cNvPr id="3" name="文本占位符 2"/>
          <p:cNvSpPr>
            <a:spLocks noGrp="1"/>
          </p:cNvSpPr>
          <p:nvPr>
            <p:ph type="body" sz="half" idx="1"/>
          </p:nvPr>
        </p:nvSpPr>
        <p:spPr>
          <a:xfrm>
            <a:off x="8270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9F3BF96-CBF7-414F-AD22-2F0A3A6E2DE0}" type="slidenum">
              <a:rPr lang="en-US" altLang="zh-CN"/>
              <a:pPr>
                <a:defRPr/>
              </a:pPr>
              <a:t>‹#›</a:t>
            </a:fld>
            <a:endParaRPr lang="en-US" altLang="zh-CN"/>
          </a:p>
        </p:txBody>
      </p:sp>
    </p:spTree>
    <p:extLst>
      <p:ext uri="{BB962C8B-B14F-4D97-AF65-F5344CB8AC3E}">
        <p14:creationId xmlns:p14="http://schemas.microsoft.com/office/powerpoint/2010/main" val="24364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anose="02010609060101010101" pitchFamily="49" charset="-122"/>
                <a:ea typeface="黑体" panose="02010609060101010101"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atin typeface="Heiti SC Light" charset="-122"/>
                <a:ea typeface="Heiti SC Light" charset="-122"/>
                <a:cs typeface="Heiti SC Light" charset="-122"/>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atin typeface="Heiti SC Light" charset="-122"/>
                <a:ea typeface="Heiti SC Light" charset="-122"/>
                <a:cs typeface="Heiti SC Light" charset="-122"/>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E13D289-3DA0-6349-BBE9-CD81A61B3CDA}" type="slidenum">
              <a:rPr lang="en-US" altLang="zh-CN"/>
              <a:pPr>
                <a:defRPr/>
              </a:pPr>
              <a:t>‹#›</a:t>
            </a:fld>
            <a:endParaRPr lang="en-US" altLang="zh-CN"/>
          </a:p>
        </p:txBody>
      </p:sp>
    </p:spTree>
    <p:extLst>
      <p:ext uri="{BB962C8B-B14F-4D97-AF65-F5344CB8AC3E}">
        <p14:creationId xmlns:p14="http://schemas.microsoft.com/office/powerpoint/2010/main" val="36638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EBC0E5F-4D3C-2E4D-862F-84C225B8E904}" type="slidenum">
              <a:rPr lang="en-US" altLang="zh-CN"/>
              <a:pPr>
                <a:defRPr/>
              </a:pPr>
              <a:t>‹#›</a:t>
            </a:fld>
            <a:endParaRPr lang="en-US" altLang="zh-CN"/>
          </a:p>
        </p:txBody>
      </p:sp>
    </p:spTree>
    <p:extLst>
      <p:ext uri="{BB962C8B-B14F-4D97-AF65-F5344CB8AC3E}">
        <p14:creationId xmlns:p14="http://schemas.microsoft.com/office/powerpoint/2010/main" val="1602055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E8BFA632-7690-244C-9455-79999B0ECC72}" type="slidenum">
              <a:rPr lang="en-US" altLang="zh-CN"/>
              <a:pPr>
                <a:defRPr/>
              </a:pPr>
              <a:t>‹#›</a:t>
            </a:fld>
            <a:endParaRPr lang="en-US" altLang="zh-CN"/>
          </a:p>
        </p:txBody>
      </p:sp>
    </p:spTree>
    <p:extLst>
      <p:ext uri="{BB962C8B-B14F-4D97-AF65-F5344CB8AC3E}">
        <p14:creationId xmlns:p14="http://schemas.microsoft.com/office/powerpoint/2010/main" val="599965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332B0336-2A9E-7948-A297-EBBC40D84086}" type="slidenum">
              <a:rPr lang="en-US" altLang="zh-CN"/>
              <a:pPr>
                <a:defRPr/>
              </a:pPr>
              <a:t>‹#›</a:t>
            </a:fld>
            <a:endParaRPr lang="en-US" altLang="zh-CN"/>
          </a:p>
        </p:txBody>
      </p:sp>
    </p:spTree>
    <p:extLst>
      <p:ext uri="{BB962C8B-B14F-4D97-AF65-F5344CB8AC3E}">
        <p14:creationId xmlns:p14="http://schemas.microsoft.com/office/powerpoint/2010/main" val="118146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2BE9E919-A463-264A-AD28-C5A0DC5B5896}" type="slidenum">
              <a:rPr lang="en-US" altLang="zh-CN"/>
              <a:pPr>
                <a:defRPr/>
              </a:pPr>
              <a:t>‹#›</a:t>
            </a:fld>
            <a:endParaRPr lang="en-US" altLang="zh-CN"/>
          </a:p>
        </p:txBody>
      </p:sp>
    </p:spTree>
    <p:extLst>
      <p:ext uri="{BB962C8B-B14F-4D97-AF65-F5344CB8AC3E}">
        <p14:creationId xmlns:p14="http://schemas.microsoft.com/office/powerpoint/2010/main" val="118115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5679D2-DA33-048E-6280-950799A28C1E}"/>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2F56802-F1A4-F776-35CE-1C3DB7573536}"/>
              </a:ext>
            </a:extLst>
          </p:cNvPr>
          <p:cNvSpPr>
            <a:spLocks noGrp="1"/>
          </p:cNvSpPr>
          <p:nvPr>
            <p:ph type="dt" sz="half" idx="10"/>
          </p:nvPr>
        </p:nvSpPr>
        <p:spPr/>
        <p:txBody>
          <a:bodyPr/>
          <a:lstStyle/>
          <a:p>
            <a:pPr>
              <a:defRPr/>
            </a:pPr>
            <a:endParaRPr lang="en-US" altLang="zh-CN"/>
          </a:p>
        </p:txBody>
      </p:sp>
      <p:sp>
        <p:nvSpPr>
          <p:cNvPr id="4" name="页脚占位符 3">
            <a:extLst>
              <a:ext uri="{FF2B5EF4-FFF2-40B4-BE49-F238E27FC236}">
                <a16:creationId xmlns:a16="http://schemas.microsoft.com/office/drawing/2014/main" id="{D7A38A15-46F5-0BEC-A342-DA8FDABD0585}"/>
              </a:ext>
            </a:extLst>
          </p:cNvPr>
          <p:cNvSpPr>
            <a:spLocks noGrp="1"/>
          </p:cNvSpPr>
          <p:nvPr>
            <p:ph type="ftr" sz="quarter" idx="11"/>
          </p:nvPr>
        </p:nvSpPr>
        <p:spPr/>
        <p:txBody>
          <a:bodyPr/>
          <a:lstStyle/>
          <a:p>
            <a:pPr>
              <a:defRPr/>
            </a:pPr>
            <a:endParaRPr lang="en-US" altLang="zh-CN"/>
          </a:p>
        </p:txBody>
      </p:sp>
      <p:sp>
        <p:nvSpPr>
          <p:cNvPr id="5" name="灯片编号占位符 4">
            <a:extLst>
              <a:ext uri="{FF2B5EF4-FFF2-40B4-BE49-F238E27FC236}">
                <a16:creationId xmlns:a16="http://schemas.microsoft.com/office/drawing/2014/main" id="{ABEAC94F-6049-098A-EFF0-6CC972892CAA}"/>
              </a:ext>
            </a:extLst>
          </p:cNvPr>
          <p:cNvSpPr>
            <a:spLocks noGrp="1"/>
          </p:cNvSpPr>
          <p:nvPr>
            <p:ph type="sldNum" sz="quarter" idx="12"/>
          </p:nvPr>
        </p:nvSpPr>
        <p:spPr/>
        <p:txBody>
          <a:bodyPr/>
          <a:lstStyle/>
          <a:p>
            <a:pPr>
              <a:defRPr/>
            </a:pPr>
            <a:fld id="{B0CD87F4-029F-7F47-B497-B756CB254890}" type="slidenum">
              <a:rPr lang="en-US" altLang="zh-CN" smtClean="0"/>
              <a:pPr>
                <a:defRPr/>
              </a:pPr>
              <a:t>‹#›</a:t>
            </a:fld>
            <a:endParaRPr lang="en-US" altLang="zh-CN"/>
          </a:p>
        </p:txBody>
      </p:sp>
    </p:spTree>
    <p:extLst>
      <p:ext uri="{BB962C8B-B14F-4D97-AF65-F5344CB8AC3E}">
        <p14:creationId xmlns:p14="http://schemas.microsoft.com/office/powerpoint/2010/main" val="27843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56654E74-A211-9C4A-8B2A-C9C9BE23D609}" type="slidenum">
              <a:rPr lang="en-US" altLang="zh-CN"/>
              <a:pPr>
                <a:defRPr/>
              </a:pPr>
              <a:t>‹#›</a:t>
            </a:fld>
            <a:endParaRPr lang="en-US" altLang="zh-CN"/>
          </a:p>
        </p:txBody>
      </p:sp>
    </p:spTree>
    <p:extLst>
      <p:ext uri="{BB962C8B-B14F-4D97-AF65-F5344CB8AC3E}">
        <p14:creationId xmlns:p14="http://schemas.microsoft.com/office/powerpoint/2010/main" val="4107324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657225"/>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27" name="Rectangle 3"/>
          <p:cNvSpPr>
            <a:spLocks noChangeArrowheads="1"/>
          </p:cNvSpPr>
          <p:nvPr/>
        </p:nvSpPr>
        <p:spPr bwMode="ltGray">
          <a:xfrm>
            <a:off x="800100" y="657225"/>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28" name="Rectangle 4"/>
          <p:cNvSpPr>
            <a:spLocks noChangeArrowheads="1"/>
          </p:cNvSpPr>
          <p:nvPr/>
        </p:nvSpPr>
        <p:spPr bwMode="ltGray">
          <a:xfrm>
            <a:off x="541338" y="1079500"/>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29" name="Rectangle 5"/>
          <p:cNvSpPr>
            <a:spLocks noChangeArrowheads="1"/>
          </p:cNvSpPr>
          <p:nvPr/>
        </p:nvSpPr>
        <p:spPr bwMode="ltGray">
          <a:xfrm>
            <a:off x="911225" y="1079500"/>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0" name="Rectangle 6"/>
          <p:cNvSpPr>
            <a:spLocks noChangeArrowheads="1"/>
          </p:cNvSpPr>
          <p:nvPr/>
        </p:nvSpPr>
        <p:spPr bwMode="ltGray">
          <a:xfrm>
            <a:off x="127000" y="1006475"/>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1" name="Rectangle 7"/>
          <p:cNvSpPr>
            <a:spLocks noChangeArrowheads="1"/>
          </p:cNvSpPr>
          <p:nvPr/>
        </p:nvSpPr>
        <p:spPr bwMode="gray">
          <a:xfrm>
            <a:off x="762000" y="5492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2" name="Rectangle 8"/>
          <p:cNvSpPr>
            <a:spLocks noChangeArrowheads="1"/>
          </p:cNvSpPr>
          <p:nvPr/>
        </p:nvSpPr>
        <p:spPr bwMode="gray">
          <a:xfrm>
            <a:off x="442913" y="133985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3" name="Rectangle 9"/>
          <p:cNvSpPr>
            <a:spLocks noGrp="1" noChangeArrowheads="1"/>
          </p:cNvSpPr>
          <p:nvPr>
            <p:ph type="title"/>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zh-CN" dirty="0"/>
              <a:t>eBPF</a:t>
            </a:r>
            <a:r>
              <a:rPr lang="zh-CN" altLang="en-US" dirty="0"/>
              <a:t>实现</a:t>
            </a:r>
          </a:p>
        </p:txBody>
      </p:sp>
      <p:sp>
        <p:nvSpPr>
          <p:cNvPr id="1034" name="Rectangle 10"/>
          <p:cNvSpPr>
            <a:spLocks noGrp="1" noChangeArrowheads="1"/>
          </p:cNvSpPr>
          <p:nvPr>
            <p:ph type="body" idx="1"/>
          </p:nvPr>
        </p:nvSpPr>
        <p:spPr bwMode="auto">
          <a:xfrm>
            <a:off x="827088" y="1628775"/>
            <a:ext cx="8128000" cy="45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8923"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latin typeface="黑体" panose="02010609060101010101" pitchFamily="49" charset="-122"/>
                <a:ea typeface="黑体" panose="02010609060101010101" pitchFamily="49" charset="-122"/>
              </a:defRPr>
            </a:lvl1pPr>
          </a:lstStyle>
          <a:p>
            <a:pPr>
              <a:defRPr/>
            </a:pPr>
            <a:endParaRPr lang="en-US" altLang="zh-CN"/>
          </a:p>
        </p:txBody>
      </p:sp>
      <p:sp>
        <p:nvSpPr>
          <p:cNvPr id="38924"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latin typeface="黑体" panose="02010609060101010101" pitchFamily="49" charset="-122"/>
                <a:ea typeface="黑体" panose="02010609060101010101" pitchFamily="49" charset="-122"/>
              </a:defRPr>
            </a:lvl1pPr>
          </a:lstStyle>
          <a:p>
            <a:pPr>
              <a:defRPr/>
            </a:pPr>
            <a:endParaRPr lang="en-US" altLang="zh-CN"/>
          </a:p>
        </p:txBody>
      </p:sp>
      <p:sp>
        <p:nvSpPr>
          <p:cNvPr id="38925"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smtClean="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B0CD87F4-029F-7F47-B497-B756CB254890}"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9" r:id="rId8"/>
    <p:sldLayoutId id="2147483733" r:id="rId9"/>
    <p:sldLayoutId id="2147483734" r:id="rId10"/>
    <p:sldLayoutId id="2147483735" r:id="rId11"/>
    <p:sldLayoutId id="2147483736" r:id="rId12"/>
    <p:sldLayoutId id="2147483737" r:id="rId13"/>
  </p:sldLayoutIdLst>
  <p:hf hdr="0" ftr="0" dt="0"/>
  <p:txStyles>
    <p:title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657225"/>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27" name="Rectangle 3"/>
          <p:cNvSpPr>
            <a:spLocks noChangeArrowheads="1"/>
          </p:cNvSpPr>
          <p:nvPr/>
        </p:nvSpPr>
        <p:spPr bwMode="ltGray">
          <a:xfrm>
            <a:off x="800100" y="657225"/>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28" name="Rectangle 4"/>
          <p:cNvSpPr>
            <a:spLocks noChangeArrowheads="1"/>
          </p:cNvSpPr>
          <p:nvPr/>
        </p:nvSpPr>
        <p:spPr bwMode="ltGray">
          <a:xfrm>
            <a:off x="541338" y="1079500"/>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29" name="Rectangle 5"/>
          <p:cNvSpPr>
            <a:spLocks noChangeArrowheads="1"/>
          </p:cNvSpPr>
          <p:nvPr/>
        </p:nvSpPr>
        <p:spPr bwMode="ltGray">
          <a:xfrm>
            <a:off x="911225" y="1079500"/>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0" name="Rectangle 6"/>
          <p:cNvSpPr>
            <a:spLocks noChangeArrowheads="1"/>
          </p:cNvSpPr>
          <p:nvPr/>
        </p:nvSpPr>
        <p:spPr bwMode="ltGray">
          <a:xfrm>
            <a:off x="127000" y="1006475"/>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1" name="Rectangle 7"/>
          <p:cNvSpPr>
            <a:spLocks noChangeArrowheads="1"/>
          </p:cNvSpPr>
          <p:nvPr/>
        </p:nvSpPr>
        <p:spPr bwMode="gray">
          <a:xfrm>
            <a:off x="762000" y="5492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2" name="Rectangle 8"/>
          <p:cNvSpPr>
            <a:spLocks noChangeArrowheads="1"/>
          </p:cNvSpPr>
          <p:nvPr/>
        </p:nvSpPr>
        <p:spPr bwMode="gray">
          <a:xfrm>
            <a:off x="442913" y="133985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3" name="Rectangle 9"/>
          <p:cNvSpPr>
            <a:spLocks noGrp="1" noChangeArrowheads="1"/>
          </p:cNvSpPr>
          <p:nvPr>
            <p:ph type="title"/>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en-US" altLang="zh-CN" dirty="0"/>
              <a:t>eBPF</a:t>
            </a:r>
            <a:r>
              <a:rPr lang="zh-CN" altLang="en-US" dirty="0"/>
              <a:t>概述</a:t>
            </a:r>
          </a:p>
        </p:txBody>
      </p:sp>
      <p:sp>
        <p:nvSpPr>
          <p:cNvPr id="1034" name="Rectangle 10"/>
          <p:cNvSpPr>
            <a:spLocks noGrp="1" noChangeArrowheads="1"/>
          </p:cNvSpPr>
          <p:nvPr>
            <p:ph type="body" idx="1"/>
          </p:nvPr>
        </p:nvSpPr>
        <p:spPr bwMode="auto">
          <a:xfrm>
            <a:off x="827088" y="1628775"/>
            <a:ext cx="8128000" cy="45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8923"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latin typeface="黑体" panose="02010609060101010101" pitchFamily="49" charset="-122"/>
                <a:ea typeface="黑体" panose="02010609060101010101" pitchFamily="49" charset="-122"/>
              </a:defRPr>
            </a:lvl1pPr>
          </a:lstStyle>
          <a:p>
            <a:pPr>
              <a:defRPr/>
            </a:pPr>
            <a:endParaRPr lang="en-US" altLang="zh-CN"/>
          </a:p>
        </p:txBody>
      </p:sp>
      <p:sp>
        <p:nvSpPr>
          <p:cNvPr id="38924"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latin typeface="黑体" panose="02010609060101010101" pitchFamily="49" charset="-122"/>
                <a:ea typeface="黑体" panose="02010609060101010101" pitchFamily="49" charset="-122"/>
              </a:defRPr>
            </a:lvl1pPr>
          </a:lstStyle>
          <a:p>
            <a:pPr>
              <a:defRPr/>
            </a:pPr>
            <a:endParaRPr lang="en-US" altLang="zh-CN"/>
          </a:p>
        </p:txBody>
      </p:sp>
      <p:sp>
        <p:nvSpPr>
          <p:cNvPr id="38925"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smtClean="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B0CD87F4-029F-7F47-B497-B756CB254890}" type="slidenum">
              <a:rPr lang="en-US" altLang="zh-CN" smtClean="0"/>
              <a:pPr>
                <a:defRPr/>
              </a:pPr>
              <a:t>‹#›</a:t>
            </a:fld>
            <a:endParaRPr lang="en-US" altLang="zh-CN"/>
          </a:p>
        </p:txBody>
      </p:sp>
    </p:spTree>
    <p:extLst>
      <p:ext uri="{BB962C8B-B14F-4D97-AF65-F5344CB8AC3E}">
        <p14:creationId xmlns:p14="http://schemas.microsoft.com/office/powerpoint/2010/main" val="66458332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Lst>
  <p:hf hdr="0" ftr="0" dt="0"/>
  <p:txStyles>
    <p:title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0.xml.rels><?xml version="1.0" encoding="UTF-8" standalone="yes"?>
<Relationships xmlns="http://schemas.openxmlformats.org/package/2006/relationships"><Relationship Id="rId3" Type="http://schemas.openxmlformats.org/officeDocument/2006/relationships/hyperlink" Target="https://arthurchiao.art/blog/bpf-advanced-notes-5-zh/#1-socket-%E7%9B%B8%E5%85%B3%E7%B1%BB%E5%9E%8Bsockops" TargetMode="External"/><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hyperlink" Target="https://www.ebpf.top/post/ebpf_struct_ops/"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svg"/><Relationship Id="rId4" Type="http://schemas.openxmlformats.org/officeDocument/2006/relationships/image" Target="../media/image90.png"/><Relationship Id="rId9"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5.xml"/><Relationship Id="rId1" Type="http://schemas.openxmlformats.org/officeDocument/2006/relationships/slideLayout" Target="../slideLayouts/slideLayout7.xml"/><Relationship Id="rId5" Type="http://schemas.openxmlformats.org/officeDocument/2006/relationships/image" Target="../media/image100.png"/><Relationship Id="rId4" Type="http://schemas.openxmlformats.org/officeDocument/2006/relationships/image" Target="../media/image99.png"/></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6.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10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3.png"/><Relationship Id="rId2" Type="http://schemas.openxmlformats.org/officeDocument/2006/relationships/notesSlide" Target="../notesSlides/notesSlide107.xml"/><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2.png"/><Relationship Id="rId5" Type="http://schemas.openxmlformats.org/officeDocument/2006/relationships/image" Target="../media/image105.png"/><Relationship Id="rId10" Type="http://schemas.openxmlformats.org/officeDocument/2006/relationships/image" Target="../media/image111.png"/><Relationship Id="rId4" Type="http://schemas.openxmlformats.org/officeDocument/2006/relationships/image" Target="../media/image104.png"/><Relationship Id="rId9" Type="http://schemas.openxmlformats.org/officeDocument/2006/relationships/image" Target="../media/image109.png"/></Relationships>
</file>

<file path=ppt/slides/_rels/slide10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08.xml"/><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9.xml"/><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1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29.png"/><Relationship Id="rId7" Type="http://schemas.openxmlformats.org/officeDocument/2006/relationships/image" Target="../media/image134.png"/><Relationship Id="rId2" Type="http://schemas.openxmlformats.org/officeDocument/2006/relationships/notesSlide" Target="../notesSlides/notesSlide114.xml"/><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11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116.xm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11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8.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119.xml.rels><?xml version="1.0" encoding="UTF-8" standalone="yes"?>
<Relationships xmlns="http://schemas.openxmlformats.org/package/2006/relationships"><Relationship Id="rId3" Type="http://schemas.openxmlformats.org/officeDocument/2006/relationships/hyperlink" Target="https://docs.kernel.org/bpf" TargetMode="External"/><Relationship Id="rId2" Type="http://schemas.openxmlformats.org/officeDocument/2006/relationships/notesSlide" Target="../notesSlides/notesSlide119.xml"/><Relationship Id="rId1" Type="http://schemas.openxmlformats.org/officeDocument/2006/relationships/slideLayout" Target="../slideLayouts/slideLayout7.xml"/><Relationship Id="rId4" Type="http://schemas.openxmlformats.org/officeDocument/2006/relationships/hyperlink" Target="https://github.com/torvalds/linux.gi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3.png"/><Relationship Id="rId7"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130.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customXml" Target="../ink/ink3.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120.png"/><Relationship Id="rId5" Type="http://schemas.openxmlformats.org/officeDocument/2006/relationships/image" Target="../media/image47.png"/><Relationship Id="rId10" Type="http://schemas.openxmlformats.org/officeDocument/2006/relationships/customXml" Target="../ink/ink2.xml"/><Relationship Id="rId4" Type="http://schemas.openxmlformats.org/officeDocument/2006/relationships/image" Target="../media/image46.png"/><Relationship Id="rId9" Type="http://schemas.openxmlformats.org/officeDocument/2006/relationships/image" Target="../media/image110.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iovisor/bcc/blob/master/docs/tutorial_bcc_python_developer.md" TargetMode="External"/><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hyperlink" Target="https://www.brendangregg.com/ebpf.html" TargetMode="External"/><Relationship Id="rId2" Type="http://schemas.openxmlformats.org/officeDocument/2006/relationships/notesSlide" Target="../notesSlides/notesSlide62.xml"/><Relationship Id="rId1" Type="http://schemas.openxmlformats.org/officeDocument/2006/relationships/slideLayout" Target="../slideLayouts/slideLayout7.xml"/><Relationship Id="rId5" Type="http://schemas.openxmlformats.org/officeDocument/2006/relationships/hyperlink" Target="https://github.com/iovisor/bpftrace" TargetMode="External"/><Relationship Id="rId4" Type="http://schemas.openxmlformats.org/officeDocument/2006/relationships/hyperlink" Target="https://github.com/iovisor/bcc"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78.svg"/></Relationships>
</file>

<file path=ppt/slides/_rels/slide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s://arthurchiao.art/blog/understanding-tc-da-mode-zh/" TargetMode="External"/><Relationship Id="rId2" Type="http://schemas.openxmlformats.org/officeDocument/2006/relationships/notesSlide" Target="../notesSlides/notesSlide99.xml"/><Relationship Id="rId1" Type="http://schemas.openxmlformats.org/officeDocument/2006/relationships/slideLayout" Target="../slideLayouts/slideLayout7.xml"/><Relationship Id="rId5" Type="http://schemas.openxmlformats.org/officeDocument/2006/relationships/hyperlink" Target="https://github.com/xdp-project/xdp-tutorial" TargetMode="External"/><Relationship Id="rId4" Type="http://schemas.openxmlformats.org/officeDocument/2006/relationships/hyperlink" Target="https://arthurchiao.art/blog/cilium-bpf-xdp-reference-guide-zh/"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endParaRPr lang="zh-CN" altLang="en-US" kern="0" dirty="0"/>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从拥塞控制谈起</a:t>
            </a:r>
          </a:p>
        </p:txBody>
      </p:sp>
      <p:sp>
        <p:nvSpPr>
          <p:cNvPr id="3" name="灯片编号占位符 2">
            <a:extLst>
              <a:ext uri="{FF2B5EF4-FFF2-40B4-BE49-F238E27FC236}">
                <a16:creationId xmlns:a16="http://schemas.microsoft.com/office/drawing/2014/main" id="{7E8C8FEE-87A7-A4E9-230A-2B3F03C8A4FF}"/>
              </a:ext>
            </a:extLst>
          </p:cNvPr>
          <p:cNvSpPr>
            <a:spLocks noGrp="1"/>
          </p:cNvSpPr>
          <p:nvPr>
            <p:ph type="sldNum" sz="quarter" idx="12"/>
          </p:nvPr>
        </p:nvSpPr>
        <p:spPr/>
        <p:txBody>
          <a:bodyPr/>
          <a:lstStyle/>
          <a:p>
            <a:pPr>
              <a:defRPr/>
            </a:pPr>
            <a:fld id="{2BE9E919-A463-264A-AD28-C5A0DC5B5896}" type="slidenum">
              <a:rPr lang="en-US" altLang="zh-CN" smtClean="0"/>
              <a:pPr>
                <a:defRPr/>
              </a:pPr>
              <a:t>1</a:t>
            </a:fld>
            <a:endParaRPr lang="en-US" altLang="zh-CN"/>
          </a:p>
        </p:txBody>
      </p:sp>
      <p:sp>
        <p:nvSpPr>
          <p:cNvPr id="4" name="内容占位符 3">
            <a:extLst>
              <a:ext uri="{FF2B5EF4-FFF2-40B4-BE49-F238E27FC236}">
                <a16:creationId xmlns:a16="http://schemas.microsoft.com/office/drawing/2014/main" id="{F94111D8-E3C0-3CF2-FF2F-A783737686EE}"/>
              </a:ext>
            </a:extLst>
          </p:cNvPr>
          <p:cNvSpPr txBox="1">
            <a:spLocks/>
          </p:cNvSpPr>
          <p:nvPr/>
        </p:nvSpPr>
        <p:spPr>
          <a:xfrm>
            <a:off x="539552" y="2043221"/>
            <a:ext cx="8376690" cy="1462385"/>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US" altLang="zh-CN" sz="2000" b="0" kern="0" dirty="0">
                <a:latin typeface="+mn-lt"/>
                <a:ea typeface="宋体" panose="02010600030101010101" pitchFamily="2" charset="-122"/>
                <a:cs typeface="Tahoma" panose="020B0604030504040204" pitchFamily="34" charset="0"/>
              </a:rPr>
              <a:t>TCP</a:t>
            </a:r>
            <a:r>
              <a:rPr lang="zh-CN" altLang="en-US" sz="2000" b="0" kern="0" dirty="0">
                <a:latin typeface="+mn-lt"/>
                <a:ea typeface="宋体" panose="02010600030101010101" pitchFamily="2" charset="-122"/>
                <a:cs typeface="Tahoma" panose="020B0604030504040204" pitchFamily="34" charset="0"/>
              </a:rPr>
              <a:t>拥塞控制是传输控制协议（</a:t>
            </a:r>
            <a:r>
              <a:rPr lang="en-US" altLang="zh-CN" sz="2000" b="0" kern="0" dirty="0">
                <a:latin typeface="+mn-lt"/>
                <a:ea typeface="宋体" panose="02010600030101010101" pitchFamily="2" charset="-122"/>
                <a:cs typeface="Tahoma" panose="020B0604030504040204" pitchFamily="34" charset="0"/>
              </a:rPr>
              <a:t>Transmission Control Protocol</a:t>
            </a:r>
            <a:r>
              <a:rPr lang="zh-CN" altLang="en-US" sz="2000" b="0" kern="0" dirty="0">
                <a:latin typeface="+mn-lt"/>
                <a:ea typeface="宋体" panose="02010600030101010101" pitchFamily="2" charset="-122"/>
                <a:cs typeface="Tahoma" panose="020B0604030504040204" pitchFamily="34" charset="0"/>
              </a:rPr>
              <a:t>，</a:t>
            </a:r>
            <a:r>
              <a:rPr lang="en-US" altLang="zh-CN" sz="2000" b="0" kern="0" dirty="0">
                <a:latin typeface="+mn-lt"/>
                <a:ea typeface="宋体" panose="02010600030101010101" pitchFamily="2" charset="-122"/>
                <a:cs typeface="Tahoma" panose="020B0604030504040204" pitchFamily="34" charset="0"/>
              </a:rPr>
              <a:t>TCP</a:t>
            </a:r>
            <a:r>
              <a:rPr lang="zh-CN" altLang="en-US" sz="2000" b="0" kern="0" dirty="0">
                <a:latin typeface="+mn-lt"/>
                <a:ea typeface="宋体" panose="02010600030101010101" pitchFamily="2" charset="-122"/>
                <a:cs typeface="Tahoma" panose="020B0604030504040204" pitchFamily="34" charset="0"/>
              </a:rPr>
              <a:t>）避免网络拥塞的算法，是互联网上主要的一个拥塞控制措施。</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它使用一套基于线增积减模式的多样化网络拥塞控制方法（包括慢启动和拥塞窗口等模式）来控制拥塞。</a:t>
            </a:r>
            <a:endParaRPr lang="en-US" altLang="zh-CN" sz="2000" b="0" strike="sngStrike" kern="0" dirty="0">
              <a:latin typeface="+mn-lt"/>
              <a:ea typeface="宋体" panose="02010600030101010101" pitchFamily="2" charset="-122"/>
              <a:cs typeface="Tahoma" panose="020B0604030504040204" pitchFamily="34" charset="0"/>
            </a:endParaRPr>
          </a:p>
        </p:txBody>
      </p:sp>
      <p:pic>
        <p:nvPicPr>
          <p:cNvPr id="14" name="图片 13" descr="图表, 图示, 折线图&#10;&#10;描述已自动生成">
            <a:extLst>
              <a:ext uri="{FF2B5EF4-FFF2-40B4-BE49-F238E27FC236}">
                <a16:creationId xmlns:a16="http://schemas.microsoft.com/office/drawing/2014/main" id="{F930B48D-3272-985A-64CC-C58B0B5DCC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063" y="3505606"/>
            <a:ext cx="7809874" cy="2738032"/>
          </a:xfrm>
          <a:prstGeom prst="rect">
            <a:avLst/>
          </a:prstGeom>
        </p:spPr>
      </p:pic>
    </p:spTree>
    <p:extLst>
      <p:ext uri="{BB962C8B-B14F-4D97-AF65-F5344CB8AC3E}">
        <p14:creationId xmlns:p14="http://schemas.microsoft.com/office/powerpoint/2010/main" val="337599889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受各大公司青睐</a:t>
            </a:r>
          </a:p>
        </p:txBody>
      </p:sp>
      <p:sp>
        <p:nvSpPr>
          <p:cNvPr id="4" name="灯片编号占位符 3">
            <a:extLst>
              <a:ext uri="{FF2B5EF4-FFF2-40B4-BE49-F238E27FC236}">
                <a16:creationId xmlns:a16="http://schemas.microsoft.com/office/drawing/2014/main" id="{42623368-9565-93B2-4F5C-C583B2D8A29B}"/>
              </a:ext>
            </a:extLst>
          </p:cNvPr>
          <p:cNvSpPr>
            <a:spLocks noGrp="1"/>
          </p:cNvSpPr>
          <p:nvPr>
            <p:ph type="sldNum" sz="quarter" idx="12"/>
          </p:nvPr>
        </p:nvSpPr>
        <p:spPr/>
        <p:txBody>
          <a:bodyPr/>
          <a:lstStyle/>
          <a:p>
            <a:pPr>
              <a:defRPr/>
            </a:pPr>
            <a:fld id="{2BE9E919-A463-264A-AD28-C5A0DC5B5896}" type="slidenum">
              <a:rPr lang="en-US" altLang="zh-CN" smtClean="0"/>
              <a:pPr>
                <a:defRPr/>
              </a:pPr>
              <a:t>10</a:t>
            </a:fld>
            <a:endParaRPr lang="en-US" altLang="zh-CN"/>
          </a:p>
        </p:txBody>
      </p:sp>
      <p:pic>
        <p:nvPicPr>
          <p:cNvPr id="5" name="图片 4">
            <a:extLst>
              <a:ext uri="{FF2B5EF4-FFF2-40B4-BE49-F238E27FC236}">
                <a16:creationId xmlns:a16="http://schemas.microsoft.com/office/drawing/2014/main" id="{33EC6CA3-D64E-5EF5-CA52-3A75287C2AEC}"/>
              </a:ext>
            </a:extLst>
          </p:cNvPr>
          <p:cNvPicPr>
            <a:picLocks noChangeAspect="1"/>
          </p:cNvPicPr>
          <p:nvPr/>
        </p:nvPicPr>
        <p:blipFill>
          <a:blip r:embed="rId3"/>
          <a:stretch>
            <a:fillRect/>
          </a:stretch>
        </p:blipFill>
        <p:spPr>
          <a:xfrm>
            <a:off x="728262" y="2386571"/>
            <a:ext cx="1778000" cy="673100"/>
          </a:xfrm>
          <a:prstGeom prst="rect">
            <a:avLst/>
          </a:prstGeom>
        </p:spPr>
      </p:pic>
      <p:pic>
        <p:nvPicPr>
          <p:cNvPr id="6" name="图片 5">
            <a:extLst>
              <a:ext uri="{FF2B5EF4-FFF2-40B4-BE49-F238E27FC236}">
                <a16:creationId xmlns:a16="http://schemas.microsoft.com/office/drawing/2014/main" id="{90FDEDB9-B8F4-B250-397C-9F01CAECE0F4}"/>
              </a:ext>
            </a:extLst>
          </p:cNvPr>
          <p:cNvPicPr>
            <a:picLocks noChangeAspect="1"/>
          </p:cNvPicPr>
          <p:nvPr/>
        </p:nvPicPr>
        <p:blipFill>
          <a:blip r:embed="rId4"/>
          <a:stretch>
            <a:fillRect/>
          </a:stretch>
        </p:blipFill>
        <p:spPr>
          <a:xfrm>
            <a:off x="3513213" y="2316721"/>
            <a:ext cx="1930400" cy="812800"/>
          </a:xfrm>
          <a:prstGeom prst="rect">
            <a:avLst/>
          </a:prstGeom>
        </p:spPr>
      </p:pic>
      <p:pic>
        <p:nvPicPr>
          <p:cNvPr id="7" name="图片 6">
            <a:extLst>
              <a:ext uri="{FF2B5EF4-FFF2-40B4-BE49-F238E27FC236}">
                <a16:creationId xmlns:a16="http://schemas.microsoft.com/office/drawing/2014/main" id="{72564C11-AE29-24E8-7621-BF5BAD19C808}"/>
              </a:ext>
            </a:extLst>
          </p:cNvPr>
          <p:cNvPicPr>
            <a:picLocks noChangeAspect="1"/>
          </p:cNvPicPr>
          <p:nvPr/>
        </p:nvPicPr>
        <p:blipFill>
          <a:blip r:embed="rId5"/>
          <a:stretch>
            <a:fillRect/>
          </a:stretch>
        </p:blipFill>
        <p:spPr>
          <a:xfrm>
            <a:off x="6057876" y="2400339"/>
            <a:ext cx="2282273" cy="628650"/>
          </a:xfrm>
          <a:prstGeom prst="rect">
            <a:avLst/>
          </a:prstGeom>
        </p:spPr>
      </p:pic>
      <p:pic>
        <p:nvPicPr>
          <p:cNvPr id="8" name="图片 7">
            <a:extLst>
              <a:ext uri="{FF2B5EF4-FFF2-40B4-BE49-F238E27FC236}">
                <a16:creationId xmlns:a16="http://schemas.microsoft.com/office/drawing/2014/main" id="{A3C608B0-C58E-D19D-A78B-4F05F7DA5310}"/>
              </a:ext>
            </a:extLst>
          </p:cNvPr>
          <p:cNvPicPr>
            <a:picLocks noChangeAspect="1"/>
          </p:cNvPicPr>
          <p:nvPr/>
        </p:nvPicPr>
        <p:blipFill>
          <a:blip r:embed="rId6"/>
          <a:stretch>
            <a:fillRect/>
          </a:stretch>
        </p:blipFill>
        <p:spPr>
          <a:xfrm>
            <a:off x="6046352" y="4348997"/>
            <a:ext cx="2121049" cy="910963"/>
          </a:xfrm>
          <a:prstGeom prst="rect">
            <a:avLst/>
          </a:prstGeom>
        </p:spPr>
      </p:pic>
      <p:pic>
        <p:nvPicPr>
          <p:cNvPr id="10" name="图片 9">
            <a:extLst>
              <a:ext uri="{FF2B5EF4-FFF2-40B4-BE49-F238E27FC236}">
                <a16:creationId xmlns:a16="http://schemas.microsoft.com/office/drawing/2014/main" id="{F4085A59-4CF4-2375-D834-8AF2B55629DE}"/>
              </a:ext>
            </a:extLst>
          </p:cNvPr>
          <p:cNvPicPr>
            <a:picLocks noChangeAspect="1"/>
          </p:cNvPicPr>
          <p:nvPr/>
        </p:nvPicPr>
        <p:blipFill>
          <a:blip r:embed="rId7"/>
          <a:stretch>
            <a:fillRect/>
          </a:stretch>
        </p:blipFill>
        <p:spPr>
          <a:xfrm>
            <a:off x="3442748" y="4394893"/>
            <a:ext cx="1943100" cy="876300"/>
          </a:xfrm>
          <a:prstGeom prst="rect">
            <a:avLst/>
          </a:prstGeom>
        </p:spPr>
      </p:pic>
      <p:pic>
        <p:nvPicPr>
          <p:cNvPr id="11" name="图片 10">
            <a:extLst>
              <a:ext uri="{FF2B5EF4-FFF2-40B4-BE49-F238E27FC236}">
                <a16:creationId xmlns:a16="http://schemas.microsoft.com/office/drawing/2014/main" id="{F9A3D261-03BD-E987-AD5C-A477F5532300}"/>
              </a:ext>
            </a:extLst>
          </p:cNvPr>
          <p:cNvPicPr>
            <a:picLocks noChangeAspect="1"/>
          </p:cNvPicPr>
          <p:nvPr/>
        </p:nvPicPr>
        <p:blipFill>
          <a:blip r:embed="rId8"/>
          <a:stretch>
            <a:fillRect/>
          </a:stretch>
        </p:blipFill>
        <p:spPr>
          <a:xfrm>
            <a:off x="478064" y="4384638"/>
            <a:ext cx="2259435" cy="935435"/>
          </a:xfrm>
          <a:prstGeom prst="rect">
            <a:avLst/>
          </a:prstGeom>
        </p:spPr>
      </p:pic>
      <p:sp>
        <p:nvSpPr>
          <p:cNvPr id="14" name="文本框 13">
            <a:extLst>
              <a:ext uri="{FF2B5EF4-FFF2-40B4-BE49-F238E27FC236}">
                <a16:creationId xmlns:a16="http://schemas.microsoft.com/office/drawing/2014/main" id="{8730F11E-BF00-91FC-506D-A4F4E4C6F413}"/>
              </a:ext>
            </a:extLst>
          </p:cNvPr>
          <p:cNvSpPr txBox="1"/>
          <p:nvPr/>
        </p:nvSpPr>
        <p:spPr>
          <a:xfrm>
            <a:off x="539553" y="5425969"/>
            <a:ext cx="2213216" cy="923330"/>
          </a:xfrm>
          <a:prstGeom prst="rect">
            <a:avLst/>
          </a:prstGeom>
          <a:noFill/>
        </p:spPr>
        <p:txBody>
          <a:bodyPr wrap="square" rtlCol="0">
            <a:spAutoFit/>
          </a:bodyPr>
          <a:lstStyle/>
          <a:p>
            <a:pPr algn="just"/>
            <a:r>
              <a:rPr lang="zh-CN" altLang="en-US" b="0" i="0" dirty="0">
                <a:solidFill>
                  <a:srgbClr val="000000"/>
                </a:solidFill>
                <a:effectLst/>
                <a:latin typeface="system-ui"/>
              </a:rPr>
              <a:t>通过</a:t>
            </a:r>
            <a:r>
              <a:rPr lang="en" altLang="zh-CN" b="0" i="0" dirty="0">
                <a:solidFill>
                  <a:srgbClr val="000000"/>
                </a:solidFill>
                <a:effectLst/>
                <a:latin typeface="system-ui"/>
              </a:rPr>
              <a:t>Cilium</a:t>
            </a:r>
            <a:r>
              <a:rPr lang="zh-CN" altLang="en-US" b="0" i="0" dirty="0">
                <a:solidFill>
                  <a:srgbClr val="000000"/>
                </a:solidFill>
                <a:effectLst/>
                <a:latin typeface="system-ui"/>
              </a:rPr>
              <a:t>在私有云中实现网络和负载均衡</a:t>
            </a:r>
            <a:endParaRPr kumimoji="1" lang="zh-CN" altLang="en-US" dirty="0"/>
          </a:p>
        </p:txBody>
      </p:sp>
      <p:sp>
        <p:nvSpPr>
          <p:cNvPr id="15" name="文本框 14">
            <a:extLst>
              <a:ext uri="{FF2B5EF4-FFF2-40B4-BE49-F238E27FC236}">
                <a16:creationId xmlns:a16="http://schemas.microsoft.com/office/drawing/2014/main" id="{B2156B73-3476-369C-31FE-2297316A023E}"/>
              </a:ext>
            </a:extLst>
          </p:cNvPr>
          <p:cNvSpPr txBox="1"/>
          <p:nvPr/>
        </p:nvSpPr>
        <p:spPr>
          <a:xfrm>
            <a:off x="3286820" y="3294785"/>
            <a:ext cx="2271013" cy="646331"/>
          </a:xfrm>
          <a:prstGeom prst="rect">
            <a:avLst/>
          </a:prstGeom>
          <a:noFill/>
        </p:spPr>
        <p:txBody>
          <a:bodyPr wrap="square" rtlCol="0">
            <a:spAutoFit/>
          </a:bodyPr>
          <a:lstStyle/>
          <a:p>
            <a:pPr algn="just"/>
            <a:r>
              <a:rPr lang="zh-CN" altLang="en-US" b="0" i="0" dirty="0">
                <a:solidFill>
                  <a:srgbClr val="000000"/>
                </a:solidFill>
                <a:effectLst/>
                <a:latin typeface="system-ui"/>
              </a:rPr>
              <a:t>大规模使用</a:t>
            </a:r>
            <a:r>
              <a:rPr lang="en" altLang="zh-CN" b="0" i="0" dirty="0" err="1">
                <a:solidFill>
                  <a:srgbClr val="000000"/>
                </a:solidFill>
                <a:effectLst/>
                <a:latin typeface="system-ui"/>
              </a:rPr>
              <a:t>eBPF</a:t>
            </a:r>
            <a:r>
              <a:rPr lang="zh-CN" altLang="en-US" b="0" i="0" dirty="0">
                <a:solidFill>
                  <a:srgbClr val="000000"/>
                </a:solidFill>
                <a:effectLst/>
                <a:latin typeface="system-ui"/>
              </a:rPr>
              <a:t>来洞察网络</a:t>
            </a:r>
            <a:r>
              <a:rPr lang="zh-CN" altLang="en-US" b="0" dirty="0">
                <a:solidFill>
                  <a:srgbClr val="000000"/>
                </a:solidFill>
                <a:latin typeface="system-ui"/>
              </a:rPr>
              <a:t>性能</a:t>
            </a:r>
            <a:endParaRPr kumimoji="1" lang="zh-CN" altLang="en-US" dirty="0"/>
          </a:p>
        </p:txBody>
      </p:sp>
      <p:sp>
        <p:nvSpPr>
          <p:cNvPr id="16" name="文本框 15">
            <a:extLst>
              <a:ext uri="{FF2B5EF4-FFF2-40B4-BE49-F238E27FC236}">
                <a16:creationId xmlns:a16="http://schemas.microsoft.com/office/drawing/2014/main" id="{2FFF6D81-0305-DD3D-69CD-ADD35D485C11}"/>
              </a:ext>
            </a:extLst>
          </p:cNvPr>
          <p:cNvSpPr txBox="1"/>
          <p:nvPr/>
        </p:nvSpPr>
        <p:spPr>
          <a:xfrm>
            <a:off x="481756" y="3272930"/>
            <a:ext cx="2271013" cy="923330"/>
          </a:xfrm>
          <a:prstGeom prst="rect">
            <a:avLst/>
          </a:prstGeom>
          <a:noFill/>
        </p:spPr>
        <p:txBody>
          <a:bodyPr wrap="square" rtlCol="0">
            <a:spAutoFit/>
          </a:bodyPr>
          <a:lstStyle/>
          <a:p>
            <a:pPr algn="just"/>
            <a:r>
              <a:rPr lang="zh-CN" altLang="en-US" b="0" i="0" dirty="0">
                <a:solidFill>
                  <a:srgbClr val="000000"/>
                </a:solidFill>
                <a:effectLst/>
                <a:latin typeface="system-ui"/>
              </a:rPr>
              <a:t>使用</a:t>
            </a:r>
            <a:r>
              <a:rPr lang="en" altLang="zh-CN" b="0" i="0" dirty="0" err="1">
                <a:solidFill>
                  <a:srgbClr val="000000"/>
                </a:solidFill>
                <a:effectLst/>
                <a:latin typeface="system-ui"/>
              </a:rPr>
              <a:t>eBPF</a:t>
            </a:r>
            <a:r>
              <a:rPr lang="zh-CN" altLang="en-US" b="0" i="0" dirty="0">
                <a:solidFill>
                  <a:srgbClr val="000000"/>
                </a:solidFill>
                <a:effectLst/>
                <a:latin typeface="system-ui"/>
              </a:rPr>
              <a:t>进行安全审计、数据包处理和性能监控</a:t>
            </a:r>
            <a:endParaRPr kumimoji="1" lang="zh-CN" altLang="en-US" dirty="0"/>
          </a:p>
        </p:txBody>
      </p:sp>
      <p:sp>
        <p:nvSpPr>
          <p:cNvPr id="17" name="文本框 16">
            <a:extLst>
              <a:ext uri="{FF2B5EF4-FFF2-40B4-BE49-F238E27FC236}">
                <a16:creationId xmlns:a16="http://schemas.microsoft.com/office/drawing/2014/main" id="{9D8F4729-6EAB-B372-5A46-2B682D55D6DC}"/>
              </a:ext>
            </a:extLst>
          </p:cNvPr>
          <p:cNvSpPr txBox="1"/>
          <p:nvPr/>
        </p:nvSpPr>
        <p:spPr>
          <a:xfrm>
            <a:off x="3286820" y="5374052"/>
            <a:ext cx="2271013" cy="646331"/>
          </a:xfrm>
          <a:prstGeom prst="rect">
            <a:avLst/>
          </a:prstGeom>
          <a:noFill/>
        </p:spPr>
        <p:txBody>
          <a:bodyPr wrap="square" rtlCol="0">
            <a:spAutoFit/>
          </a:bodyPr>
          <a:lstStyle/>
          <a:p>
            <a:pPr algn="just"/>
            <a:r>
              <a:rPr lang="zh-CN" altLang="en-US" b="0" i="0" dirty="0">
                <a:solidFill>
                  <a:srgbClr val="000000"/>
                </a:solidFill>
                <a:effectLst/>
                <a:latin typeface="system-ui"/>
              </a:rPr>
              <a:t>使用</a:t>
            </a:r>
            <a:r>
              <a:rPr lang="en" altLang="zh-CN" b="0" i="0" dirty="0" err="1">
                <a:solidFill>
                  <a:srgbClr val="000000"/>
                </a:solidFill>
                <a:effectLst/>
                <a:latin typeface="system-ui"/>
              </a:rPr>
              <a:t>eBPF</a:t>
            </a:r>
            <a:r>
              <a:rPr lang="zh-CN" altLang="en-US" b="0" i="0" dirty="0">
                <a:solidFill>
                  <a:srgbClr val="000000"/>
                </a:solidFill>
                <a:effectLst/>
                <a:latin typeface="system-ui"/>
              </a:rPr>
              <a:t>进行内核安全监控</a:t>
            </a:r>
            <a:endParaRPr kumimoji="1" lang="zh-CN" altLang="en-US" dirty="0"/>
          </a:p>
        </p:txBody>
      </p:sp>
      <p:sp>
        <p:nvSpPr>
          <p:cNvPr id="18" name="文本框 17">
            <a:extLst>
              <a:ext uri="{FF2B5EF4-FFF2-40B4-BE49-F238E27FC236}">
                <a16:creationId xmlns:a16="http://schemas.microsoft.com/office/drawing/2014/main" id="{EF20E2F3-18EA-41EC-5650-D8F199A2AF1C}"/>
              </a:ext>
            </a:extLst>
          </p:cNvPr>
          <p:cNvSpPr txBox="1"/>
          <p:nvPr/>
        </p:nvSpPr>
        <p:spPr>
          <a:xfrm>
            <a:off x="5965739" y="3246155"/>
            <a:ext cx="2466546" cy="923330"/>
          </a:xfrm>
          <a:prstGeom prst="rect">
            <a:avLst/>
          </a:prstGeom>
          <a:noFill/>
        </p:spPr>
        <p:txBody>
          <a:bodyPr wrap="square" rtlCol="0">
            <a:spAutoFit/>
          </a:bodyPr>
          <a:lstStyle/>
          <a:p>
            <a:pPr algn="just"/>
            <a:r>
              <a:rPr lang="zh-CN" altLang="en-US" b="0" i="0" dirty="0">
                <a:solidFill>
                  <a:srgbClr val="000000"/>
                </a:solidFill>
                <a:effectLst/>
                <a:latin typeface="system-ui"/>
              </a:rPr>
              <a:t>使用</a:t>
            </a:r>
            <a:r>
              <a:rPr lang="en" altLang="zh-CN" b="0" i="0" dirty="0" err="1">
                <a:solidFill>
                  <a:srgbClr val="000000"/>
                </a:solidFill>
                <a:effectLst/>
                <a:latin typeface="system-ui"/>
              </a:rPr>
              <a:t>eBPF</a:t>
            </a:r>
            <a:r>
              <a:rPr lang="zh-CN" altLang="en-US" b="0" i="0" dirty="0">
                <a:solidFill>
                  <a:srgbClr val="000000"/>
                </a:solidFill>
                <a:effectLst/>
                <a:latin typeface="system-ui"/>
              </a:rPr>
              <a:t>监控网络使用情况、电源和内存分析</a:t>
            </a:r>
            <a:endParaRPr kumimoji="1" lang="zh-CN" altLang="en-US" dirty="0"/>
          </a:p>
        </p:txBody>
      </p:sp>
      <p:sp>
        <p:nvSpPr>
          <p:cNvPr id="19" name="文本框 18">
            <a:extLst>
              <a:ext uri="{FF2B5EF4-FFF2-40B4-BE49-F238E27FC236}">
                <a16:creationId xmlns:a16="http://schemas.microsoft.com/office/drawing/2014/main" id="{289F2256-0F08-BC2C-87EE-BA2B03800EDF}"/>
              </a:ext>
            </a:extLst>
          </p:cNvPr>
          <p:cNvSpPr txBox="1"/>
          <p:nvPr/>
        </p:nvSpPr>
        <p:spPr>
          <a:xfrm>
            <a:off x="6057876" y="5374052"/>
            <a:ext cx="2466544" cy="923296"/>
          </a:xfrm>
          <a:prstGeom prst="rect">
            <a:avLst/>
          </a:prstGeom>
          <a:noFill/>
        </p:spPr>
        <p:txBody>
          <a:bodyPr wrap="square" rtlCol="0">
            <a:spAutoFit/>
          </a:bodyPr>
          <a:lstStyle/>
          <a:p>
            <a:pPr algn="just"/>
            <a:r>
              <a:rPr lang="zh-CN" altLang="en-US" b="0" i="0" dirty="0">
                <a:solidFill>
                  <a:srgbClr val="000000"/>
                </a:solidFill>
                <a:effectLst/>
                <a:latin typeface="system-ui"/>
              </a:rPr>
              <a:t>使用</a:t>
            </a:r>
            <a:r>
              <a:rPr lang="en" altLang="zh-CN" b="0" i="0" dirty="0" err="1">
                <a:solidFill>
                  <a:srgbClr val="000000"/>
                </a:solidFill>
                <a:effectLst/>
                <a:latin typeface="system-ui"/>
              </a:rPr>
              <a:t>eBPF</a:t>
            </a:r>
            <a:r>
              <a:rPr lang="zh-CN" altLang="en-US" b="0" i="0" dirty="0">
                <a:solidFill>
                  <a:srgbClr val="000000"/>
                </a:solidFill>
                <a:effectLst/>
                <a:latin typeface="system-ui"/>
              </a:rPr>
              <a:t>实现网络安全、性能监控和网络可观察性</a:t>
            </a:r>
            <a:endParaRPr kumimoji="1" lang="zh-CN" altLang="en-US" dirty="0"/>
          </a:p>
        </p:txBody>
      </p:sp>
      <p:cxnSp>
        <p:nvCxnSpPr>
          <p:cNvPr id="21" name="直线连接符 20">
            <a:extLst>
              <a:ext uri="{FF2B5EF4-FFF2-40B4-BE49-F238E27FC236}">
                <a16:creationId xmlns:a16="http://schemas.microsoft.com/office/drawing/2014/main" id="{A1D7CB9E-5536-03F1-7BE7-8891E0FD440C}"/>
              </a:ext>
            </a:extLst>
          </p:cNvPr>
          <p:cNvCxnSpPr/>
          <p:nvPr/>
        </p:nvCxnSpPr>
        <p:spPr bwMode="auto">
          <a:xfrm>
            <a:off x="428779" y="4303623"/>
            <a:ext cx="8175669"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线连接符 21">
            <a:extLst>
              <a:ext uri="{FF2B5EF4-FFF2-40B4-BE49-F238E27FC236}">
                <a16:creationId xmlns:a16="http://schemas.microsoft.com/office/drawing/2014/main" id="{01820E4B-D0EB-8310-7F68-86B945E6A60A}"/>
              </a:ext>
            </a:extLst>
          </p:cNvPr>
          <p:cNvCxnSpPr/>
          <p:nvPr/>
        </p:nvCxnSpPr>
        <p:spPr bwMode="auto">
          <a:xfrm>
            <a:off x="3120524" y="2363571"/>
            <a:ext cx="0" cy="4115874"/>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线连接符 24">
            <a:extLst>
              <a:ext uri="{FF2B5EF4-FFF2-40B4-BE49-F238E27FC236}">
                <a16:creationId xmlns:a16="http://schemas.microsoft.com/office/drawing/2014/main" id="{BD9FB17C-CC12-09E7-1A2C-62958BC76A50}"/>
              </a:ext>
            </a:extLst>
          </p:cNvPr>
          <p:cNvCxnSpPr/>
          <p:nvPr/>
        </p:nvCxnSpPr>
        <p:spPr bwMode="auto">
          <a:xfrm>
            <a:off x="5724128" y="2400814"/>
            <a:ext cx="0" cy="4115874"/>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29704674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与</a:t>
            </a:r>
            <a:r>
              <a:rPr kumimoji="1" lang="en-US" altLang="zh-CN" sz="2400" dirty="0">
                <a:latin typeface="SimHei" panose="02010609060101010101" pitchFamily="49" charset="-122"/>
                <a:ea typeface="SimHei" panose="02010609060101010101" pitchFamily="49" charset="-122"/>
              </a:rPr>
              <a:t>TCP</a:t>
            </a:r>
            <a:r>
              <a:rPr kumimoji="1" lang="zh-CN" altLang="en-US" sz="2400" dirty="0">
                <a:latin typeface="SimHei" panose="02010609060101010101" pitchFamily="49" charset="-122"/>
                <a:ea typeface="SimHei" panose="02010609060101010101" pitchFamily="49" charset="-122"/>
              </a:rPr>
              <a:t>拥塞控制</a:t>
            </a:r>
            <a:r>
              <a:rPr kumimoji="1" lang="en-US" altLang="zh-CN" sz="2400" dirty="0">
                <a:latin typeface="SimHei" panose="02010609060101010101" pitchFamily="49" charset="-122"/>
                <a:ea typeface="SimHei" panose="02010609060101010101" pitchFamily="49" charset="-122"/>
              </a:rPr>
              <a:t>…</a:t>
            </a:r>
            <a:endParaRPr kumimoji="1" lang="zh-CN" altLang="en-US" sz="2400" dirty="0">
              <a:latin typeface="SimHei" panose="02010609060101010101" pitchFamily="49" charset="-122"/>
              <a:ea typeface="SimHei" panose="02010609060101010101" pitchFamily="49" charset="-122"/>
            </a:endParaRPr>
          </a:p>
        </p:txBody>
      </p:sp>
      <p:sp>
        <p:nvSpPr>
          <p:cNvPr id="2" name="灯片编号占位符 1">
            <a:extLst>
              <a:ext uri="{FF2B5EF4-FFF2-40B4-BE49-F238E27FC236}">
                <a16:creationId xmlns:a16="http://schemas.microsoft.com/office/drawing/2014/main" id="{E72B2348-5E26-443D-D8B2-54A4008AACDA}"/>
              </a:ext>
            </a:extLst>
          </p:cNvPr>
          <p:cNvSpPr>
            <a:spLocks noGrp="1"/>
          </p:cNvSpPr>
          <p:nvPr>
            <p:ph type="sldNum" sz="quarter" idx="12"/>
          </p:nvPr>
        </p:nvSpPr>
        <p:spPr/>
        <p:txBody>
          <a:bodyPr/>
          <a:lstStyle/>
          <a:p>
            <a:pPr>
              <a:defRPr/>
            </a:pPr>
            <a:fld id="{2BE9E919-A463-264A-AD28-C5A0DC5B5896}" type="slidenum">
              <a:rPr lang="en-US" altLang="zh-CN" smtClean="0"/>
              <a:pPr>
                <a:defRPr/>
              </a:pPr>
              <a:t>100</a:t>
            </a:fld>
            <a:endParaRPr lang="en-US" altLang="zh-CN"/>
          </a:p>
        </p:txBody>
      </p:sp>
      <p:sp>
        <p:nvSpPr>
          <p:cNvPr id="6" name="内容占位符 3">
            <a:extLst>
              <a:ext uri="{FF2B5EF4-FFF2-40B4-BE49-F238E27FC236}">
                <a16:creationId xmlns:a16="http://schemas.microsoft.com/office/drawing/2014/main" id="{B459E292-DC2E-4D9F-B41A-8DF4388E1A9A}"/>
              </a:ext>
            </a:extLst>
          </p:cNvPr>
          <p:cNvSpPr txBox="1">
            <a:spLocks/>
          </p:cNvSpPr>
          <p:nvPr/>
        </p:nvSpPr>
        <p:spPr>
          <a:xfrm>
            <a:off x="539552" y="2132856"/>
            <a:ext cx="8253187" cy="432048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buNone/>
            </a:pPr>
            <a:r>
              <a:rPr lang="zh-CN" altLang="en-US" sz="2000" b="0" kern="0" dirty="0">
                <a:latin typeface="+mn-lt"/>
                <a:ea typeface="宋体" panose="02010600030101010101" pitchFamily="2" charset="-122"/>
                <a:cs typeface="Tahoma" panose="020B0604030504040204" pitchFamily="34" charset="0"/>
              </a:rPr>
              <a:t>关键部分：</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程序类型：</a:t>
            </a:r>
            <a:r>
              <a:rPr lang="en-US" altLang="zh-CN" sz="2000" b="0" kern="0" dirty="0">
                <a:latin typeface="+mn-lt"/>
                <a:ea typeface="宋体" panose="02010600030101010101" pitchFamily="2" charset="-122"/>
                <a:cs typeface="Tahoma" panose="020B0604030504040204" pitchFamily="34" charset="0"/>
              </a:rPr>
              <a:t>BPF_PROG_TYPE_STRUCT_OPS</a:t>
            </a:r>
          </a:p>
          <a:p>
            <a:r>
              <a:rPr lang="en-US" altLang="zh-CN" sz="2000" kern="0" dirty="0">
                <a:latin typeface="+mn-lt"/>
                <a:ea typeface="宋体" panose="02010600030101010101" pitchFamily="2" charset="-122"/>
                <a:cs typeface="Tahoma" panose="020B0604030504040204" pitchFamily="34" charset="0"/>
              </a:rPr>
              <a:t>SEC(".</a:t>
            </a:r>
            <a:r>
              <a:rPr lang="en-US" altLang="zh-CN" sz="2000" kern="0" dirty="0" err="1">
                <a:latin typeface="+mn-lt"/>
                <a:ea typeface="宋体" panose="02010600030101010101" pitchFamily="2" charset="-122"/>
                <a:cs typeface="Tahoma" panose="020B0604030504040204" pitchFamily="34" charset="0"/>
              </a:rPr>
              <a:t>struct_ops</a:t>
            </a:r>
            <a:r>
              <a:rPr lang="en-US" altLang="zh-CN" sz="2000" kern="0" dirty="0">
                <a:latin typeface="+mn-lt"/>
                <a:ea typeface="宋体" panose="02010600030101010101" pitchFamily="2" charset="-122"/>
                <a:cs typeface="Tahoma" panose="020B0604030504040204" pitchFamily="34" charset="0"/>
              </a:rPr>
              <a:t>") </a:t>
            </a:r>
          </a:p>
          <a:p>
            <a:r>
              <a:rPr lang="zh-CN" altLang="en-US" sz="2000" b="0" kern="0" dirty="0">
                <a:latin typeface="+mn-lt"/>
                <a:ea typeface="宋体" panose="02010600030101010101" pitchFamily="2" charset="-122"/>
                <a:cs typeface="Tahoma" panose="020B0604030504040204" pitchFamily="34" charset="0"/>
              </a:rPr>
              <a:t>结构体</a:t>
            </a:r>
            <a:r>
              <a:rPr lang="en-US" altLang="zh-CN" sz="2000" b="0" kern="0" dirty="0">
                <a:latin typeface="+mn-lt"/>
                <a:ea typeface="宋体" panose="02010600030101010101" pitchFamily="2" charset="-122"/>
                <a:cs typeface="Tahoma" panose="020B0604030504040204" pitchFamily="34" charset="0"/>
              </a:rPr>
              <a:t>struct </a:t>
            </a:r>
            <a:r>
              <a:rPr lang="en-US" altLang="zh-CN" sz="2000" b="0" kern="0" dirty="0" err="1">
                <a:latin typeface="+mn-lt"/>
                <a:ea typeface="宋体" panose="02010600030101010101" pitchFamily="2" charset="-122"/>
                <a:cs typeface="Tahoma" panose="020B0604030504040204" pitchFamily="34" charset="0"/>
              </a:rPr>
              <a:t>tcp_congestion_ops</a:t>
            </a:r>
            <a:endParaRPr lang="en-US" altLang="zh-CN" sz="2000" b="0" kern="0" dirty="0">
              <a:latin typeface="+mn-lt"/>
              <a:ea typeface="宋体" panose="02010600030101010101" pitchFamily="2" charset="-122"/>
              <a:cs typeface="Tahoma" panose="020B0604030504040204" pitchFamily="34" charset="0"/>
            </a:endParaRPr>
          </a:p>
          <a:p>
            <a:endParaRPr lang="en-US" altLang="zh-CN" sz="2000" b="0" kern="0" dirty="0">
              <a:latin typeface="+mn-lt"/>
              <a:ea typeface="宋体" panose="02010600030101010101" pitchFamily="2" charset="-122"/>
              <a:cs typeface="Tahoma" panose="020B0604030504040204" pitchFamily="34" charset="0"/>
            </a:endParaRPr>
          </a:p>
          <a:p>
            <a:pPr marL="0" indent="0">
              <a:buNone/>
            </a:pPr>
            <a:r>
              <a:rPr lang="zh-CN" altLang="en-US" sz="2000" b="0" kern="0" dirty="0">
                <a:latin typeface="+mn-lt"/>
                <a:ea typeface="宋体" panose="02010600030101010101" pitchFamily="2" charset="-122"/>
                <a:cs typeface="Tahoma" panose="020B0604030504040204" pitchFamily="34" charset="0"/>
              </a:rPr>
              <a:t>具体可参考：</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hlinkClick r:id="rId3"/>
              </a:rPr>
              <a:t>https://arthurchiao.art/blog/bpf-advanced-notes-5-zh/#1-socket-%E7%9B%B8%E5%85%B3%E7%B1%BB%E5%9E%8Bsockops</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hlinkClick r:id="rId4"/>
              </a:rPr>
              <a:t>https://www.ebpf.top/post/ebpf_struct_ops/</a:t>
            </a:r>
            <a:endParaRPr lang="en-US" altLang="zh-CN" sz="2000" b="0" kern="0" dirty="0">
              <a:latin typeface="+mn-lt"/>
              <a:ea typeface="宋体" panose="02010600030101010101" pitchFamily="2" charset="-122"/>
              <a:cs typeface="Tahoma" panose="020B0604030504040204" pitchFamily="34" charset="0"/>
            </a:endParaRPr>
          </a:p>
          <a:p>
            <a:endParaRPr lang="en-US" altLang="zh-CN" sz="200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47900589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实现小节内容概述</a:t>
            </a:r>
          </a:p>
        </p:txBody>
      </p:sp>
      <p:pic>
        <p:nvPicPr>
          <p:cNvPr id="3" name="图片 2">
            <a:extLst>
              <a:ext uri="{FF2B5EF4-FFF2-40B4-BE49-F238E27FC236}">
                <a16:creationId xmlns:a16="http://schemas.microsoft.com/office/drawing/2014/main" id="{F43B0E36-4FAC-B646-356A-168C8635D534}"/>
              </a:ext>
            </a:extLst>
          </p:cNvPr>
          <p:cNvPicPr>
            <a:picLocks noChangeAspect="1"/>
          </p:cNvPicPr>
          <p:nvPr/>
        </p:nvPicPr>
        <p:blipFill>
          <a:blip r:embed="rId3"/>
          <a:stretch>
            <a:fillRect/>
          </a:stretch>
        </p:blipFill>
        <p:spPr>
          <a:xfrm>
            <a:off x="4716018" y="1894342"/>
            <a:ext cx="3833577" cy="3736932"/>
          </a:xfrm>
          <a:prstGeom prst="rect">
            <a:avLst/>
          </a:prstGeom>
        </p:spPr>
      </p:pic>
      <p:sp>
        <p:nvSpPr>
          <p:cNvPr id="10" name="文本框 9">
            <a:extLst>
              <a:ext uri="{FF2B5EF4-FFF2-40B4-BE49-F238E27FC236}">
                <a16:creationId xmlns:a16="http://schemas.microsoft.com/office/drawing/2014/main" id="{1451BFE1-08CD-D28C-117A-8FF8FB152F45}"/>
              </a:ext>
            </a:extLst>
          </p:cNvPr>
          <p:cNvSpPr txBox="1"/>
          <p:nvPr/>
        </p:nvSpPr>
        <p:spPr>
          <a:xfrm>
            <a:off x="648330" y="2224921"/>
            <a:ext cx="3782587" cy="4247317"/>
          </a:xfrm>
          <a:prstGeom prst="rect">
            <a:avLst/>
          </a:prstGeom>
          <a:noFill/>
        </p:spPr>
        <p:txBody>
          <a:bodyPr wrap="square">
            <a:spAutoFit/>
          </a:bodyPr>
          <a:lstStyle/>
          <a:p>
            <a:pPr marL="285750" indent="-285750">
              <a:lnSpc>
                <a:spcPct val="150000"/>
              </a:lnSpc>
              <a:buFont typeface="Wingdings" pitchFamily="2" charset="2"/>
              <a:buChar char="n"/>
            </a:pPr>
            <a:r>
              <a:rPr lang="en-US" altLang="zh-CN" sz="2000" b="0" dirty="0">
                <a:latin typeface="Arial" panose="020B0604020202020204" pitchFamily="34" charset="0"/>
                <a:ea typeface="SimHei" panose="02010609060101010101" pitchFamily="49" charset="-122"/>
                <a:cs typeface="Arial" panose="020B0604020202020204" pitchFamily="34" charset="0"/>
              </a:rPr>
              <a:t>eBPF</a:t>
            </a:r>
            <a:r>
              <a:rPr lang="zh-CN" altLang="en-US" sz="2000" b="0" dirty="0">
                <a:latin typeface="SimHei" panose="02010609060101010101" pitchFamily="49" charset="-122"/>
                <a:ea typeface="SimHei" panose="02010609060101010101" pitchFamily="49" charset="-122"/>
              </a:rPr>
              <a:t>源代码在内核中的分布</a:t>
            </a:r>
            <a:endParaRPr lang="en-US" altLang="zh-CN" sz="2000" b="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n"/>
            </a:pPr>
            <a:r>
              <a:rPr lang="zh-CN" altLang="en-US" sz="2000" b="0" dirty="0">
                <a:latin typeface="SimHei" panose="02010609060101010101" pitchFamily="49" charset="-122"/>
                <a:ea typeface="SimHei" panose="02010609060101010101" pitchFamily="49" charset="-122"/>
              </a:rPr>
              <a:t>编译</a:t>
            </a:r>
            <a:r>
              <a:rPr lang="en-US" altLang="zh-CN" sz="2000" b="0" dirty="0">
                <a:latin typeface="SimHei" panose="02010609060101010101" pitchFamily="49" charset="-122"/>
                <a:ea typeface="SimHei" panose="02010609060101010101" pitchFamily="49" charset="-122"/>
              </a:rPr>
              <a:t>eBPF</a:t>
            </a:r>
            <a:r>
              <a:rPr lang="zh-CN" altLang="en-US" sz="2000" b="0" dirty="0">
                <a:latin typeface="SimHei" panose="02010609060101010101" pitchFamily="49" charset="-122"/>
                <a:ea typeface="SimHei" panose="02010609060101010101" pitchFamily="49" charset="-122"/>
              </a:rPr>
              <a:t>字节码</a:t>
            </a:r>
            <a:endParaRPr lang="en-US" altLang="zh-CN" sz="2000" b="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n"/>
            </a:pPr>
            <a:r>
              <a:rPr lang="en-US" altLang="zh-CN" sz="2000" b="0" dirty="0">
                <a:latin typeface="SimHei" panose="02010609060101010101" pitchFamily="49" charset="-122"/>
                <a:ea typeface="SimHei" panose="02010609060101010101" pitchFamily="49" charset="-122"/>
              </a:rPr>
              <a:t>eBPF</a:t>
            </a:r>
            <a:r>
              <a:rPr lang="zh-CN" altLang="en-US" sz="2000" b="0" dirty="0">
                <a:latin typeface="SimHei" panose="02010609060101010101" pitchFamily="49" charset="-122"/>
                <a:ea typeface="SimHei" panose="02010609060101010101" pitchFamily="49" charset="-122"/>
              </a:rPr>
              <a:t>系统调用实现</a:t>
            </a:r>
            <a:endParaRPr lang="en-US" altLang="zh-CN" sz="2000" b="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n"/>
            </a:pPr>
            <a:r>
              <a:rPr lang="en-US" altLang="zh-CN" sz="2000" b="0" dirty="0">
                <a:latin typeface="SimHei" panose="02010609060101010101" pitchFamily="49" charset="-122"/>
                <a:ea typeface="SimHei" panose="02010609060101010101" pitchFamily="49" charset="-122"/>
              </a:rPr>
              <a:t>eBPF Prog</a:t>
            </a:r>
            <a:r>
              <a:rPr lang="zh-CN" altLang="en-US" sz="2000" b="0" dirty="0">
                <a:latin typeface="SimHei" panose="02010609060101010101" pitchFamily="49" charset="-122"/>
                <a:ea typeface="SimHei" panose="02010609060101010101" pitchFamily="49" charset="-122"/>
              </a:rPr>
              <a:t>实现</a:t>
            </a:r>
            <a:endParaRPr lang="en-US" altLang="zh-CN" sz="2000" b="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n"/>
            </a:pPr>
            <a:r>
              <a:rPr lang="en-US" altLang="zh-CN" sz="2000" b="0" dirty="0">
                <a:latin typeface="SimHei" panose="02010609060101010101" pitchFamily="49" charset="-122"/>
                <a:ea typeface="SimHei" panose="02010609060101010101" pitchFamily="49" charset="-122"/>
              </a:rPr>
              <a:t>eBPF </a:t>
            </a:r>
            <a:r>
              <a:rPr lang="zh-CN" altLang="en-US" sz="2000" b="0" dirty="0">
                <a:latin typeface="SimHei" panose="02010609060101010101" pitchFamily="49" charset="-122"/>
                <a:ea typeface="SimHei" panose="02010609060101010101" pitchFamily="49" charset="-122"/>
              </a:rPr>
              <a:t>验证器的简单实现</a:t>
            </a:r>
            <a:endParaRPr lang="en-US" altLang="zh-CN" sz="2000" b="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n"/>
            </a:pPr>
            <a:r>
              <a:rPr lang="en-US" altLang="zh-CN" sz="2000" b="0" dirty="0">
                <a:latin typeface="SimHei" panose="02010609060101010101" pitchFamily="49" charset="-122"/>
                <a:ea typeface="SimHei" panose="02010609060101010101" pitchFamily="49" charset="-122"/>
              </a:rPr>
              <a:t>eBPF MAP</a:t>
            </a:r>
            <a:r>
              <a:rPr lang="zh-CN" altLang="en-US" sz="2000" b="0" dirty="0">
                <a:latin typeface="SimHei" panose="02010609060101010101" pitchFamily="49" charset="-122"/>
                <a:ea typeface="SimHei" panose="02010609060101010101" pitchFamily="49" charset="-122"/>
              </a:rPr>
              <a:t>的实现</a:t>
            </a:r>
            <a:endParaRPr lang="en-US" altLang="zh-CN" sz="2000" b="0" dirty="0">
              <a:latin typeface="SimHei" panose="02010609060101010101" pitchFamily="49" charset="-122"/>
              <a:ea typeface="SimHei" panose="02010609060101010101" pitchFamily="49" charset="-122"/>
            </a:endParaRPr>
          </a:p>
          <a:p>
            <a:pPr marL="285750" indent="-285750">
              <a:lnSpc>
                <a:spcPct val="150000"/>
              </a:lnSpc>
              <a:buFont typeface="Wingdings" pitchFamily="2" charset="2"/>
              <a:buChar char="n"/>
            </a:pPr>
            <a:r>
              <a:rPr lang="en-US" altLang="zh-CN" sz="2000" b="0" dirty="0">
                <a:latin typeface="SimHei" panose="02010609060101010101" pitchFamily="49" charset="-122"/>
                <a:ea typeface="SimHei" panose="02010609060101010101" pitchFamily="49" charset="-122"/>
              </a:rPr>
              <a:t>eBPF Hook</a:t>
            </a:r>
            <a:r>
              <a:rPr lang="zh-CN" altLang="en-US" sz="2000" b="0" dirty="0">
                <a:latin typeface="SimHei" panose="02010609060101010101" pitchFamily="49" charset="-122"/>
                <a:ea typeface="SimHei" panose="02010609060101010101" pitchFamily="49" charset="-122"/>
              </a:rPr>
              <a:t>实现</a:t>
            </a:r>
          </a:p>
          <a:p>
            <a:pPr marL="285750" indent="-285750">
              <a:buFont typeface="Wingdings" pitchFamily="2" charset="2"/>
              <a:buChar char="n"/>
            </a:pPr>
            <a:endParaRPr lang="zh-CN" altLang="en-US" sz="2000" dirty="0">
              <a:latin typeface="SimHei" panose="02010609060101010101" pitchFamily="49" charset="-122"/>
              <a:ea typeface="SimHei" panose="02010609060101010101" pitchFamily="49" charset="-122"/>
            </a:endParaRPr>
          </a:p>
          <a:p>
            <a:pPr marL="285750" indent="-285750">
              <a:buFont typeface="Wingdings" pitchFamily="2" charset="2"/>
              <a:buChar char="n"/>
            </a:pPr>
            <a:endParaRPr lang="zh-CN" altLang="en-US" sz="2000" b="0" dirty="0">
              <a:latin typeface="SimHei" panose="02010609060101010101" pitchFamily="49" charset="-122"/>
              <a:ea typeface="SimHei" panose="02010609060101010101" pitchFamily="49" charset="-122"/>
            </a:endParaRPr>
          </a:p>
          <a:p>
            <a:pPr marL="285750" indent="-285750">
              <a:buFont typeface="Wingdings" pitchFamily="2" charset="2"/>
              <a:buChar char="n"/>
            </a:pPr>
            <a:endParaRPr lang="zh-CN" altLang="en-US" sz="2000" b="0"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FA8F15C1-52C5-C1DA-E019-D09A8A5547BF}"/>
              </a:ext>
            </a:extLst>
          </p:cNvPr>
          <p:cNvSpPr>
            <a:spLocks noGrp="1"/>
          </p:cNvSpPr>
          <p:nvPr>
            <p:ph type="sldNum" sz="quarter" idx="12"/>
          </p:nvPr>
        </p:nvSpPr>
        <p:spPr/>
        <p:txBody>
          <a:bodyPr/>
          <a:lstStyle/>
          <a:p>
            <a:pPr>
              <a:defRPr/>
            </a:pPr>
            <a:fld id="{2BE9E919-A463-264A-AD28-C5A0DC5B5896}" type="slidenum">
              <a:rPr lang="en-US" altLang="zh-CN" smtClean="0"/>
              <a:pPr>
                <a:defRPr/>
              </a:pPr>
              <a:t>101</a:t>
            </a:fld>
            <a:endParaRPr lang="en-US" altLang="zh-CN"/>
          </a:p>
        </p:txBody>
      </p:sp>
    </p:spTree>
    <p:extLst>
      <p:ext uri="{BB962C8B-B14F-4D97-AF65-F5344CB8AC3E}">
        <p14:creationId xmlns:p14="http://schemas.microsoft.com/office/powerpoint/2010/main" val="83064233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683568" y="1556792"/>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代码在内核中的分布</a:t>
            </a:r>
          </a:p>
        </p:txBody>
      </p:sp>
      <p:sp>
        <p:nvSpPr>
          <p:cNvPr id="3" name="灯片编号占位符 2">
            <a:extLst>
              <a:ext uri="{FF2B5EF4-FFF2-40B4-BE49-F238E27FC236}">
                <a16:creationId xmlns:a16="http://schemas.microsoft.com/office/drawing/2014/main" id="{ABCC6A36-5AF6-DB99-B54B-A4C55E93711A}"/>
              </a:ext>
            </a:extLst>
          </p:cNvPr>
          <p:cNvSpPr>
            <a:spLocks noGrp="1"/>
          </p:cNvSpPr>
          <p:nvPr>
            <p:ph type="sldNum" sz="quarter" idx="12"/>
          </p:nvPr>
        </p:nvSpPr>
        <p:spPr/>
        <p:txBody>
          <a:bodyPr/>
          <a:lstStyle/>
          <a:p>
            <a:pPr>
              <a:defRPr/>
            </a:pPr>
            <a:fld id="{2BE9E919-A463-264A-AD28-C5A0DC5B5896}" type="slidenum">
              <a:rPr lang="en-US" altLang="zh-CN" smtClean="0"/>
              <a:pPr>
                <a:defRPr/>
              </a:pPr>
              <a:t>102</a:t>
            </a:fld>
            <a:endParaRPr lang="en-US" altLang="zh-CN"/>
          </a:p>
        </p:txBody>
      </p:sp>
      <p:sp>
        <p:nvSpPr>
          <p:cNvPr id="13" name="文本框 12">
            <a:extLst>
              <a:ext uri="{FF2B5EF4-FFF2-40B4-BE49-F238E27FC236}">
                <a16:creationId xmlns:a16="http://schemas.microsoft.com/office/drawing/2014/main" id="{1B5B76A3-36F8-D3B2-0A5C-A171D626E6D6}"/>
              </a:ext>
            </a:extLst>
          </p:cNvPr>
          <p:cNvSpPr txBox="1"/>
          <p:nvPr/>
        </p:nvSpPr>
        <p:spPr>
          <a:xfrm>
            <a:off x="712184" y="2122170"/>
            <a:ext cx="3888432" cy="369332"/>
          </a:xfrm>
          <a:prstGeom prst="rect">
            <a:avLst/>
          </a:prstGeom>
          <a:noFill/>
        </p:spPr>
        <p:txBody>
          <a:bodyPr wrap="square" rtlCol="0">
            <a:spAutoFit/>
          </a:bodyPr>
          <a:lstStyle/>
          <a:p>
            <a:r>
              <a:rPr kumimoji="1" lang="en-US" altLang="zh-CN" b="0" dirty="0">
                <a:latin typeface="Arial" panose="020B0604020202020204" pitchFamily="34" charset="0"/>
                <a:ea typeface="SimHei" panose="02010609060101010101" pitchFamily="49" charset="-122"/>
                <a:cs typeface="Arial" panose="020B0604020202020204" pitchFamily="34" charset="0"/>
              </a:rPr>
              <a:t>./</a:t>
            </a:r>
            <a:endParaRPr kumimoji="1" lang="zh-CN" altLang="en-US" b="0" dirty="0">
              <a:latin typeface="Arial" panose="020B0604020202020204" pitchFamily="34" charset="0"/>
              <a:ea typeface="SimHei" panose="02010609060101010101" pitchFamily="49" charset="-122"/>
              <a:cs typeface="Arial" panose="020B0604020202020204" pitchFamily="34" charset="0"/>
            </a:endParaRPr>
          </a:p>
        </p:txBody>
      </p:sp>
      <p:sp>
        <p:nvSpPr>
          <p:cNvPr id="14" name="文本框 13">
            <a:extLst>
              <a:ext uri="{FF2B5EF4-FFF2-40B4-BE49-F238E27FC236}">
                <a16:creationId xmlns:a16="http://schemas.microsoft.com/office/drawing/2014/main" id="{AA5E7502-EB57-8516-0900-74BB9501CC31}"/>
              </a:ext>
            </a:extLst>
          </p:cNvPr>
          <p:cNvSpPr txBox="1"/>
          <p:nvPr/>
        </p:nvSpPr>
        <p:spPr>
          <a:xfrm>
            <a:off x="986862" y="2364759"/>
            <a:ext cx="3888432" cy="369332"/>
          </a:xfrm>
          <a:prstGeom prst="rect">
            <a:avLst/>
          </a:prstGeom>
          <a:noFill/>
        </p:spPr>
        <p:txBody>
          <a:bodyPr wrap="square" rtlCol="0">
            <a:spAutoFit/>
          </a:bodyPr>
          <a:lstStyle/>
          <a:p>
            <a:r>
              <a:rPr kumimoji="1" lang="en-US" altLang="zh-CN" b="0" dirty="0">
                <a:latin typeface="Arial" panose="020B0604020202020204" pitchFamily="34" charset="0"/>
                <a:ea typeface="SimHei" panose="02010609060101010101" pitchFamily="49" charset="-122"/>
                <a:cs typeface="Arial" panose="020B0604020202020204" pitchFamily="34" charset="0"/>
              </a:rPr>
              <a:t>./include</a:t>
            </a:r>
            <a:endParaRPr kumimoji="1" lang="zh-CN" altLang="en-US" b="0" dirty="0">
              <a:latin typeface="Arial" panose="020B0604020202020204" pitchFamily="34" charset="0"/>
              <a:ea typeface="SimHei" panose="02010609060101010101" pitchFamily="49" charset="-122"/>
              <a:cs typeface="Arial" panose="020B0604020202020204" pitchFamily="34" charset="0"/>
            </a:endParaRPr>
          </a:p>
        </p:txBody>
      </p:sp>
      <p:sp>
        <p:nvSpPr>
          <p:cNvPr id="16" name="文本框 15">
            <a:extLst>
              <a:ext uri="{FF2B5EF4-FFF2-40B4-BE49-F238E27FC236}">
                <a16:creationId xmlns:a16="http://schemas.microsoft.com/office/drawing/2014/main" id="{D3AC6E62-7842-8725-6AD8-BE3636BE6588}"/>
              </a:ext>
            </a:extLst>
          </p:cNvPr>
          <p:cNvSpPr txBox="1"/>
          <p:nvPr/>
        </p:nvSpPr>
        <p:spPr>
          <a:xfrm>
            <a:off x="5238842" y="2058489"/>
            <a:ext cx="1493398" cy="369329"/>
          </a:xfrm>
          <a:prstGeom prst="rect">
            <a:avLst/>
          </a:prstGeom>
          <a:noFill/>
        </p:spPr>
        <p:txBody>
          <a:bodyPr wrap="square" rtlCol="0">
            <a:spAutoFit/>
          </a:bodyPr>
          <a:lstStyle/>
          <a:p>
            <a:r>
              <a:rPr kumimoji="1" lang="zh-CN" altLang="en-US" b="0" dirty="0">
                <a:latin typeface="SimHei" panose="02010609060101010101" pitchFamily="49" charset="-122"/>
                <a:ea typeface="SimHei" panose="02010609060101010101" pitchFamily="49" charset="-122"/>
              </a:rPr>
              <a:t>内核根目录</a:t>
            </a:r>
          </a:p>
        </p:txBody>
      </p:sp>
      <p:sp>
        <p:nvSpPr>
          <p:cNvPr id="17" name="文本框 16">
            <a:extLst>
              <a:ext uri="{FF2B5EF4-FFF2-40B4-BE49-F238E27FC236}">
                <a16:creationId xmlns:a16="http://schemas.microsoft.com/office/drawing/2014/main" id="{4AC87962-2F4B-68B0-FB82-3C25C5DF0519}"/>
              </a:ext>
            </a:extLst>
          </p:cNvPr>
          <p:cNvSpPr txBox="1"/>
          <p:nvPr/>
        </p:nvSpPr>
        <p:spPr>
          <a:xfrm>
            <a:off x="1258239" y="2646362"/>
            <a:ext cx="3888432" cy="369332"/>
          </a:xfrm>
          <a:prstGeom prst="rect">
            <a:avLst/>
          </a:prstGeom>
          <a:noFill/>
        </p:spPr>
        <p:txBody>
          <a:bodyPr wrap="square" rtlCol="0">
            <a:spAutoFit/>
          </a:bodyPr>
          <a:lstStyle/>
          <a:p>
            <a:r>
              <a:rPr kumimoji="1" lang="en-US" altLang="zh-CN" b="0" dirty="0">
                <a:latin typeface="Arial" panose="020B0604020202020204" pitchFamily="34" charset="0"/>
                <a:ea typeface="SimHei" panose="02010609060101010101" pitchFamily="49" charset="-122"/>
                <a:cs typeface="Arial" panose="020B0604020202020204" pitchFamily="34" charset="0"/>
              </a:rPr>
              <a:t>./include/</a:t>
            </a:r>
            <a:r>
              <a:rPr kumimoji="1" lang="en-US" altLang="zh-CN" b="0" dirty="0" err="1">
                <a:latin typeface="Arial" panose="020B0604020202020204" pitchFamily="34" charset="0"/>
                <a:ea typeface="SimHei" panose="02010609060101010101" pitchFamily="49" charset="-122"/>
                <a:cs typeface="Arial" panose="020B0604020202020204" pitchFamily="34" charset="0"/>
              </a:rPr>
              <a:t>linux</a:t>
            </a:r>
            <a:endParaRPr kumimoji="1" lang="zh-CN" altLang="en-US" b="0" dirty="0">
              <a:latin typeface="Arial" panose="020B0604020202020204" pitchFamily="34" charset="0"/>
              <a:ea typeface="SimHei"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id="{23577642-01DA-05CF-455F-96EAFBCB695A}"/>
              </a:ext>
            </a:extLst>
          </p:cNvPr>
          <p:cNvSpPr txBox="1"/>
          <p:nvPr/>
        </p:nvSpPr>
        <p:spPr>
          <a:xfrm>
            <a:off x="5247644" y="2343030"/>
            <a:ext cx="1364988" cy="369332"/>
          </a:xfrm>
          <a:prstGeom prst="rect">
            <a:avLst/>
          </a:prstGeom>
          <a:noFill/>
        </p:spPr>
        <p:txBody>
          <a:bodyPr wrap="square" rtlCol="0">
            <a:spAutoFit/>
          </a:bodyPr>
          <a:lstStyle/>
          <a:p>
            <a:r>
              <a:rPr kumimoji="1" lang="zh-CN" altLang="en-US" b="0" dirty="0">
                <a:latin typeface="SimHei" panose="02010609060101010101" pitchFamily="49" charset="-122"/>
                <a:ea typeface="SimHei" panose="02010609060101010101" pitchFamily="49" charset="-122"/>
              </a:rPr>
              <a:t>内核头文件</a:t>
            </a:r>
          </a:p>
        </p:txBody>
      </p:sp>
      <p:sp>
        <p:nvSpPr>
          <p:cNvPr id="20" name="文本框 19">
            <a:extLst>
              <a:ext uri="{FF2B5EF4-FFF2-40B4-BE49-F238E27FC236}">
                <a16:creationId xmlns:a16="http://schemas.microsoft.com/office/drawing/2014/main" id="{D3CC20E8-07D5-0278-0A0C-E6A7545D7BCA}"/>
              </a:ext>
            </a:extLst>
          </p:cNvPr>
          <p:cNvSpPr txBox="1"/>
          <p:nvPr/>
        </p:nvSpPr>
        <p:spPr>
          <a:xfrm>
            <a:off x="5247644" y="2636810"/>
            <a:ext cx="2686078" cy="369332"/>
          </a:xfrm>
          <a:prstGeom prst="rect">
            <a:avLst/>
          </a:prstGeom>
          <a:noFill/>
        </p:spPr>
        <p:txBody>
          <a:bodyPr wrap="square" rtlCol="0">
            <a:spAutoFit/>
          </a:bodyPr>
          <a:lstStyle/>
          <a:p>
            <a:r>
              <a:rPr kumimoji="1" lang="zh-CN" altLang="en-US" b="0" dirty="0">
                <a:latin typeface="SimHei" panose="02010609060101010101" pitchFamily="49" charset="-122"/>
                <a:ea typeface="SimHei" panose="02010609060101010101" pitchFamily="49" charset="-122"/>
              </a:rPr>
              <a:t>内核头文件</a:t>
            </a:r>
            <a:r>
              <a:rPr kumimoji="1" lang="en-US" altLang="zh-CN" b="0" dirty="0">
                <a:latin typeface="SimHei" panose="02010609060101010101" pitchFamily="49" charset="-122"/>
                <a:ea typeface="SimHei" panose="02010609060101010101" pitchFamily="49" charset="-122"/>
              </a:rPr>
              <a:t>(</a:t>
            </a:r>
            <a:r>
              <a:rPr kumimoji="1" lang="zh-CN" altLang="en-US" b="0" dirty="0">
                <a:latin typeface="SimHei" panose="02010609060101010101" pitchFamily="49" charset="-122"/>
                <a:ea typeface="SimHei" panose="02010609060101010101" pitchFamily="49" charset="-122"/>
              </a:rPr>
              <a:t>内部使用）</a:t>
            </a:r>
          </a:p>
        </p:txBody>
      </p:sp>
      <p:sp>
        <p:nvSpPr>
          <p:cNvPr id="21" name="文本框 20">
            <a:extLst>
              <a:ext uri="{FF2B5EF4-FFF2-40B4-BE49-F238E27FC236}">
                <a16:creationId xmlns:a16="http://schemas.microsoft.com/office/drawing/2014/main" id="{00A2B701-960E-9B11-E533-01A995AF38A8}"/>
              </a:ext>
            </a:extLst>
          </p:cNvPr>
          <p:cNvSpPr txBox="1"/>
          <p:nvPr/>
        </p:nvSpPr>
        <p:spPr>
          <a:xfrm>
            <a:off x="1453439" y="2932769"/>
            <a:ext cx="3888432" cy="369332"/>
          </a:xfrm>
          <a:prstGeom prst="rect">
            <a:avLst/>
          </a:prstGeom>
          <a:noFill/>
        </p:spPr>
        <p:txBody>
          <a:bodyPr wrap="square" rtlCol="0">
            <a:spAutoFit/>
          </a:bodyPr>
          <a:lstStyle/>
          <a:p>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./include/</a:t>
            </a:r>
            <a:r>
              <a:rPr kumimoji="1"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linux</a:t>
            </a:r>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a:t>
            </a:r>
            <a:r>
              <a:rPr kumimoji="1"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bpf</a:t>
            </a:r>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*.h</a:t>
            </a:r>
            <a:endParaRPr kumimoji="1"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sp>
        <p:nvSpPr>
          <p:cNvPr id="22" name="文本框 21">
            <a:extLst>
              <a:ext uri="{FF2B5EF4-FFF2-40B4-BE49-F238E27FC236}">
                <a16:creationId xmlns:a16="http://schemas.microsoft.com/office/drawing/2014/main" id="{2FC509B4-BCF7-3BF8-9591-1F10288B9C22}"/>
              </a:ext>
            </a:extLst>
          </p:cNvPr>
          <p:cNvSpPr txBox="1"/>
          <p:nvPr/>
        </p:nvSpPr>
        <p:spPr>
          <a:xfrm>
            <a:off x="5262292" y="2911271"/>
            <a:ext cx="3888432" cy="369332"/>
          </a:xfrm>
          <a:prstGeom prst="rect">
            <a:avLst/>
          </a:prstGeom>
          <a:noFill/>
        </p:spPr>
        <p:txBody>
          <a:bodyPr wrap="square" rtlCol="0">
            <a:spAutoFit/>
          </a:bodyPr>
          <a:lstStyle/>
          <a:p>
            <a:r>
              <a:rPr kumimoji="1" lang="en-US" altLang="zh-CN" dirty="0">
                <a:solidFill>
                  <a:srgbClr val="FF0000"/>
                </a:solidFill>
                <a:latin typeface="SimHei" panose="02010609060101010101" pitchFamily="49" charset="-122"/>
                <a:ea typeface="SimHei" panose="02010609060101010101" pitchFamily="49" charset="-122"/>
              </a:rPr>
              <a:t>eBPF</a:t>
            </a:r>
            <a:r>
              <a:rPr kumimoji="1" lang="zh-CN" altLang="en-US" dirty="0">
                <a:solidFill>
                  <a:srgbClr val="FF0000"/>
                </a:solidFill>
                <a:latin typeface="SimHei" panose="02010609060101010101" pitchFamily="49" charset="-122"/>
                <a:ea typeface="SimHei" panose="02010609060101010101" pitchFamily="49" charset="-122"/>
              </a:rPr>
              <a:t>内核头文件</a:t>
            </a:r>
            <a:r>
              <a:rPr kumimoji="1" lang="en-US" altLang="zh-CN" b="0" dirty="0">
                <a:latin typeface="SimHei" panose="02010609060101010101" pitchFamily="49" charset="-122"/>
                <a:ea typeface="SimHei" panose="02010609060101010101" pitchFamily="49" charset="-122"/>
              </a:rPr>
              <a:t>(</a:t>
            </a:r>
            <a:r>
              <a:rPr kumimoji="1" lang="zh-CN" altLang="en-US" b="0" dirty="0">
                <a:latin typeface="SimHei" panose="02010609060101010101" pitchFamily="49" charset="-122"/>
                <a:ea typeface="SimHei" panose="02010609060101010101" pitchFamily="49" charset="-122"/>
              </a:rPr>
              <a:t>内部使用</a:t>
            </a:r>
            <a:r>
              <a:rPr kumimoji="1" lang="en-US" altLang="zh-CN" b="0" dirty="0">
                <a:latin typeface="SimHei" panose="02010609060101010101" pitchFamily="49" charset="-122"/>
                <a:ea typeface="SimHei" panose="02010609060101010101" pitchFamily="49" charset="-122"/>
              </a:rPr>
              <a:t>)</a:t>
            </a:r>
            <a:endParaRPr kumimoji="1" lang="zh-CN" altLang="en-US" b="0" dirty="0">
              <a:latin typeface="SimHei" panose="02010609060101010101" pitchFamily="49" charset="-122"/>
              <a:ea typeface="SimHei" panose="02010609060101010101" pitchFamily="49" charset="-122"/>
            </a:endParaRPr>
          </a:p>
        </p:txBody>
      </p:sp>
      <p:sp>
        <p:nvSpPr>
          <p:cNvPr id="23" name="文本框 22">
            <a:extLst>
              <a:ext uri="{FF2B5EF4-FFF2-40B4-BE49-F238E27FC236}">
                <a16:creationId xmlns:a16="http://schemas.microsoft.com/office/drawing/2014/main" id="{1EBEAE92-A1C2-4118-59AD-DF3DA91F5276}"/>
              </a:ext>
            </a:extLst>
          </p:cNvPr>
          <p:cNvSpPr txBox="1"/>
          <p:nvPr/>
        </p:nvSpPr>
        <p:spPr>
          <a:xfrm>
            <a:off x="1210278" y="3299314"/>
            <a:ext cx="1537216" cy="369332"/>
          </a:xfrm>
          <a:prstGeom prst="rect">
            <a:avLst/>
          </a:prstGeom>
          <a:noFill/>
        </p:spPr>
        <p:txBody>
          <a:bodyPr wrap="square" rtlCol="0">
            <a:spAutoFit/>
          </a:bodyPr>
          <a:lstStyle/>
          <a:p>
            <a:r>
              <a:rPr kumimoji="1" lang="en-US" altLang="zh-CN" b="0" dirty="0">
                <a:latin typeface="Arial" panose="020B0604020202020204" pitchFamily="34" charset="0"/>
                <a:ea typeface="SimHei" panose="02010609060101010101" pitchFamily="49" charset="-122"/>
                <a:cs typeface="Arial" panose="020B0604020202020204" pitchFamily="34" charset="0"/>
              </a:rPr>
              <a:t>./include/</a:t>
            </a:r>
            <a:r>
              <a:rPr kumimoji="1" lang="en-US" altLang="zh-CN" b="0" dirty="0" err="1">
                <a:latin typeface="Arial" panose="020B0604020202020204" pitchFamily="34" charset="0"/>
                <a:ea typeface="SimHei" panose="02010609060101010101" pitchFamily="49" charset="-122"/>
                <a:cs typeface="Arial" panose="020B0604020202020204" pitchFamily="34" charset="0"/>
              </a:rPr>
              <a:t>uapi</a:t>
            </a:r>
            <a:endParaRPr kumimoji="1" lang="zh-CN" altLang="en-US" b="0" dirty="0">
              <a:latin typeface="Arial" panose="020B0604020202020204" pitchFamily="34" charset="0"/>
              <a:ea typeface="SimHei" panose="02010609060101010101" pitchFamily="49" charset="-122"/>
              <a:cs typeface="Arial" panose="020B0604020202020204" pitchFamily="34" charset="0"/>
            </a:endParaRPr>
          </a:p>
        </p:txBody>
      </p:sp>
      <p:sp>
        <p:nvSpPr>
          <p:cNvPr id="24" name="文本框 23">
            <a:extLst>
              <a:ext uri="{FF2B5EF4-FFF2-40B4-BE49-F238E27FC236}">
                <a16:creationId xmlns:a16="http://schemas.microsoft.com/office/drawing/2014/main" id="{54A389DE-418A-50B4-A922-E57343E40F9C}"/>
              </a:ext>
            </a:extLst>
          </p:cNvPr>
          <p:cNvSpPr txBox="1"/>
          <p:nvPr/>
        </p:nvSpPr>
        <p:spPr>
          <a:xfrm>
            <a:off x="5238842" y="3296607"/>
            <a:ext cx="3888432" cy="369332"/>
          </a:xfrm>
          <a:prstGeom prst="rect">
            <a:avLst/>
          </a:prstGeom>
          <a:noFill/>
        </p:spPr>
        <p:txBody>
          <a:bodyPr wrap="square" rtlCol="0">
            <a:spAutoFit/>
          </a:bodyPr>
          <a:lstStyle/>
          <a:p>
            <a:r>
              <a:rPr kumimoji="1" lang="zh-CN" altLang="en-US" b="0" dirty="0">
                <a:latin typeface="SimHei" panose="02010609060101010101" pitchFamily="49" charset="-122"/>
                <a:ea typeface="SimHei" panose="02010609060101010101" pitchFamily="49" charset="-122"/>
              </a:rPr>
              <a:t>内核头文件</a:t>
            </a:r>
            <a:r>
              <a:rPr kumimoji="1" lang="en-US" altLang="zh-CN" b="0" dirty="0">
                <a:latin typeface="SimHei" panose="02010609060101010101" pitchFamily="49" charset="-122"/>
                <a:ea typeface="SimHei" panose="02010609060101010101" pitchFamily="49" charset="-122"/>
              </a:rPr>
              <a:t>(</a:t>
            </a:r>
            <a:r>
              <a:rPr kumimoji="1" lang="zh-CN" altLang="en-US" b="0" dirty="0">
                <a:latin typeface="SimHei" panose="02010609060101010101" pitchFamily="49" charset="-122"/>
                <a:ea typeface="SimHei" panose="02010609060101010101" pitchFamily="49" charset="-122"/>
              </a:rPr>
              <a:t>用户接口）</a:t>
            </a:r>
          </a:p>
        </p:txBody>
      </p:sp>
      <p:sp>
        <p:nvSpPr>
          <p:cNvPr id="25" name="文本框 24">
            <a:extLst>
              <a:ext uri="{FF2B5EF4-FFF2-40B4-BE49-F238E27FC236}">
                <a16:creationId xmlns:a16="http://schemas.microsoft.com/office/drawing/2014/main" id="{6C601652-AC7E-90CF-BBD0-6E81B3F07C19}"/>
              </a:ext>
            </a:extLst>
          </p:cNvPr>
          <p:cNvSpPr txBox="1"/>
          <p:nvPr/>
        </p:nvSpPr>
        <p:spPr>
          <a:xfrm>
            <a:off x="1486363" y="3667749"/>
            <a:ext cx="3888432" cy="369332"/>
          </a:xfrm>
          <a:prstGeom prst="rect">
            <a:avLst/>
          </a:prstGeom>
          <a:noFill/>
        </p:spPr>
        <p:txBody>
          <a:bodyPr wrap="square" rtlCol="0">
            <a:spAutoFit/>
          </a:bodyPr>
          <a:lstStyle/>
          <a:p>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./include/</a:t>
            </a:r>
            <a:r>
              <a:rPr kumimoji="1"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uapi</a:t>
            </a:r>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a:t>
            </a:r>
            <a:r>
              <a:rPr kumimoji="1"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linux</a:t>
            </a:r>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a:t>
            </a:r>
            <a:r>
              <a:rPr kumimoji="1"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bpf</a:t>
            </a:r>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*.h</a:t>
            </a:r>
            <a:endParaRPr kumimoji="1"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sp>
        <p:nvSpPr>
          <p:cNvPr id="26" name="文本框 25">
            <a:extLst>
              <a:ext uri="{FF2B5EF4-FFF2-40B4-BE49-F238E27FC236}">
                <a16:creationId xmlns:a16="http://schemas.microsoft.com/office/drawing/2014/main" id="{876EBBD7-E6FE-3FE7-D03E-141A7F8DA2DA}"/>
              </a:ext>
            </a:extLst>
          </p:cNvPr>
          <p:cNvSpPr txBox="1"/>
          <p:nvPr/>
        </p:nvSpPr>
        <p:spPr>
          <a:xfrm>
            <a:off x="5251865" y="3641469"/>
            <a:ext cx="3888432" cy="369332"/>
          </a:xfrm>
          <a:prstGeom prst="rect">
            <a:avLst/>
          </a:prstGeom>
          <a:noFill/>
        </p:spPr>
        <p:txBody>
          <a:bodyPr wrap="square" rtlCol="0">
            <a:spAutoFit/>
          </a:bodyPr>
          <a:lstStyle/>
          <a:p>
            <a:r>
              <a:rPr kumimoji="1" lang="en-US" altLang="zh-CN" dirty="0">
                <a:solidFill>
                  <a:srgbClr val="FF0000"/>
                </a:solidFill>
                <a:latin typeface="SimHei" panose="02010609060101010101" pitchFamily="49" charset="-122"/>
                <a:ea typeface="SimHei" panose="02010609060101010101" pitchFamily="49" charset="-122"/>
              </a:rPr>
              <a:t>eBPF</a:t>
            </a:r>
            <a:r>
              <a:rPr kumimoji="1" lang="zh-CN" altLang="en-US" dirty="0">
                <a:solidFill>
                  <a:srgbClr val="FF0000"/>
                </a:solidFill>
                <a:latin typeface="SimHei" panose="02010609060101010101" pitchFamily="49" charset="-122"/>
                <a:ea typeface="SimHei" panose="02010609060101010101" pitchFamily="49" charset="-122"/>
              </a:rPr>
              <a:t>头文件</a:t>
            </a:r>
            <a:r>
              <a:rPr kumimoji="1" lang="en-US" altLang="zh-CN" b="0" dirty="0">
                <a:latin typeface="SimHei" panose="02010609060101010101" pitchFamily="49" charset="-122"/>
                <a:ea typeface="SimHei" panose="02010609060101010101" pitchFamily="49" charset="-122"/>
              </a:rPr>
              <a:t>(</a:t>
            </a:r>
            <a:r>
              <a:rPr kumimoji="1" lang="zh-CN" altLang="en-US" b="0" dirty="0">
                <a:latin typeface="SimHei" panose="02010609060101010101" pitchFamily="49" charset="-122"/>
                <a:ea typeface="SimHei" panose="02010609060101010101" pitchFamily="49" charset="-122"/>
              </a:rPr>
              <a:t>用户接口</a:t>
            </a:r>
            <a:r>
              <a:rPr kumimoji="1" lang="en-US" altLang="zh-CN" b="0" dirty="0">
                <a:latin typeface="SimHei" panose="02010609060101010101" pitchFamily="49" charset="-122"/>
                <a:ea typeface="SimHei" panose="02010609060101010101" pitchFamily="49" charset="-122"/>
              </a:rPr>
              <a:t>)</a:t>
            </a:r>
            <a:endParaRPr kumimoji="1" lang="zh-CN" altLang="en-US" b="0" dirty="0">
              <a:latin typeface="SimHei" panose="02010609060101010101" pitchFamily="49" charset="-122"/>
              <a:ea typeface="SimHei" panose="02010609060101010101" pitchFamily="49" charset="-122"/>
            </a:endParaRPr>
          </a:p>
        </p:txBody>
      </p:sp>
      <p:sp>
        <p:nvSpPr>
          <p:cNvPr id="29" name="文本框 28">
            <a:extLst>
              <a:ext uri="{FF2B5EF4-FFF2-40B4-BE49-F238E27FC236}">
                <a16:creationId xmlns:a16="http://schemas.microsoft.com/office/drawing/2014/main" id="{258DB67B-60B5-7F8F-42C3-74595D824F98}"/>
              </a:ext>
            </a:extLst>
          </p:cNvPr>
          <p:cNvSpPr txBox="1"/>
          <p:nvPr/>
        </p:nvSpPr>
        <p:spPr>
          <a:xfrm>
            <a:off x="1010622" y="4050962"/>
            <a:ext cx="938510" cy="369330"/>
          </a:xfrm>
          <a:prstGeom prst="rect">
            <a:avLst/>
          </a:prstGeom>
          <a:noFill/>
        </p:spPr>
        <p:txBody>
          <a:bodyPr wrap="square" rtlCol="0">
            <a:spAutoFit/>
          </a:bodyPr>
          <a:lstStyle/>
          <a:p>
            <a:r>
              <a:rPr kumimoji="1" lang="en-US" altLang="zh-CN" b="0" dirty="0">
                <a:latin typeface="Arial" panose="020B0604020202020204" pitchFamily="34" charset="0"/>
                <a:ea typeface="SimHei" panose="02010609060101010101" pitchFamily="49" charset="-122"/>
                <a:cs typeface="Arial" panose="020B0604020202020204" pitchFamily="34" charset="0"/>
              </a:rPr>
              <a:t>./kernel</a:t>
            </a:r>
            <a:endParaRPr kumimoji="1" lang="zh-CN" altLang="en-US" b="0" dirty="0">
              <a:latin typeface="Arial" panose="020B0604020202020204" pitchFamily="34" charset="0"/>
              <a:ea typeface="SimHei" panose="02010609060101010101" pitchFamily="49" charset="-122"/>
              <a:cs typeface="Arial" panose="020B0604020202020204" pitchFamily="34" charset="0"/>
            </a:endParaRPr>
          </a:p>
        </p:txBody>
      </p:sp>
      <p:sp>
        <p:nvSpPr>
          <p:cNvPr id="30" name="文本框 29">
            <a:extLst>
              <a:ext uri="{FF2B5EF4-FFF2-40B4-BE49-F238E27FC236}">
                <a16:creationId xmlns:a16="http://schemas.microsoft.com/office/drawing/2014/main" id="{E37A1D79-E056-FAFD-9BC9-56280820AFD9}"/>
              </a:ext>
            </a:extLst>
          </p:cNvPr>
          <p:cNvSpPr txBox="1"/>
          <p:nvPr/>
        </p:nvSpPr>
        <p:spPr>
          <a:xfrm>
            <a:off x="5262292" y="4047414"/>
            <a:ext cx="2334042" cy="369332"/>
          </a:xfrm>
          <a:prstGeom prst="rect">
            <a:avLst/>
          </a:prstGeom>
          <a:noFill/>
        </p:spPr>
        <p:txBody>
          <a:bodyPr wrap="square" rtlCol="0">
            <a:spAutoFit/>
          </a:bodyPr>
          <a:lstStyle/>
          <a:p>
            <a:r>
              <a:rPr kumimoji="1" lang="zh-CN" altLang="en-US" b="0" dirty="0">
                <a:latin typeface="SimHei" panose="02010609060101010101" pitchFamily="49" charset="-122"/>
                <a:ea typeface="SimHei" panose="02010609060101010101" pitchFamily="49" charset="-122"/>
              </a:rPr>
              <a:t>内核核心模块源代码</a:t>
            </a:r>
          </a:p>
        </p:txBody>
      </p:sp>
      <p:sp>
        <p:nvSpPr>
          <p:cNvPr id="31" name="文本框 30">
            <a:extLst>
              <a:ext uri="{FF2B5EF4-FFF2-40B4-BE49-F238E27FC236}">
                <a16:creationId xmlns:a16="http://schemas.microsoft.com/office/drawing/2014/main" id="{DD73A77C-DF82-6252-4EB5-426E8C320A07}"/>
              </a:ext>
            </a:extLst>
          </p:cNvPr>
          <p:cNvSpPr txBox="1"/>
          <p:nvPr/>
        </p:nvSpPr>
        <p:spPr>
          <a:xfrm>
            <a:off x="1278173" y="4353702"/>
            <a:ext cx="1775896" cy="369332"/>
          </a:xfrm>
          <a:prstGeom prst="rect">
            <a:avLst/>
          </a:prstGeom>
          <a:noFill/>
        </p:spPr>
        <p:txBody>
          <a:bodyPr wrap="square" rtlCol="0">
            <a:spAutoFit/>
          </a:bodyPr>
          <a:lstStyle/>
          <a:p>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./kernel/</a:t>
            </a:r>
            <a:r>
              <a:rPr kumimoji="1"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bpf</a:t>
            </a:r>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a:t>
            </a:r>
            <a:endParaRPr kumimoji="1"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sp>
        <p:nvSpPr>
          <p:cNvPr id="32" name="文本框 31">
            <a:extLst>
              <a:ext uri="{FF2B5EF4-FFF2-40B4-BE49-F238E27FC236}">
                <a16:creationId xmlns:a16="http://schemas.microsoft.com/office/drawing/2014/main" id="{963C8986-44A6-C405-1FC1-F3549C5D48F2}"/>
              </a:ext>
            </a:extLst>
          </p:cNvPr>
          <p:cNvSpPr txBox="1"/>
          <p:nvPr/>
        </p:nvSpPr>
        <p:spPr>
          <a:xfrm>
            <a:off x="5294114" y="5081621"/>
            <a:ext cx="2161750" cy="369332"/>
          </a:xfrm>
          <a:prstGeom prst="rect">
            <a:avLst/>
          </a:prstGeom>
          <a:noFill/>
        </p:spPr>
        <p:txBody>
          <a:bodyPr wrap="square" rtlCol="0">
            <a:spAutoFit/>
          </a:bodyPr>
          <a:lstStyle/>
          <a:p>
            <a:r>
              <a:rPr kumimoji="1" lang="en-US" altLang="zh-CN" dirty="0" err="1">
                <a:solidFill>
                  <a:srgbClr val="FF0000"/>
                </a:solidFill>
                <a:latin typeface="SimHei" panose="02010609060101010101" pitchFamily="49" charset="-122"/>
                <a:ea typeface="SimHei" panose="02010609060101010101" pitchFamily="49" charset="-122"/>
              </a:rPr>
              <a:t>bpftool</a:t>
            </a:r>
            <a:r>
              <a:rPr kumimoji="1" lang="zh-CN" altLang="en-US" dirty="0">
                <a:solidFill>
                  <a:srgbClr val="FF0000"/>
                </a:solidFill>
                <a:latin typeface="SimHei" panose="02010609060101010101" pitchFamily="49" charset="-122"/>
                <a:ea typeface="SimHei" panose="02010609060101010101" pitchFamily="49" charset="-122"/>
              </a:rPr>
              <a:t>源代码</a:t>
            </a:r>
            <a:endParaRPr kumimoji="1" lang="zh-CN" altLang="en-US" b="0" dirty="0">
              <a:latin typeface="SimHei" panose="02010609060101010101" pitchFamily="49" charset="-122"/>
              <a:ea typeface="SimHei" panose="02010609060101010101" pitchFamily="49" charset="-122"/>
            </a:endParaRPr>
          </a:p>
        </p:txBody>
      </p:sp>
      <p:sp>
        <p:nvSpPr>
          <p:cNvPr id="33" name="文本框 32">
            <a:extLst>
              <a:ext uri="{FF2B5EF4-FFF2-40B4-BE49-F238E27FC236}">
                <a16:creationId xmlns:a16="http://schemas.microsoft.com/office/drawing/2014/main" id="{B176599F-972C-CEC2-915A-504927D7AC8A}"/>
              </a:ext>
            </a:extLst>
          </p:cNvPr>
          <p:cNvSpPr txBox="1"/>
          <p:nvPr/>
        </p:nvSpPr>
        <p:spPr>
          <a:xfrm>
            <a:off x="1054228" y="4755437"/>
            <a:ext cx="3888432" cy="369332"/>
          </a:xfrm>
          <a:prstGeom prst="rect">
            <a:avLst/>
          </a:prstGeom>
          <a:noFill/>
        </p:spPr>
        <p:txBody>
          <a:bodyPr wrap="square" rtlCol="0">
            <a:spAutoFit/>
          </a:bodyPr>
          <a:lstStyle/>
          <a:p>
            <a:r>
              <a:rPr kumimoji="1" lang="en-US" altLang="zh-CN" b="0" dirty="0">
                <a:latin typeface="Arial" panose="020B0604020202020204" pitchFamily="34" charset="0"/>
                <a:ea typeface="SimHei" panose="02010609060101010101" pitchFamily="49" charset="-122"/>
                <a:cs typeface="Arial" panose="020B0604020202020204" pitchFamily="34" charset="0"/>
              </a:rPr>
              <a:t>./tools</a:t>
            </a:r>
            <a:endParaRPr kumimoji="1" lang="zh-CN" altLang="en-US" b="0" dirty="0">
              <a:latin typeface="Arial" panose="020B0604020202020204" pitchFamily="34" charset="0"/>
              <a:ea typeface="SimHei" panose="02010609060101010101" pitchFamily="49" charset="-122"/>
              <a:cs typeface="Arial" panose="020B0604020202020204" pitchFamily="34" charset="0"/>
            </a:endParaRPr>
          </a:p>
        </p:txBody>
      </p:sp>
      <p:sp>
        <p:nvSpPr>
          <p:cNvPr id="34" name="文本框 33">
            <a:extLst>
              <a:ext uri="{FF2B5EF4-FFF2-40B4-BE49-F238E27FC236}">
                <a16:creationId xmlns:a16="http://schemas.microsoft.com/office/drawing/2014/main" id="{4C240DA5-7A7F-78DC-3774-FD75E8BDE839}"/>
              </a:ext>
            </a:extLst>
          </p:cNvPr>
          <p:cNvSpPr txBox="1"/>
          <p:nvPr/>
        </p:nvSpPr>
        <p:spPr>
          <a:xfrm>
            <a:off x="5247644" y="4744968"/>
            <a:ext cx="3065356" cy="378919"/>
          </a:xfrm>
          <a:prstGeom prst="rect">
            <a:avLst/>
          </a:prstGeom>
          <a:noFill/>
        </p:spPr>
        <p:txBody>
          <a:bodyPr wrap="square" rtlCol="0">
            <a:spAutoFit/>
          </a:bodyPr>
          <a:lstStyle/>
          <a:p>
            <a:r>
              <a:rPr kumimoji="1" lang="zh-CN" altLang="en-US" b="0" dirty="0">
                <a:latin typeface="SimHei" panose="02010609060101010101" pitchFamily="49" charset="-122"/>
                <a:ea typeface="SimHei" panose="02010609060101010101" pitchFamily="49" charset="-122"/>
              </a:rPr>
              <a:t>内核相关工具</a:t>
            </a:r>
            <a:r>
              <a:rPr kumimoji="1" lang="en-US" altLang="zh-CN" b="0" dirty="0">
                <a:latin typeface="SimHei" panose="02010609060101010101" pitchFamily="49" charset="-122"/>
                <a:ea typeface="SimHei" panose="02010609060101010101" pitchFamily="49" charset="-122"/>
              </a:rPr>
              <a:t>/lib/</a:t>
            </a:r>
            <a:r>
              <a:rPr kumimoji="1" lang="zh-CN" altLang="en-US" b="0" dirty="0">
                <a:latin typeface="SimHei" panose="02010609060101010101" pitchFamily="49" charset="-122"/>
                <a:ea typeface="SimHei" panose="02010609060101010101" pitchFamily="49" charset="-122"/>
              </a:rPr>
              <a:t>测试代码</a:t>
            </a:r>
          </a:p>
        </p:txBody>
      </p:sp>
      <p:sp>
        <p:nvSpPr>
          <p:cNvPr id="35" name="文本框 34">
            <a:extLst>
              <a:ext uri="{FF2B5EF4-FFF2-40B4-BE49-F238E27FC236}">
                <a16:creationId xmlns:a16="http://schemas.microsoft.com/office/drawing/2014/main" id="{8992B0B4-9888-13D7-579D-FB79DDEFD6BB}"/>
              </a:ext>
            </a:extLst>
          </p:cNvPr>
          <p:cNvSpPr txBox="1"/>
          <p:nvPr/>
        </p:nvSpPr>
        <p:spPr>
          <a:xfrm>
            <a:off x="1283014" y="5061463"/>
            <a:ext cx="3888432" cy="369332"/>
          </a:xfrm>
          <a:prstGeom prst="rect">
            <a:avLst/>
          </a:prstGeom>
          <a:noFill/>
        </p:spPr>
        <p:txBody>
          <a:bodyPr wrap="square" rtlCol="0">
            <a:spAutoFit/>
          </a:bodyPr>
          <a:lstStyle/>
          <a:p>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a:t>
            </a:r>
            <a:r>
              <a:rPr kumimoji="1"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bpf</a:t>
            </a:r>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a:t>
            </a:r>
            <a:r>
              <a:rPr kumimoji="1"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bpftool</a:t>
            </a:r>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a:t>
            </a:r>
            <a:endParaRPr kumimoji="1"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sp>
        <p:nvSpPr>
          <p:cNvPr id="37" name="文本框 36">
            <a:extLst>
              <a:ext uri="{FF2B5EF4-FFF2-40B4-BE49-F238E27FC236}">
                <a16:creationId xmlns:a16="http://schemas.microsoft.com/office/drawing/2014/main" id="{48900090-8E55-EF4D-3B4B-1D5B9FFD4FED}"/>
              </a:ext>
            </a:extLst>
          </p:cNvPr>
          <p:cNvSpPr txBox="1"/>
          <p:nvPr/>
        </p:nvSpPr>
        <p:spPr>
          <a:xfrm>
            <a:off x="1293346" y="5423951"/>
            <a:ext cx="3888432" cy="369332"/>
          </a:xfrm>
          <a:prstGeom prst="rect">
            <a:avLst/>
          </a:prstGeom>
          <a:noFill/>
        </p:spPr>
        <p:txBody>
          <a:bodyPr wrap="square" rtlCol="0">
            <a:spAutoFit/>
          </a:bodyPr>
          <a:lstStyle/>
          <a:p>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./libs/</a:t>
            </a:r>
            <a:r>
              <a:rPr kumimoji="1"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bpf</a:t>
            </a:r>
            <a:r>
              <a:rPr kumimoji="1"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rPr>
              <a:t>*</a:t>
            </a:r>
            <a:endParaRPr kumimoji="1" lang="zh-CN" altLang="en-US" dirty="0">
              <a:solidFill>
                <a:srgbClr val="FF0000"/>
              </a:solidFill>
              <a:latin typeface="Arial" panose="020B0604020202020204" pitchFamily="34" charset="0"/>
              <a:ea typeface="SimHei" panose="02010609060101010101" pitchFamily="49" charset="-122"/>
              <a:cs typeface="Arial" panose="020B0604020202020204" pitchFamily="34" charset="0"/>
            </a:endParaRPr>
          </a:p>
        </p:txBody>
      </p:sp>
      <p:sp>
        <p:nvSpPr>
          <p:cNvPr id="38" name="文本框 37">
            <a:extLst>
              <a:ext uri="{FF2B5EF4-FFF2-40B4-BE49-F238E27FC236}">
                <a16:creationId xmlns:a16="http://schemas.microsoft.com/office/drawing/2014/main" id="{AF012FA2-FF27-20E2-CC56-E41BAE14B5D9}"/>
              </a:ext>
            </a:extLst>
          </p:cNvPr>
          <p:cNvSpPr txBox="1"/>
          <p:nvPr/>
        </p:nvSpPr>
        <p:spPr>
          <a:xfrm>
            <a:off x="5263169" y="4354367"/>
            <a:ext cx="2192695" cy="369332"/>
          </a:xfrm>
          <a:prstGeom prst="rect">
            <a:avLst/>
          </a:prstGeom>
          <a:noFill/>
        </p:spPr>
        <p:txBody>
          <a:bodyPr wrap="square" rtlCol="0">
            <a:spAutoFit/>
          </a:bodyPr>
          <a:lstStyle/>
          <a:p>
            <a:r>
              <a:rPr kumimoji="1" lang="en-US" altLang="zh-CN" dirty="0">
                <a:solidFill>
                  <a:srgbClr val="FF0000"/>
                </a:solidFill>
                <a:latin typeface="SimHei" panose="02010609060101010101" pitchFamily="49" charset="-122"/>
                <a:ea typeface="SimHei" panose="02010609060101010101" pitchFamily="49" charset="-122"/>
              </a:rPr>
              <a:t>eBPF</a:t>
            </a:r>
            <a:r>
              <a:rPr kumimoji="1" lang="zh-CN" altLang="en-US" dirty="0">
                <a:solidFill>
                  <a:srgbClr val="FF0000"/>
                </a:solidFill>
                <a:latin typeface="SimHei" panose="02010609060101010101" pitchFamily="49" charset="-122"/>
                <a:ea typeface="SimHei" panose="02010609060101010101" pitchFamily="49" charset="-122"/>
              </a:rPr>
              <a:t>内核源代码</a:t>
            </a:r>
            <a:endParaRPr kumimoji="1" lang="zh-CN" altLang="en-US" b="0" dirty="0">
              <a:latin typeface="SimHei" panose="02010609060101010101" pitchFamily="49" charset="-122"/>
              <a:ea typeface="SimHei" panose="02010609060101010101" pitchFamily="49" charset="-122"/>
            </a:endParaRPr>
          </a:p>
        </p:txBody>
      </p:sp>
      <p:sp>
        <p:nvSpPr>
          <p:cNvPr id="40" name="文本框 39">
            <a:extLst>
              <a:ext uri="{FF2B5EF4-FFF2-40B4-BE49-F238E27FC236}">
                <a16:creationId xmlns:a16="http://schemas.microsoft.com/office/drawing/2014/main" id="{B56B1F9C-2E4D-24E9-299D-5CD9A93B04AA}"/>
              </a:ext>
            </a:extLst>
          </p:cNvPr>
          <p:cNvSpPr txBox="1"/>
          <p:nvPr/>
        </p:nvSpPr>
        <p:spPr>
          <a:xfrm>
            <a:off x="5291500" y="5430879"/>
            <a:ext cx="3888432" cy="369332"/>
          </a:xfrm>
          <a:prstGeom prst="rect">
            <a:avLst/>
          </a:prstGeom>
          <a:noFill/>
        </p:spPr>
        <p:txBody>
          <a:bodyPr wrap="square" rtlCol="0">
            <a:spAutoFit/>
          </a:bodyPr>
          <a:lstStyle/>
          <a:p>
            <a:r>
              <a:rPr kumimoji="1" lang="en-US" altLang="zh-CN" dirty="0" err="1">
                <a:solidFill>
                  <a:srgbClr val="FF0000"/>
                </a:solidFill>
                <a:latin typeface="SimHei" panose="02010609060101010101" pitchFamily="49" charset="-122"/>
                <a:ea typeface="SimHei" panose="02010609060101010101" pitchFamily="49" charset="-122"/>
              </a:rPr>
              <a:t>libbpf</a:t>
            </a:r>
            <a:r>
              <a:rPr kumimoji="1" lang="zh-CN" altLang="en-US" dirty="0">
                <a:solidFill>
                  <a:srgbClr val="FF0000"/>
                </a:solidFill>
                <a:latin typeface="SimHei" panose="02010609060101010101" pitchFamily="49" charset="-122"/>
                <a:ea typeface="SimHei" panose="02010609060101010101" pitchFamily="49" charset="-122"/>
              </a:rPr>
              <a:t>源代码</a:t>
            </a:r>
            <a:endParaRPr kumimoji="1" lang="zh-CN" altLang="en-US" b="0" dirty="0">
              <a:latin typeface="SimHei" panose="02010609060101010101" pitchFamily="49" charset="-122"/>
              <a:ea typeface="SimHei" panose="02010609060101010101" pitchFamily="49" charset="-122"/>
            </a:endParaRPr>
          </a:p>
        </p:txBody>
      </p:sp>
      <p:cxnSp>
        <p:nvCxnSpPr>
          <p:cNvPr id="44" name="直线连接符 43">
            <a:extLst>
              <a:ext uri="{FF2B5EF4-FFF2-40B4-BE49-F238E27FC236}">
                <a16:creationId xmlns:a16="http://schemas.microsoft.com/office/drawing/2014/main" id="{06A21014-F31F-2C06-8C21-D9C71C4CA0EC}"/>
              </a:ext>
            </a:extLst>
          </p:cNvPr>
          <p:cNvCxnSpPr/>
          <p:nvPr/>
        </p:nvCxnSpPr>
        <p:spPr bwMode="auto">
          <a:xfrm>
            <a:off x="899742" y="2473558"/>
            <a:ext cx="10997" cy="3326653"/>
          </a:xfrm>
          <a:prstGeom prst="line">
            <a:avLst/>
          </a:prstGeom>
          <a:solidFill>
            <a:schemeClr val="accent1"/>
          </a:solidFill>
          <a:ln w="19050" cap="flat" cmpd="sng" algn="ctr">
            <a:solidFill>
              <a:schemeClr val="bg2">
                <a:lumMod val="25000"/>
                <a:lumOff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线连接符 46">
            <a:extLst>
              <a:ext uri="{FF2B5EF4-FFF2-40B4-BE49-F238E27FC236}">
                <a16:creationId xmlns:a16="http://schemas.microsoft.com/office/drawing/2014/main" id="{A63CD5FC-DD03-687B-BCD7-CCAC16FF9BBF}"/>
              </a:ext>
            </a:extLst>
          </p:cNvPr>
          <p:cNvCxnSpPr/>
          <p:nvPr/>
        </p:nvCxnSpPr>
        <p:spPr bwMode="auto">
          <a:xfrm flipH="1">
            <a:off x="1109489" y="2658224"/>
            <a:ext cx="1921" cy="3141987"/>
          </a:xfrm>
          <a:prstGeom prst="line">
            <a:avLst/>
          </a:prstGeom>
          <a:solidFill>
            <a:schemeClr val="accent1"/>
          </a:solidFill>
          <a:ln w="19050" cap="flat" cmpd="sng" algn="ctr">
            <a:solidFill>
              <a:schemeClr val="bg2">
                <a:lumMod val="25000"/>
                <a:lumOff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线连接符 48">
            <a:extLst>
              <a:ext uri="{FF2B5EF4-FFF2-40B4-BE49-F238E27FC236}">
                <a16:creationId xmlns:a16="http://schemas.microsoft.com/office/drawing/2014/main" id="{86B114C5-BF33-335B-4D2D-61FD2F49B8FB}"/>
              </a:ext>
            </a:extLst>
          </p:cNvPr>
          <p:cNvCxnSpPr/>
          <p:nvPr/>
        </p:nvCxnSpPr>
        <p:spPr bwMode="auto">
          <a:xfrm>
            <a:off x="1331640" y="2759608"/>
            <a:ext cx="0" cy="1253973"/>
          </a:xfrm>
          <a:prstGeom prst="line">
            <a:avLst/>
          </a:prstGeom>
          <a:solidFill>
            <a:schemeClr val="accent1"/>
          </a:solidFill>
          <a:ln w="19050" cap="flat" cmpd="sng" algn="ctr">
            <a:solidFill>
              <a:schemeClr val="bg2">
                <a:lumMod val="25000"/>
                <a:lumOff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直线连接符 51">
            <a:extLst>
              <a:ext uri="{FF2B5EF4-FFF2-40B4-BE49-F238E27FC236}">
                <a16:creationId xmlns:a16="http://schemas.microsoft.com/office/drawing/2014/main" id="{258C1461-1FB6-9F6D-D16B-293CD6C36CD8}"/>
              </a:ext>
            </a:extLst>
          </p:cNvPr>
          <p:cNvCxnSpPr/>
          <p:nvPr/>
        </p:nvCxnSpPr>
        <p:spPr bwMode="auto">
          <a:xfrm>
            <a:off x="1331640" y="4395712"/>
            <a:ext cx="0" cy="359725"/>
          </a:xfrm>
          <a:prstGeom prst="line">
            <a:avLst/>
          </a:prstGeom>
          <a:solidFill>
            <a:schemeClr val="accent1"/>
          </a:solidFill>
          <a:ln w="19050" cap="flat" cmpd="sng" algn="ctr">
            <a:solidFill>
              <a:schemeClr val="bg2">
                <a:lumMod val="25000"/>
                <a:lumOff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线连接符 60">
            <a:extLst>
              <a:ext uri="{FF2B5EF4-FFF2-40B4-BE49-F238E27FC236}">
                <a16:creationId xmlns:a16="http://schemas.microsoft.com/office/drawing/2014/main" id="{6C38D280-179E-7E87-AF29-47968F8D14DF}"/>
              </a:ext>
            </a:extLst>
          </p:cNvPr>
          <p:cNvCxnSpPr/>
          <p:nvPr/>
        </p:nvCxnSpPr>
        <p:spPr bwMode="auto">
          <a:xfrm>
            <a:off x="1331640" y="5054619"/>
            <a:ext cx="0" cy="745592"/>
          </a:xfrm>
          <a:prstGeom prst="line">
            <a:avLst/>
          </a:prstGeom>
          <a:solidFill>
            <a:schemeClr val="accent1"/>
          </a:solidFill>
          <a:ln w="19050" cap="flat" cmpd="sng" algn="ctr">
            <a:solidFill>
              <a:schemeClr val="bg2">
                <a:lumMod val="25000"/>
                <a:lumOff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线连接符 62">
            <a:extLst>
              <a:ext uri="{FF2B5EF4-FFF2-40B4-BE49-F238E27FC236}">
                <a16:creationId xmlns:a16="http://schemas.microsoft.com/office/drawing/2014/main" id="{1F55F2AE-BC75-CCFC-B3A7-23E00821563D}"/>
              </a:ext>
            </a:extLst>
          </p:cNvPr>
          <p:cNvCxnSpPr/>
          <p:nvPr/>
        </p:nvCxnSpPr>
        <p:spPr bwMode="auto">
          <a:xfrm>
            <a:off x="1547664" y="3030332"/>
            <a:ext cx="0" cy="279069"/>
          </a:xfrm>
          <a:prstGeom prst="line">
            <a:avLst/>
          </a:prstGeom>
          <a:solidFill>
            <a:schemeClr val="accent1"/>
          </a:solidFill>
          <a:ln w="19050" cap="flat" cmpd="sng" algn="ctr">
            <a:solidFill>
              <a:schemeClr val="bg2">
                <a:lumMod val="25000"/>
                <a:lumOff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线连接符 63">
            <a:extLst>
              <a:ext uri="{FF2B5EF4-FFF2-40B4-BE49-F238E27FC236}">
                <a16:creationId xmlns:a16="http://schemas.microsoft.com/office/drawing/2014/main" id="{65B78786-D970-A26A-A769-3FFE3843594B}"/>
              </a:ext>
            </a:extLst>
          </p:cNvPr>
          <p:cNvCxnSpPr/>
          <p:nvPr/>
        </p:nvCxnSpPr>
        <p:spPr bwMode="auto">
          <a:xfrm>
            <a:off x="1547664" y="3691237"/>
            <a:ext cx="0" cy="359725"/>
          </a:xfrm>
          <a:prstGeom prst="line">
            <a:avLst/>
          </a:prstGeom>
          <a:solidFill>
            <a:schemeClr val="accent1"/>
          </a:solidFill>
          <a:ln w="19050" cap="flat" cmpd="sng" algn="ctr">
            <a:solidFill>
              <a:schemeClr val="bg2">
                <a:lumMod val="25000"/>
                <a:lumOff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线连接符 64">
            <a:extLst>
              <a:ext uri="{FF2B5EF4-FFF2-40B4-BE49-F238E27FC236}">
                <a16:creationId xmlns:a16="http://schemas.microsoft.com/office/drawing/2014/main" id="{6AF0359F-09D3-2B11-54B8-6EA6BF8BB288}"/>
              </a:ext>
            </a:extLst>
          </p:cNvPr>
          <p:cNvCxnSpPr/>
          <p:nvPr/>
        </p:nvCxnSpPr>
        <p:spPr bwMode="auto">
          <a:xfrm flipH="1">
            <a:off x="986862" y="2306836"/>
            <a:ext cx="4194916"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线连接符 67">
            <a:extLst>
              <a:ext uri="{FF2B5EF4-FFF2-40B4-BE49-F238E27FC236}">
                <a16:creationId xmlns:a16="http://schemas.microsoft.com/office/drawing/2014/main" id="{2888951C-8E59-4602-D281-3AD4637AB359}"/>
              </a:ext>
            </a:extLst>
          </p:cNvPr>
          <p:cNvCxnSpPr/>
          <p:nvPr/>
        </p:nvCxnSpPr>
        <p:spPr bwMode="auto">
          <a:xfrm flipH="1">
            <a:off x="2095856" y="2567958"/>
            <a:ext cx="3070749"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线连接符 70">
            <a:extLst>
              <a:ext uri="{FF2B5EF4-FFF2-40B4-BE49-F238E27FC236}">
                <a16:creationId xmlns:a16="http://schemas.microsoft.com/office/drawing/2014/main" id="{B57A4B16-533B-A91B-425A-0D90D417C41B}"/>
              </a:ext>
            </a:extLst>
          </p:cNvPr>
          <p:cNvCxnSpPr/>
          <p:nvPr/>
        </p:nvCxnSpPr>
        <p:spPr bwMode="auto">
          <a:xfrm flipH="1">
            <a:off x="2751334" y="2831028"/>
            <a:ext cx="2371135"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线连接符 76">
            <a:extLst>
              <a:ext uri="{FF2B5EF4-FFF2-40B4-BE49-F238E27FC236}">
                <a16:creationId xmlns:a16="http://schemas.microsoft.com/office/drawing/2014/main" id="{35BE881B-279E-4528-C898-5EA49DF31FC7}"/>
              </a:ext>
            </a:extLst>
          </p:cNvPr>
          <p:cNvCxnSpPr/>
          <p:nvPr/>
        </p:nvCxnSpPr>
        <p:spPr bwMode="auto">
          <a:xfrm flipH="1">
            <a:off x="3861888" y="3124735"/>
            <a:ext cx="1260581"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直线连接符 84">
            <a:extLst>
              <a:ext uri="{FF2B5EF4-FFF2-40B4-BE49-F238E27FC236}">
                <a16:creationId xmlns:a16="http://schemas.microsoft.com/office/drawing/2014/main" id="{092324C1-4370-59CD-DED9-A66E5712E0F3}"/>
              </a:ext>
            </a:extLst>
          </p:cNvPr>
          <p:cNvCxnSpPr/>
          <p:nvPr/>
        </p:nvCxnSpPr>
        <p:spPr bwMode="auto">
          <a:xfrm flipH="1">
            <a:off x="2747494" y="3507552"/>
            <a:ext cx="2423952"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直线连接符 86">
            <a:extLst>
              <a:ext uri="{FF2B5EF4-FFF2-40B4-BE49-F238E27FC236}">
                <a16:creationId xmlns:a16="http://schemas.microsoft.com/office/drawing/2014/main" id="{A6910EA6-80D3-6C42-F8DC-E14BE904C6D7}"/>
              </a:ext>
            </a:extLst>
          </p:cNvPr>
          <p:cNvCxnSpPr/>
          <p:nvPr/>
        </p:nvCxnSpPr>
        <p:spPr bwMode="auto">
          <a:xfrm flipH="1">
            <a:off x="4383418" y="3873406"/>
            <a:ext cx="798360"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9" name="直线连接符 88">
            <a:extLst>
              <a:ext uri="{FF2B5EF4-FFF2-40B4-BE49-F238E27FC236}">
                <a16:creationId xmlns:a16="http://schemas.microsoft.com/office/drawing/2014/main" id="{DC19D982-AE01-0F11-08D3-81F3DEC41767}"/>
              </a:ext>
            </a:extLst>
          </p:cNvPr>
          <p:cNvCxnSpPr/>
          <p:nvPr/>
        </p:nvCxnSpPr>
        <p:spPr bwMode="auto">
          <a:xfrm flipH="1">
            <a:off x="1949134" y="4235916"/>
            <a:ext cx="3240000"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线连接符 90">
            <a:extLst>
              <a:ext uri="{FF2B5EF4-FFF2-40B4-BE49-F238E27FC236}">
                <a16:creationId xmlns:a16="http://schemas.microsoft.com/office/drawing/2014/main" id="{87FBFC80-1889-3113-DE2D-38496894CBD5}"/>
              </a:ext>
            </a:extLst>
          </p:cNvPr>
          <p:cNvCxnSpPr/>
          <p:nvPr/>
        </p:nvCxnSpPr>
        <p:spPr bwMode="auto">
          <a:xfrm flipH="1">
            <a:off x="2747489" y="4536000"/>
            <a:ext cx="2412000"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线连接符 91">
            <a:extLst>
              <a:ext uri="{FF2B5EF4-FFF2-40B4-BE49-F238E27FC236}">
                <a16:creationId xmlns:a16="http://schemas.microsoft.com/office/drawing/2014/main" id="{74F47171-C34B-6DEF-EF8E-47D76AE30B9E}"/>
              </a:ext>
            </a:extLst>
          </p:cNvPr>
          <p:cNvCxnSpPr/>
          <p:nvPr/>
        </p:nvCxnSpPr>
        <p:spPr bwMode="auto">
          <a:xfrm flipH="1">
            <a:off x="1810579" y="4940103"/>
            <a:ext cx="3437065"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线连接符 93">
            <a:extLst>
              <a:ext uri="{FF2B5EF4-FFF2-40B4-BE49-F238E27FC236}">
                <a16:creationId xmlns:a16="http://schemas.microsoft.com/office/drawing/2014/main" id="{E23A9B8B-E683-58AD-31CE-2399116BB560}"/>
              </a:ext>
            </a:extLst>
          </p:cNvPr>
          <p:cNvCxnSpPr/>
          <p:nvPr/>
        </p:nvCxnSpPr>
        <p:spPr bwMode="auto">
          <a:xfrm flipH="1">
            <a:off x="2850292" y="5256203"/>
            <a:ext cx="2412000"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5" name="直线连接符 94">
            <a:extLst>
              <a:ext uri="{FF2B5EF4-FFF2-40B4-BE49-F238E27FC236}">
                <a16:creationId xmlns:a16="http://schemas.microsoft.com/office/drawing/2014/main" id="{70DACB97-247C-7477-72B0-B093DA9BB7DD}"/>
              </a:ext>
            </a:extLst>
          </p:cNvPr>
          <p:cNvCxnSpPr/>
          <p:nvPr/>
        </p:nvCxnSpPr>
        <p:spPr bwMode="auto">
          <a:xfrm flipH="1">
            <a:off x="2518833" y="5608617"/>
            <a:ext cx="2775281" cy="0"/>
          </a:xfrm>
          <a:prstGeom prst="line">
            <a:avLst/>
          </a:prstGeom>
          <a:solidFill>
            <a:schemeClr val="accent1"/>
          </a:solidFill>
          <a:ln w="25400" cap="flat" cmpd="sng" algn="ctr">
            <a:solidFill>
              <a:schemeClr val="bg2">
                <a:lumMod val="50000"/>
                <a:lumOff val="50000"/>
              </a:schemeClr>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7" name="文本框 96">
            <a:extLst>
              <a:ext uri="{FF2B5EF4-FFF2-40B4-BE49-F238E27FC236}">
                <a16:creationId xmlns:a16="http://schemas.microsoft.com/office/drawing/2014/main" id="{2BA83E16-C831-F127-3A4A-69B12F2E3897}"/>
              </a:ext>
            </a:extLst>
          </p:cNvPr>
          <p:cNvSpPr txBox="1"/>
          <p:nvPr/>
        </p:nvSpPr>
        <p:spPr>
          <a:xfrm>
            <a:off x="1478764" y="6058972"/>
            <a:ext cx="7900203" cy="369332"/>
          </a:xfrm>
          <a:prstGeom prst="rect">
            <a:avLst/>
          </a:prstGeom>
          <a:noFill/>
        </p:spPr>
        <p:txBody>
          <a:bodyPr wrap="square" rtlCol="0">
            <a:spAutoFit/>
          </a:bodyPr>
          <a:lstStyle/>
          <a:p>
            <a:r>
              <a:rPr kumimoji="1" lang="zh-CN" altLang="en-US" b="0" dirty="0">
                <a:latin typeface="SimHei" panose="02010609060101010101" pitchFamily="49" charset="-122"/>
                <a:ea typeface="SimHei" panose="02010609060101010101" pitchFamily="49" charset="-122"/>
              </a:rPr>
              <a:t>内核中</a:t>
            </a:r>
            <a:r>
              <a:rPr kumimoji="1" lang="zh-CN" altLang="en-US" dirty="0">
                <a:solidFill>
                  <a:srgbClr val="FF0000"/>
                </a:solidFill>
                <a:latin typeface="SimHei" panose="02010609060101010101" pitchFamily="49" charset="-122"/>
                <a:ea typeface="SimHei" panose="02010609060101010101" pitchFamily="49" charset="-122"/>
              </a:rPr>
              <a:t>大量内嵌</a:t>
            </a:r>
            <a:r>
              <a:rPr kumimoji="1" lang="en-US" altLang="zh-CN" dirty="0">
                <a:solidFill>
                  <a:srgbClr val="FF0000"/>
                </a:solidFill>
                <a:latin typeface="SimHei" panose="02010609060101010101" pitchFamily="49" charset="-122"/>
                <a:ea typeface="SimHei" panose="02010609060101010101" pitchFamily="49" charset="-122"/>
              </a:rPr>
              <a:t>eBPF</a:t>
            </a:r>
            <a:r>
              <a:rPr kumimoji="1" lang="zh-CN" altLang="en-US" dirty="0">
                <a:solidFill>
                  <a:srgbClr val="FF0000"/>
                </a:solidFill>
                <a:latin typeface="SimHei" panose="02010609060101010101" pitchFamily="49" charset="-122"/>
                <a:ea typeface="SimHei" panose="02010609060101010101" pitchFamily="49" charset="-122"/>
              </a:rPr>
              <a:t>代码</a:t>
            </a:r>
            <a:r>
              <a:rPr kumimoji="1" lang="zh-CN" altLang="en-US" b="0" dirty="0">
                <a:latin typeface="SimHei" panose="02010609060101010101" pitchFamily="49" charset="-122"/>
                <a:ea typeface="SimHei" panose="02010609060101010101" pitchFamily="49" charset="-122"/>
              </a:rPr>
              <a:t>，作为执行</a:t>
            </a:r>
            <a:r>
              <a:rPr kumimoji="1" lang="en-US" altLang="zh-CN" b="0" dirty="0">
                <a:latin typeface="SimHei" panose="02010609060101010101" pitchFamily="49" charset="-122"/>
                <a:ea typeface="SimHei" panose="02010609060101010101" pitchFamily="49" charset="-122"/>
              </a:rPr>
              <a:t>eBPF</a:t>
            </a:r>
            <a:r>
              <a:rPr kumimoji="1" lang="zh-CN" altLang="en-US" b="0" dirty="0">
                <a:latin typeface="SimHei" panose="02010609060101010101" pitchFamily="49" charset="-122"/>
                <a:ea typeface="SimHei" panose="02010609060101010101" pitchFamily="49" charset="-122"/>
              </a:rPr>
              <a:t>程序的</a:t>
            </a:r>
            <a:r>
              <a:rPr kumimoji="1" lang="en-US" altLang="zh-CN" b="0" dirty="0">
                <a:latin typeface="SimHei" panose="02010609060101010101" pitchFamily="49" charset="-122"/>
                <a:ea typeface="SimHei" panose="02010609060101010101" pitchFamily="49" charset="-122"/>
              </a:rPr>
              <a:t>Hook</a:t>
            </a:r>
            <a:endParaRPr kumimoji="1" lang="zh-CN" altLang="en-US" b="0" dirty="0">
              <a:latin typeface="SimHei" panose="02010609060101010101" pitchFamily="49" charset="-122"/>
              <a:ea typeface="SimHei" panose="02010609060101010101" pitchFamily="49" charset="-122"/>
            </a:endParaRPr>
          </a:p>
        </p:txBody>
      </p:sp>
      <p:sp>
        <p:nvSpPr>
          <p:cNvPr id="99" name="右大括号 98">
            <a:extLst>
              <a:ext uri="{FF2B5EF4-FFF2-40B4-BE49-F238E27FC236}">
                <a16:creationId xmlns:a16="http://schemas.microsoft.com/office/drawing/2014/main" id="{5C286E4D-5044-0A82-2002-2387058B424F}"/>
              </a:ext>
            </a:extLst>
          </p:cNvPr>
          <p:cNvSpPr/>
          <p:nvPr/>
        </p:nvSpPr>
        <p:spPr bwMode="auto">
          <a:xfrm>
            <a:off x="8004435" y="2099012"/>
            <a:ext cx="308568" cy="1802345"/>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00" name="文本框 99">
            <a:extLst>
              <a:ext uri="{FF2B5EF4-FFF2-40B4-BE49-F238E27FC236}">
                <a16:creationId xmlns:a16="http://schemas.microsoft.com/office/drawing/2014/main" id="{3C18C219-915F-DA67-E50B-259C4C7D1497}"/>
              </a:ext>
            </a:extLst>
          </p:cNvPr>
          <p:cNvSpPr txBox="1"/>
          <p:nvPr/>
        </p:nvSpPr>
        <p:spPr>
          <a:xfrm>
            <a:off x="7885569" y="4266195"/>
            <a:ext cx="1493398" cy="369329"/>
          </a:xfrm>
          <a:prstGeom prst="rect">
            <a:avLst/>
          </a:prstGeom>
          <a:noFill/>
        </p:spPr>
        <p:txBody>
          <a:bodyPr wrap="square" rtlCol="0">
            <a:spAutoFit/>
          </a:bodyPr>
          <a:lstStyle/>
          <a:p>
            <a:r>
              <a:rPr kumimoji="1" lang="en-US" altLang="zh-CN" b="0" dirty="0" err="1">
                <a:latin typeface="SimHei" panose="02010609060101010101" pitchFamily="49" charset="-122"/>
                <a:ea typeface="SimHei" panose="02010609060101010101" pitchFamily="49" charset="-122"/>
              </a:rPr>
              <a:t>Src</a:t>
            </a:r>
            <a:endParaRPr kumimoji="1" lang="zh-CN" altLang="en-US" b="0" dirty="0">
              <a:latin typeface="SimHei" panose="02010609060101010101" pitchFamily="49" charset="-122"/>
              <a:ea typeface="SimHei" panose="02010609060101010101" pitchFamily="49" charset="-122"/>
            </a:endParaRPr>
          </a:p>
        </p:txBody>
      </p:sp>
      <p:sp>
        <p:nvSpPr>
          <p:cNvPr id="101" name="右大括号 100">
            <a:extLst>
              <a:ext uri="{FF2B5EF4-FFF2-40B4-BE49-F238E27FC236}">
                <a16:creationId xmlns:a16="http://schemas.microsoft.com/office/drawing/2014/main" id="{1CD918E7-AC39-2225-D1B3-C67AD83DAEDA}"/>
              </a:ext>
            </a:extLst>
          </p:cNvPr>
          <p:cNvSpPr/>
          <p:nvPr/>
        </p:nvSpPr>
        <p:spPr bwMode="auto">
          <a:xfrm>
            <a:off x="7625512" y="4143411"/>
            <a:ext cx="222771" cy="595096"/>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02" name="文本框 101">
            <a:extLst>
              <a:ext uri="{FF2B5EF4-FFF2-40B4-BE49-F238E27FC236}">
                <a16:creationId xmlns:a16="http://schemas.microsoft.com/office/drawing/2014/main" id="{FA4880EC-95AA-4A40-4784-1F13785F94C6}"/>
              </a:ext>
            </a:extLst>
          </p:cNvPr>
          <p:cNvSpPr txBox="1"/>
          <p:nvPr/>
        </p:nvSpPr>
        <p:spPr>
          <a:xfrm>
            <a:off x="8363181" y="2807934"/>
            <a:ext cx="1493398" cy="369329"/>
          </a:xfrm>
          <a:prstGeom prst="rect">
            <a:avLst/>
          </a:prstGeom>
          <a:noFill/>
        </p:spPr>
        <p:txBody>
          <a:bodyPr wrap="square" rtlCol="0">
            <a:spAutoFit/>
          </a:bodyPr>
          <a:lstStyle/>
          <a:p>
            <a:r>
              <a:rPr kumimoji="1" lang="en-US" altLang="zh-CN" b="0" dirty="0">
                <a:latin typeface="SimHei" panose="02010609060101010101" pitchFamily="49" charset="-122"/>
                <a:ea typeface="SimHei" panose="02010609060101010101" pitchFamily="49" charset="-122"/>
              </a:rPr>
              <a:t>Header</a:t>
            </a:r>
            <a:endParaRPr kumimoji="1" lang="zh-CN" altLang="en-US" b="0" dirty="0">
              <a:latin typeface="SimHei" panose="02010609060101010101" pitchFamily="49" charset="-122"/>
              <a:ea typeface="SimHei" panose="02010609060101010101" pitchFamily="49" charset="-122"/>
            </a:endParaRPr>
          </a:p>
        </p:txBody>
      </p:sp>
      <p:sp>
        <p:nvSpPr>
          <p:cNvPr id="103" name="右大括号 102">
            <a:extLst>
              <a:ext uri="{FF2B5EF4-FFF2-40B4-BE49-F238E27FC236}">
                <a16:creationId xmlns:a16="http://schemas.microsoft.com/office/drawing/2014/main" id="{1A3BF135-D4F0-8D38-C09C-2281DE3CFB7E}"/>
              </a:ext>
            </a:extLst>
          </p:cNvPr>
          <p:cNvSpPr/>
          <p:nvPr/>
        </p:nvSpPr>
        <p:spPr bwMode="auto">
          <a:xfrm>
            <a:off x="7625512" y="5171884"/>
            <a:ext cx="222771" cy="600569"/>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04" name="文本框 103">
            <a:extLst>
              <a:ext uri="{FF2B5EF4-FFF2-40B4-BE49-F238E27FC236}">
                <a16:creationId xmlns:a16="http://schemas.microsoft.com/office/drawing/2014/main" id="{220A5F33-535D-6334-3A5D-7AED57A3FDF5}"/>
              </a:ext>
            </a:extLst>
          </p:cNvPr>
          <p:cNvSpPr txBox="1"/>
          <p:nvPr/>
        </p:nvSpPr>
        <p:spPr>
          <a:xfrm>
            <a:off x="7860986" y="5287503"/>
            <a:ext cx="1493398" cy="369329"/>
          </a:xfrm>
          <a:prstGeom prst="rect">
            <a:avLst/>
          </a:prstGeom>
          <a:noFill/>
        </p:spPr>
        <p:txBody>
          <a:bodyPr wrap="square" rtlCol="0">
            <a:spAutoFit/>
          </a:bodyPr>
          <a:lstStyle/>
          <a:p>
            <a:r>
              <a:rPr kumimoji="1" lang="en-US" altLang="zh-CN" b="0" dirty="0">
                <a:latin typeface="SimHei" panose="02010609060101010101" pitchFamily="49" charset="-122"/>
                <a:ea typeface="SimHei" panose="02010609060101010101" pitchFamily="49" charset="-122"/>
              </a:rPr>
              <a:t>Tool lib</a:t>
            </a:r>
            <a:endParaRPr kumimoji="1" lang="zh-CN" altLang="en-US" b="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83361230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编译</a:t>
            </a:r>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字节码</a:t>
            </a:r>
          </a:p>
        </p:txBody>
      </p:sp>
      <p:sp>
        <p:nvSpPr>
          <p:cNvPr id="5" name="灯片编号占位符 4">
            <a:extLst>
              <a:ext uri="{FF2B5EF4-FFF2-40B4-BE49-F238E27FC236}">
                <a16:creationId xmlns:a16="http://schemas.microsoft.com/office/drawing/2014/main" id="{909231D1-01DE-4B86-1FF9-10FCCE54DEC5}"/>
              </a:ext>
            </a:extLst>
          </p:cNvPr>
          <p:cNvSpPr>
            <a:spLocks noGrp="1"/>
          </p:cNvSpPr>
          <p:nvPr>
            <p:ph type="sldNum" sz="quarter" idx="12"/>
          </p:nvPr>
        </p:nvSpPr>
        <p:spPr/>
        <p:txBody>
          <a:bodyPr/>
          <a:lstStyle/>
          <a:p>
            <a:pPr>
              <a:defRPr/>
            </a:pPr>
            <a:fld id="{2BE9E919-A463-264A-AD28-C5A0DC5B5896}" type="slidenum">
              <a:rPr lang="en-US" altLang="zh-CN" smtClean="0"/>
              <a:pPr>
                <a:defRPr/>
              </a:pPr>
              <a:t>103</a:t>
            </a:fld>
            <a:endParaRPr lang="en-US" altLang="zh-CN"/>
          </a:p>
        </p:txBody>
      </p:sp>
      <p:cxnSp>
        <p:nvCxnSpPr>
          <p:cNvPr id="11" name="直线箭头连接符 10">
            <a:extLst>
              <a:ext uri="{FF2B5EF4-FFF2-40B4-BE49-F238E27FC236}">
                <a16:creationId xmlns:a16="http://schemas.microsoft.com/office/drawing/2014/main" id="{399DEE0A-B76B-6409-9D09-EECB3F412418}"/>
              </a:ext>
            </a:extLst>
          </p:cNvPr>
          <p:cNvCxnSpPr>
            <a:cxnSpLocks/>
          </p:cNvCxnSpPr>
          <p:nvPr/>
        </p:nvCxnSpPr>
        <p:spPr>
          <a:xfrm>
            <a:off x="3809441" y="2852936"/>
            <a:ext cx="1482639" cy="0"/>
          </a:xfrm>
          <a:prstGeom prst="straightConnector1">
            <a:avLst/>
          </a:prstGeom>
          <a:ln w="38100">
            <a:solidFill>
              <a:srgbClr val="29506D"/>
            </a:solidFill>
            <a:tailEnd type="stealth" w="lg" len="lg"/>
          </a:ln>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48B28EDA-F6A5-2FF3-57DE-810E795FDFEF}"/>
              </a:ext>
            </a:extLst>
          </p:cNvPr>
          <p:cNvPicPr>
            <a:picLocks noChangeAspect="1"/>
          </p:cNvPicPr>
          <p:nvPr/>
        </p:nvPicPr>
        <p:blipFill>
          <a:blip r:embed="rId3"/>
          <a:stretch>
            <a:fillRect/>
          </a:stretch>
        </p:blipFill>
        <p:spPr>
          <a:xfrm>
            <a:off x="1646812" y="2417705"/>
            <a:ext cx="529114" cy="639346"/>
          </a:xfrm>
          <a:prstGeom prst="rect">
            <a:avLst/>
          </a:prstGeom>
        </p:spPr>
      </p:pic>
      <p:pic>
        <p:nvPicPr>
          <p:cNvPr id="13" name="图片 12">
            <a:extLst>
              <a:ext uri="{FF2B5EF4-FFF2-40B4-BE49-F238E27FC236}">
                <a16:creationId xmlns:a16="http://schemas.microsoft.com/office/drawing/2014/main" id="{B39D716B-E6D5-4122-3CF1-6E81C7232CD6}"/>
              </a:ext>
            </a:extLst>
          </p:cNvPr>
          <p:cNvPicPr>
            <a:picLocks noChangeAspect="1"/>
          </p:cNvPicPr>
          <p:nvPr/>
        </p:nvPicPr>
        <p:blipFill>
          <a:blip r:embed="rId4"/>
          <a:stretch>
            <a:fillRect/>
          </a:stretch>
        </p:blipFill>
        <p:spPr>
          <a:xfrm>
            <a:off x="6516118" y="2452978"/>
            <a:ext cx="497701" cy="568800"/>
          </a:xfrm>
          <a:prstGeom prst="rect">
            <a:avLst/>
          </a:prstGeom>
        </p:spPr>
      </p:pic>
      <p:sp>
        <p:nvSpPr>
          <p:cNvPr id="14" name="文本框 13">
            <a:extLst>
              <a:ext uri="{FF2B5EF4-FFF2-40B4-BE49-F238E27FC236}">
                <a16:creationId xmlns:a16="http://schemas.microsoft.com/office/drawing/2014/main" id="{CE7B6239-6B0B-CD28-1B39-DEE4B3E479B7}"/>
              </a:ext>
            </a:extLst>
          </p:cNvPr>
          <p:cNvSpPr txBox="1"/>
          <p:nvPr/>
        </p:nvSpPr>
        <p:spPr>
          <a:xfrm>
            <a:off x="1321729" y="2059593"/>
            <a:ext cx="1500532" cy="373372"/>
          </a:xfrm>
          <a:prstGeom prst="rect">
            <a:avLst/>
          </a:prstGeom>
          <a:noFill/>
        </p:spPr>
        <p:txBody>
          <a:bodyPr wrap="square" rtlCol="0">
            <a:spAutoFit/>
          </a:bodyPr>
          <a:lstStyle>
            <a:defPPr>
              <a:defRPr lang="zh-CN"/>
            </a:defPPr>
            <a:lvl1pPr marL="342900" indent="-342900" algn="just">
              <a:lnSpc>
                <a:spcPct val="110000"/>
              </a:lnSpc>
              <a:spcAft>
                <a:spcPts val="1200"/>
              </a:spcAft>
              <a:buFont typeface="Wingdings" panose="05000000000000000000" pitchFamily="2" charset="2"/>
              <a:buChar char="q"/>
              <a:defRPr sz="2800" b="1">
                <a:solidFill>
                  <a:prstClr val="black"/>
                </a:solidFill>
                <a:latin typeface="Arial" panose="020B0604020202020204" pitchFamily="34" charset="0"/>
                <a:ea typeface="黑体" panose="02010609060101010101" pitchFamily="49" charset="-122"/>
                <a:cs typeface="Arial" panose="020B0604020202020204" pitchFamily="34" charset="0"/>
              </a:defRPr>
            </a:lvl1pPr>
          </a:lstStyle>
          <a:p>
            <a:pPr marL="0" indent="0">
              <a:buNone/>
            </a:pPr>
            <a:r>
              <a:rPr lang="en-US" altLang="zh-CN" sz="1800" b="0" dirty="0" err="1"/>
              <a:t>bpf_prog.c</a:t>
            </a:r>
            <a:endParaRPr lang="en-US" altLang="zh-CN" sz="1800" b="0" dirty="0"/>
          </a:p>
        </p:txBody>
      </p:sp>
      <p:sp>
        <p:nvSpPr>
          <p:cNvPr id="15" name="文本框 14">
            <a:extLst>
              <a:ext uri="{FF2B5EF4-FFF2-40B4-BE49-F238E27FC236}">
                <a16:creationId xmlns:a16="http://schemas.microsoft.com/office/drawing/2014/main" id="{958A1FE3-BAE1-AFA1-86B6-F4C81C141A8B}"/>
              </a:ext>
            </a:extLst>
          </p:cNvPr>
          <p:cNvSpPr txBox="1"/>
          <p:nvPr/>
        </p:nvSpPr>
        <p:spPr>
          <a:xfrm>
            <a:off x="6085035" y="2044333"/>
            <a:ext cx="1500532" cy="373372"/>
          </a:xfrm>
          <a:prstGeom prst="rect">
            <a:avLst/>
          </a:prstGeom>
          <a:noFill/>
        </p:spPr>
        <p:txBody>
          <a:bodyPr wrap="square" rtlCol="0">
            <a:spAutoFit/>
          </a:bodyPr>
          <a:lstStyle>
            <a:defPPr>
              <a:defRPr lang="zh-CN"/>
            </a:defPPr>
            <a:lvl1pPr marL="342900" indent="-342900" algn="just">
              <a:lnSpc>
                <a:spcPct val="110000"/>
              </a:lnSpc>
              <a:spcAft>
                <a:spcPts val="1200"/>
              </a:spcAft>
              <a:buFont typeface="Wingdings" panose="05000000000000000000" pitchFamily="2" charset="2"/>
              <a:buChar char="q"/>
              <a:defRPr sz="2800" b="1">
                <a:solidFill>
                  <a:prstClr val="black"/>
                </a:solidFill>
                <a:latin typeface="Arial" panose="020B0604020202020204" pitchFamily="34" charset="0"/>
                <a:ea typeface="黑体" panose="02010609060101010101" pitchFamily="49" charset="-122"/>
                <a:cs typeface="Arial" panose="020B0604020202020204" pitchFamily="34" charset="0"/>
              </a:defRPr>
            </a:lvl1pPr>
          </a:lstStyle>
          <a:p>
            <a:pPr marL="0" indent="0">
              <a:buNone/>
            </a:pPr>
            <a:r>
              <a:rPr lang="en-US" altLang="zh-CN" sz="1800" b="0" dirty="0" err="1"/>
              <a:t>bpf_prog.o</a:t>
            </a:r>
            <a:endParaRPr lang="en-US" altLang="zh-CN" sz="1800" b="0" dirty="0"/>
          </a:p>
        </p:txBody>
      </p:sp>
      <p:pic>
        <p:nvPicPr>
          <p:cNvPr id="16" name="图片 15">
            <a:extLst>
              <a:ext uri="{FF2B5EF4-FFF2-40B4-BE49-F238E27FC236}">
                <a16:creationId xmlns:a16="http://schemas.microsoft.com/office/drawing/2014/main" id="{04C5696E-11AA-AE2A-A691-94FD49741663}"/>
              </a:ext>
            </a:extLst>
          </p:cNvPr>
          <p:cNvPicPr>
            <a:picLocks noChangeAspect="1"/>
          </p:cNvPicPr>
          <p:nvPr/>
        </p:nvPicPr>
        <p:blipFill>
          <a:blip r:embed="rId5"/>
          <a:stretch>
            <a:fillRect/>
          </a:stretch>
        </p:blipFill>
        <p:spPr>
          <a:xfrm>
            <a:off x="4046299" y="2125880"/>
            <a:ext cx="889000" cy="558800"/>
          </a:xfrm>
          <a:prstGeom prst="rect">
            <a:avLst/>
          </a:prstGeom>
        </p:spPr>
      </p:pic>
      <p:pic>
        <p:nvPicPr>
          <p:cNvPr id="20" name="图片 19">
            <a:extLst>
              <a:ext uri="{FF2B5EF4-FFF2-40B4-BE49-F238E27FC236}">
                <a16:creationId xmlns:a16="http://schemas.microsoft.com/office/drawing/2014/main" id="{49F204F3-97B7-3B66-EA8B-1E0FAA4A70F6}"/>
              </a:ext>
            </a:extLst>
          </p:cNvPr>
          <p:cNvPicPr>
            <a:picLocks noChangeAspect="1"/>
          </p:cNvPicPr>
          <p:nvPr/>
        </p:nvPicPr>
        <p:blipFill>
          <a:blip r:embed="rId6"/>
          <a:stretch>
            <a:fillRect/>
          </a:stretch>
        </p:blipFill>
        <p:spPr>
          <a:xfrm>
            <a:off x="5563618" y="3067873"/>
            <a:ext cx="1905000" cy="1536700"/>
          </a:xfrm>
          <a:prstGeom prst="rect">
            <a:avLst/>
          </a:prstGeom>
        </p:spPr>
      </p:pic>
      <p:pic>
        <p:nvPicPr>
          <p:cNvPr id="21" name="图片 20">
            <a:extLst>
              <a:ext uri="{FF2B5EF4-FFF2-40B4-BE49-F238E27FC236}">
                <a16:creationId xmlns:a16="http://schemas.microsoft.com/office/drawing/2014/main" id="{6427DBC9-A0E2-3483-BE0B-08B03D420F72}"/>
              </a:ext>
            </a:extLst>
          </p:cNvPr>
          <p:cNvPicPr>
            <a:picLocks noChangeAspect="1"/>
          </p:cNvPicPr>
          <p:nvPr/>
        </p:nvPicPr>
        <p:blipFill>
          <a:blip r:embed="rId7"/>
          <a:stretch>
            <a:fillRect/>
          </a:stretch>
        </p:blipFill>
        <p:spPr>
          <a:xfrm>
            <a:off x="1340619" y="3259227"/>
            <a:ext cx="2627983" cy="1242519"/>
          </a:xfrm>
          <a:prstGeom prst="rect">
            <a:avLst/>
          </a:prstGeom>
        </p:spPr>
      </p:pic>
      <p:cxnSp>
        <p:nvCxnSpPr>
          <p:cNvPr id="22" name="直线箭头连接符 21">
            <a:extLst>
              <a:ext uri="{FF2B5EF4-FFF2-40B4-BE49-F238E27FC236}">
                <a16:creationId xmlns:a16="http://schemas.microsoft.com/office/drawing/2014/main" id="{B11D2F08-4CC0-8871-593D-B9B19420FEC0}"/>
              </a:ext>
            </a:extLst>
          </p:cNvPr>
          <p:cNvCxnSpPr>
            <a:cxnSpLocks/>
          </p:cNvCxnSpPr>
          <p:nvPr/>
        </p:nvCxnSpPr>
        <p:spPr>
          <a:xfrm>
            <a:off x="4141283" y="3878048"/>
            <a:ext cx="1150797" cy="0"/>
          </a:xfrm>
          <a:prstGeom prst="straightConnector1">
            <a:avLst/>
          </a:prstGeom>
          <a:ln w="38100">
            <a:solidFill>
              <a:srgbClr val="29506D"/>
            </a:solidFill>
            <a:tailEnd type="stealth" w="lg" len="lg"/>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5559A66-473B-7319-4C61-F94E793D032B}"/>
              </a:ext>
            </a:extLst>
          </p:cNvPr>
          <p:cNvSpPr txBox="1"/>
          <p:nvPr/>
        </p:nvSpPr>
        <p:spPr>
          <a:xfrm>
            <a:off x="370863" y="3507113"/>
            <a:ext cx="864139" cy="370935"/>
          </a:xfrm>
          <a:prstGeom prst="rect">
            <a:avLst/>
          </a:prstGeom>
          <a:noFill/>
        </p:spPr>
        <p:txBody>
          <a:bodyPr wrap="square" rtlCol="0">
            <a:spAutoFit/>
          </a:bodyPr>
          <a:lstStyle>
            <a:defPPr>
              <a:defRPr lang="zh-CN"/>
            </a:defPPr>
            <a:lvl1pPr marL="342900" indent="-342900" algn="just">
              <a:lnSpc>
                <a:spcPct val="110000"/>
              </a:lnSpc>
              <a:spcAft>
                <a:spcPts val="1200"/>
              </a:spcAft>
              <a:buFont typeface="Wingdings" panose="05000000000000000000" pitchFamily="2" charset="2"/>
              <a:buChar char="q"/>
              <a:defRPr sz="2800" b="1">
                <a:solidFill>
                  <a:prstClr val="black"/>
                </a:solidFill>
                <a:latin typeface="Arial" panose="020B0604020202020204" pitchFamily="34" charset="0"/>
                <a:ea typeface="黑体" panose="02010609060101010101" pitchFamily="49" charset="-122"/>
                <a:cs typeface="Arial" panose="020B0604020202020204" pitchFamily="34" charset="0"/>
              </a:defRPr>
            </a:lvl1pPr>
          </a:lstStyle>
          <a:p>
            <a:pPr marL="0" indent="0">
              <a:buNone/>
            </a:pPr>
            <a:r>
              <a:rPr lang="en-US" altLang="zh-CN" sz="1800" b="0" dirty="0"/>
              <a:t>C</a:t>
            </a:r>
            <a:r>
              <a:rPr lang="zh-CN" altLang="en-US" sz="1800" b="0" dirty="0"/>
              <a:t>语句</a:t>
            </a:r>
            <a:endParaRPr lang="en-US" altLang="zh-CN" sz="1800" b="0" dirty="0"/>
          </a:p>
        </p:txBody>
      </p:sp>
      <p:sp>
        <p:nvSpPr>
          <p:cNvPr id="25" name="文本框 24">
            <a:extLst>
              <a:ext uri="{FF2B5EF4-FFF2-40B4-BE49-F238E27FC236}">
                <a16:creationId xmlns:a16="http://schemas.microsoft.com/office/drawing/2014/main" id="{7AEA15FA-79EF-3B00-F782-DE28A7244A61}"/>
              </a:ext>
            </a:extLst>
          </p:cNvPr>
          <p:cNvSpPr txBox="1"/>
          <p:nvPr/>
        </p:nvSpPr>
        <p:spPr>
          <a:xfrm>
            <a:off x="7468618" y="3481078"/>
            <a:ext cx="1500532" cy="678071"/>
          </a:xfrm>
          <a:prstGeom prst="rect">
            <a:avLst/>
          </a:prstGeom>
          <a:noFill/>
        </p:spPr>
        <p:txBody>
          <a:bodyPr wrap="square" rtlCol="0">
            <a:spAutoFit/>
          </a:bodyPr>
          <a:lstStyle>
            <a:defPPr>
              <a:defRPr lang="zh-CN"/>
            </a:defPPr>
            <a:lvl1pPr marL="342900" indent="-342900" algn="just">
              <a:lnSpc>
                <a:spcPct val="110000"/>
              </a:lnSpc>
              <a:spcAft>
                <a:spcPts val="1200"/>
              </a:spcAft>
              <a:buFont typeface="Wingdings" panose="05000000000000000000" pitchFamily="2" charset="2"/>
              <a:buChar char="q"/>
              <a:defRPr sz="2800" b="1">
                <a:solidFill>
                  <a:prstClr val="black"/>
                </a:solidFill>
                <a:latin typeface="Arial" panose="020B0604020202020204" pitchFamily="34" charset="0"/>
                <a:ea typeface="黑体" panose="02010609060101010101" pitchFamily="49" charset="-122"/>
                <a:cs typeface="Arial" panose="020B0604020202020204" pitchFamily="34" charset="0"/>
              </a:defRPr>
            </a:lvl1pPr>
          </a:lstStyle>
          <a:p>
            <a:pPr marL="0" indent="0">
              <a:buNone/>
            </a:pPr>
            <a:r>
              <a:rPr lang="en-US" altLang="zh-CN" sz="1800" b="0" dirty="0"/>
              <a:t>eBPF</a:t>
            </a:r>
            <a:r>
              <a:rPr lang="zh-CN" altLang="en-US" sz="1800" b="0" dirty="0"/>
              <a:t>字节码</a:t>
            </a:r>
            <a:r>
              <a:rPr lang="en-US" altLang="zh-CN" sz="1800" b="0" dirty="0"/>
              <a:t>/</a:t>
            </a:r>
            <a:r>
              <a:rPr lang="zh-CN" altLang="en-US" sz="1800" b="0" dirty="0"/>
              <a:t>指令集</a:t>
            </a:r>
            <a:endParaRPr lang="en-US" altLang="zh-CN" sz="1800" b="0" dirty="0"/>
          </a:p>
        </p:txBody>
      </p:sp>
      <p:pic>
        <p:nvPicPr>
          <p:cNvPr id="26" name="图片 25">
            <a:extLst>
              <a:ext uri="{FF2B5EF4-FFF2-40B4-BE49-F238E27FC236}">
                <a16:creationId xmlns:a16="http://schemas.microsoft.com/office/drawing/2014/main" id="{622FBA88-2D73-6935-F2AC-AD296D0EADD9}"/>
              </a:ext>
            </a:extLst>
          </p:cNvPr>
          <p:cNvPicPr>
            <a:picLocks noChangeAspect="1"/>
          </p:cNvPicPr>
          <p:nvPr/>
        </p:nvPicPr>
        <p:blipFill>
          <a:blip r:embed="rId8"/>
          <a:stretch>
            <a:fillRect/>
          </a:stretch>
        </p:blipFill>
        <p:spPr>
          <a:xfrm>
            <a:off x="1597975" y="4652578"/>
            <a:ext cx="1447800" cy="1168400"/>
          </a:xfrm>
          <a:prstGeom prst="rect">
            <a:avLst/>
          </a:prstGeom>
        </p:spPr>
      </p:pic>
      <p:sp>
        <p:nvSpPr>
          <p:cNvPr id="27" name="文本框 26">
            <a:extLst>
              <a:ext uri="{FF2B5EF4-FFF2-40B4-BE49-F238E27FC236}">
                <a16:creationId xmlns:a16="http://schemas.microsoft.com/office/drawing/2014/main" id="{BB8E39A9-A07D-A1F3-0A81-6E673E3EA351}"/>
              </a:ext>
            </a:extLst>
          </p:cNvPr>
          <p:cNvSpPr txBox="1"/>
          <p:nvPr/>
        </p:nvSpPr>
        <p:spPr>
          <a:xfrm>
            <a:off x="229211" y="5142540"/>
            <a:ext cx="1147442" cy="370935"/>
          </a:xfrm>
          <a:prstGeom prst="rect">
            <a:avLst/>
          </a:prstGeom>
          <a:noFill/>
        </p:spPr>
        <p:txBody>
          <a:bodyPr wrap="square" rtlCol="0">
            <a:spAutoFit/>
          </a:bodyPr>
          <a:lstStyle>
            <a:defPPr>
              <a:defRPr lang="zh-CN"/>
            </a:defPPr>
            <a:lvl1pPr marL="342900" indent="-342900" algn="just">
              <a:lnSpc>
                <a:spcPct val="110000"/>
              </a:lnSpc>
              <a:spcAft>
                <a:spcPts val="1200"/>
              </a:spcAft>
              <a:buFont typeface="Wingdings" panose="05000000000000000000" pitchFamily="2" charset="2"/>
              <a:buChar char="q"/>
              <a:defRPr sz="2800" b="1">
                <a:solidFill>
                  <a:prstClr val="black"/>
                </a:solidFill>
                <a:latin typeface="Arial" panose="020B0604020202020204" pitchFamily="34" charset="0"/>
                <a:ea typeface="黑体" panose="02010609060101010101" pitchFamily="49" charset="-122"/>
                <a:cs typeface="Arial" panose="020B0604020202020204" pitchFamily="34" charset="0"/>
              </a:defRPr>
            </a:lvl1pPr>
          </a:lstStyle>
          <a:p>
            <a:pPr marL="0" indent="0">
              <a:buNone/>
            </a:pPr>
            <a:r>
              <a:rPr lang="zh-CN" altLang="en-US" sz="1800" b="0" dirty="0"/>
              <a:t>数据结构</a:t>
            </a:r>
            <a:endParaRPr lang="en-US" altLang="zh-CN" sz="1800" b="0" dirty="0"/>
          </a:p>
        </p:txBody>
      </p:sp>
      <p:cxnSp>
        <p:nvCxnSpPr>
          <p:cNvPr id="28" name="直线箭头连接符 27">
            <a:extLst>
              <a:ext uri="{FF2B5EF4-FFF2-40B4-BE49-F238E27FC236}">
                <a16:creationId xmlns:a16="http://schemas.microsoft.com/office/drawing/2014/main" id="{82590E36-6165-1C5B-D166-722D3D83355C}"/>
              </a:ext>
            </a:extLst>
          </p:cNvPr>
          <p:cNvCxnSpPr>
            <a:cxnSpLocks/>
          </p:cNvCxnSpPr>
          <p:nvPr/>
        </p:nvCxnSpPr>
        <p:spPr>
          <a:xfrm>
            <a:off x="3277187" y="5236778"/>
            <a:ext cx="1150797" cy="0"/>
          </a:xfrm>
          <a:prstGeom prst="straightConnector1">
            <a:avLst/>
          </a:prstGeom>
          <a:ln w="38100">
            <a:solidFill>
              <a:srgbClr val="29506D"/>
            </a:solidFill>
            <a:tailEnd type="stealth" w="lg" len="lg"/>
          </a:ln>
        </p:spPr>
        <p:style>
          <a:lnRef idx="1">
            <a:schemeClr val="accent1"/>
          </a:lnRef>
          <a:fillRef idx="0">
            <a:schemeClr val="accent1"/>
          </a:fillRef>
          <a:effectRef idx="0">
            <a:schemeClr val="accent1"/>
          </a:effectRef>
          <a:fontRef idx="minor">
            <a:schemeClr val="tx1"/>
          </a:fontRef>
        </p:style>
      </p:cxnSp>
      <p:pic>
        <p:nvPicPr>
          <p:cNvPr id="30" name="图形 29">
            <a:extLst>
              <a:ext uri="{FF2B5EF4-FFF2-40B4-BE49-F238E27FC236}">
                <a16:creationId xmlns:a16="http://schemas.microsoft.com/office/drawing/2014/main" id="{6510DE4B-8005-027E-89F6-7E64DF7CA7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64183" y="4604573"/>
            <a:ext cx="1150797" cy="1150797"/>
          </a:xfrm>
          <a:prstGeom prst="rect">
            <a:avLst/>
          </a:prstGeom>
        </p:spPr>
      </p:pic>
      <p:sp>
        <p:nvSpPr>
          <p:cNvPr id="31" name="右箭头 30">
            <a:extLst>
              <a:ext uri="{FF2B5EF4-FFF2-40B4-BE49-F238E27FC236}">
                <a16:creationId xmlns:a16="http://schemas.microsoft.com/office/drawing/2014/main" id="{1108642C-9BC1-96F2-68FA-E8038B738E7D}"/>
              </a:ext>
            </a:extLst>
          </p:cNvPr>
          <p:cNvSpPr/>
          <p:nvPr/>
        </p:nvSpPr>
        <p:spPr bwMode="auto">
          <a:xfrm>
            <a:off x="5696796" y="5051310"/>
            <a:ext cx="801138" cy="370935"/>
          </a:xfrm>
          <a:prstGeom prst="rightArrow">
            <a:avLst/>
          </a:prstGeom>
          <a:solidFill>
            <a:schemeClr val="accent2">
              <a:lumMod val="60000"/>
              <a:lumOff val="40000"/>
            </a:schemeClr>
          </a:solid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32" name="文本框 31">
            <a:extLst>
              <a:ext uri="{FF2B5EF4-FFF2-40B4-BE49-F238E27FC236}">
                <a16:creationId xmlns:a16="http://schemas.microsoft.com/office/drawing/2014/main" id="{DABA6C9E-63D3-9420-05B7-7D6BEE5DFC03}"/>
              </a:ext>
            </a:extLst>
          </p:cNvPr>
          <p:cNvSpPr txBox="1"/>
          <p:nvPr/>
        </p:nvSpPr>
        <p:spPr>
          <a:xfrm>
            <a:off x="6664924" y="4838761"/>
            <a:ext cx="2894208" cy="831959"/>
          </a:xfrm>
          <a:prstGeom prst="rect">
            <a:avLst/>
          </a:prstGeom>
          <a:noFill/>
        </p:spPr>
        <p:txBody>
          <a:bodyPr wrap="square" rtlCol="0">
            <a:spAutoFit/>
          </a:bodyPr>
          <a:lstStyle>
            <a:defPPr>
              <a:defRPr lang="zh-CN"/>
            </a:defPPr>
            <a:lvl1pPr marL="342900" indent="-342900" algn="just">
              <a:lnSpc>
                <a:spcPct val="110000"/>
              </a:lnSpc>
              <a:spcAft>
                <a:spcPts val="1200"/>
              </a:spcAft>
              <a:buFont typeface="Wingdings" panose="05000000000000000000" pitchFamily="2" charset="2"/>
              <a:buChar char="q"/>
              <a:defRPr sz="2800" b="1">
                <a:solidFill>
                  <a:prstClr val="black"/>
                </a:solidFill>
                <a:latin typeface="Arial" panose="020B0604020202020204" pitchFamily="34" charset="0"/>
                <a:ea typeface="黑体" panose="02010609060101010101" pitchFamily="49" charset="-122"/>
                <a:cs typeface="Arial" panose="020B0604020202020204" pitchFamily="34" charset="0"/>
              </a:defRPr>
            </a:lvl1pPr>
          </a:lstStyle>
          <a:p>
            <a:pPr marL="0" indent="0">
              <a:buNone/>
            </a:pPr>
            <a:r>
              <a:rPr lang="en-US" altLang="zh-CN" sz="1800" b="0" dirty="0"/>
              <a:t>BTF</a:t>
            </a:r>
          </a:p>
          <a:p>
            <a:pPr marL="0" indent="0">
              <a:buNone/>
            </a:pPr>
            <a:r>
              <a:rPr lang="en-US" altLang="zh-CN" sz="1800" b="0" dirty="0"/>
              <a:t>(BPF Type Format)</a:t>
            </a:r>
          </a:p>
        </p:txBody>
      </p:sp>
      <p:sp>
        <p:nvSpPr>
          <p:cNvPr id="33" name="文本框 32">
            <a:extLst>
              <a:ext uri="{FF2B5EF4-FFF2-40B4-BE49-F238E27FC236}">
                <a16:creationId xmlns:a16="http://schemas.microsoft.com/office/drawing/2014/main" id="{15F58CB1-B199-E78E-99B2-78038F15EB57}"/>
              </a:ext>
            </a:extLst>
          </p:cNvPr>
          <p:cNvSpPr txBox="1"/>
          <p:nvPr/>
        </p:nvSpPr>
        <p:spPr>
          <a:xfrm>
            <a:off x="1274859" y="6032778"/>
            <a:ext cx="6312760" cy="678071"/>
          </a:xfrm>
          <a:prstGeom prst="rect">
            <a:avLst/>
          </a:prstGeom>
          <a:noFill/>
        </p:spPr>
        <p:txBody>
          <a:bodyPr wrap="square" rtlCol="0">
            <a:spAutoFit/>
          </a:bodyPr>
          <a:lstStyle>
            <a:defPPr>
              <a:defRPr lang="zh-CN"/>
            </a:defPPr>
            <a:lvl1pPr marL="342900" indent="-342900" algn="just">
              <a:lnSpc>
                <a:spcPct val="110000"/>
              </a:lnSpc>
              <a:spcAft>
                <a:spcPts val="1200"/>
              </a:spcAft>
              <a:buFont typeface="Wingdings" panose="05000000000000000000" pitchFamily="2" charset="2"/>
              <a:buChar char="q"/>
              <a:defRPr sz="2800" b="1">
                <a:solidFill>
                  <a:prstClr val="black"/>
                </a:solidFill>
                <a:latin typeface="Arial" panose="020B0604020202020204" pitchFamily="34" charset="0"/>
                <a:ea typeface="黑体" panose="02010609060101010101" pitchFamily="49" charset="-122"/>
                <a:cs typeface="Arial" panose="020B0604020202020204" pitchFamily="34" charset="0"/>
              </a:defRPr>
            </a:lvl1pPr>
          </a:lstStyle>
          <a:p>
            <a:pPr marL="0" indent="0">
              <a:buNone/>
            </a:pPr>
            <a:r>
              <a:rPr lang="en-US" altLang="zh-CN" sz="1800" b="0" dirty="0"/>
              <a:t>eBPF</a:t>
            </a:r>
            <a:r>
              <a:rPr lang="zh-CN" altLang="en-US" sz="1800" b="0" dirty="0"/>
              <a:t>利用</a:t>
            </a:r>
            <a:r>
              <a:rPr lang="en-US" altLang="zh-CN" sz="1800" b="0" dirty="0"/>
              <a:t>BTF</a:t>
            </a:r>
            <a:r>
              <a:rPr lang="zh-CN" altLang="en-US" sz="1800" b="0" dirty="0"/>
              <a:t>来编码数据结构信息，实现</a:t>
            </a:r>
            <a:r>
              <a:rPr lang="en-US" altLang="zh-CN" sz="1800" b="0" dirty="0"/>
              <a:t>CORE(Compile Once Run Everywhere)</a:t>
            </a:r>
          </a:p>
        </p:txBody>
      </p:sp>
      <p:cxnSp>
        <p:nvCxnSpPr>
          <p:cNvPr id="4" name="直线连接符 3">
            <a:extLst>
              <a:ext uri="{FF2B5EF4-FFF2-40B4-BE49-F238E27FC236}">
                <a16:creationId xmlns:a16="http://schemas.microsoft.com/office/drawing/2014/main" id="{23DE5EDE-A6EC-7573-8C3C-86196385C640}"/>
              </a:ext>
            </a:extLst>
          </p:cNvPr>
          <p:cNvCxnSpPr/>
          <p:nvPr/>
        </p:nvCxnSpPr>
        <p:spPr bwMode="auto">
          <a:xfrm flipV="1">
            <a:off x="674375" y="3092881"/>
            <a:ext cx="7632848" cy="10822"/>
          </a:xfrm>
          <a:prstGeom prst="line">
            <a:avLst/>
          </a:prstGeom>
          <a:solidFill>
            <a:schemeClr val="accent1"/>
          </a:solidFill>
          <a:ln w="25400" cap="flat" cmpd="sng" algn="ctr">
            <a:solidFill>
              <a:schemeClr val="bg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线连接符 5">
            <a:extLst>
              <a:ext uri="{FF2B5EF4-FFF2-40B4-BE49-F238E27FC236}">
                <a16:creationId xmlns:a16="http://schemas.microsoft.com/office/drawing/2014/main" id="{B830D222-26C5-469B-5848-F807BA9E2B7B}"/>
              </a:ext>
            </a:extLst>
          </p:cNvPr>
          <p:cNvCxnSpPr/>
          <p:nvPr/>
        </p:nvCxnSpPr>
        <p:spPr bwMode="auto">
          <a:xfrm flipV="1">
            <a:off x="586036" y="4573699"/>
            <a:ext cx="7632848" cy="10822"/>
          </a:xfrm>
          <a:prstGeom prst="line">
            <a:avLst/>
          </a:prstGeom>
          <a:solidFill>
            <a:schemeClr val="accent1"/>
          </a:solidFill>
          <a:ln w="25400" cap="flat" cmpd="sng" algn="ctr">
            <a:solidFill>
              <a:schemeClr val="bg1">
                <a:lumMod val="75000"/>
              </a:schemeClr>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49325844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14475" y="1509402"/>
            <a:ext cx="3888432" cy="461665"/>
          </a:xfrm>
          <a:prstGeom prst="rect">
            <a:avLst/>
          </a:prstGeom>
          <a:noFill/>
        </p:spPr>
        <p:txBody>
          <a:bodyPr wrap="square" rtlCol="0">
            <a:spAutoFit/>
          </a:bodyPr>
          <a:lstStyle/>
          <a:p>
            <a:r>
              <a:rPr kumimoji="1" lang="en-US" altLang="zh-CN" sz="2400" dirty="0">
                <a:latin typeface="Arial" panose="020B0604020202020204" pitchFamily="34" charset="0"/>
                <a:ea typeface="SimHei" panose="02010609060101010101" pitchFamily="49" charset="-122"/>
                <a:cs typeface="Arial" panose="020B0604020202020204" pitchFamily="34" charset="0"/>
              </a:rPr>
              <a:t>BTF</a:t>
            </a:r>
            <a:r>
              <a:rPr kumimoji="1" lang="zh-CN" altLang="en-US" sz="2400" dirty="0">
                <a:latin typeface="Arial" panose="020B0604020202020204" pitchFamily="34" charset="0"/>
                <a:ea typeface="SimHei" panose="02010609060101010101" pitchFamily="49" charset="-122"/>
                <a:cs typeface="Arial" panose="020B0604020202020204" pitchFamily="34" charset="0"/>
              </a:rPr>
              <a:t> </a:t>
            </a:r>
            <a:r>
              <a:rPr kumimoji="1" lang="en-US" altLang="zh-CN" sz="2400" dirty="0">
                <a:latin typeface="Arial" panose="020B0604020202020204" pitchFamily="34" charset="0"/>
                <a:ea typeface="SimHei" panose="02010609060101010101" pitchFamily="49" charset="-122"/>
                <a:cs typeface="Arial" panose="020B0604020202020204" pitchFamily="34" charset="0"/>
              </a:rPr>
              <a:t>Overview</a:t>
            </a:r>
            <a:endParaRPr kumimoji="1" lang="zh-CN" altLang="en-US" sz="2400" dirty="0">
              <a:latin typeface="Arial" panose="020B0604020202020204" pitchFamily="34" charset="0"/>
              <a:ea typeface="SimHei"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97858AFF-4224-BF42-75BF-E64840EB2CE4}"/>
              </a:ext>
            </a:extLst>
          </p:cNvPr>
          <p:cNvSpPr>
            <a:spLocks noGrp="1"/>
          </p:cNvSpPr>
          <p:nvPr>
            <p:ph type="sldNum" sz="quarter" idx="12"/>
          </p:nvPr>
        </p:nvSpPr>
        <p:spPr/>
        <p:txBody>
          <a:bodyPr/>
          <a:lstStyle/>
          <a:p>
            <a:pPr>
              <a:defRPr/>
            </a:pPr>
            <a:fld id="{2BE9E919-A463-264A-AD28-C5A0DC5B5896}" type="slidenum">
              <a:rPr lang="en-US" altLang="zh-CN" smtClean="0"/>
              <a:pPr>
                <a:defRPr/>
              </a:pPr>
              <a:t>104</a:t>
            </a:fld>
            <a:endParaRPr lang="en-US" altLang="zh-CN"/>
          </a:p>
        </p:txBody>
      </p:sp>
      <p:sp>
        <p:nvSpPr>
          <p:cNvPr id="8" name="文本框 7">
            <a:extLst>
              <a:ext uri="{FF2B5EF4-FFF2-40B4-BE49-F238E27FC236}">
                <a16:creationId xmlns:a16="http://schemas.microsoft.com/office/drawing/2014/main" id="{6E04CF4D-6DCF-D283-307F-C40BBEB7669C}"/>
              </a:ext>
            </a:extLst>
          </p:cNvPr>
          <p:cNvSpPr txBox="1"/>
          <p:nvPr/>
        </p:nvSpPr>
        <p:spPr>
          <a:xfrm>
            <a:off x="514475" y="1887721"/>
            <a:ext cx="3888432"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什么是</a:t>
            </a:r>
            <a:r>
              <a:rPr kumimoji="1" lang="en-US" altLang="zh-CN" sz="2000" b="0" dirty="0">
                <a:latin typeface="Arial" panose="020B0604020202020204" pitchFamily="34" charset="0"/>
                <a:ea typeface="SimHei" panose="02010609060101010101" pitchFamily="49" charset="-122"/>
                <a:cs typeface="Arial" panose="020B0604020202020204" pitchFamily="34" charset="0"/>
              </a:rPr>
              <a:t>BTF?</a:t>
            </a:r>
            <a:endParaRPr kumimoji="1" lang="zh-CN" altLang="en-US" sz="2000" b="0" dirty="0">
              <a:latin typeface="Arial" panose="020B0604020202020204" pitchFamily="34" charset="0"/>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074CE0CB-57BD-63FB-3397-1DAC4A8FFB94}"/>
              </a:ext>
            </a:extLst>
          </p:cNvPr>
          <p:cNvSpPr txBox="1"/>
          <p:nvPr/>
        </p:nvSpPr>
        <p:spPr>
          <a:xfrm>
            <a:off x="489398" y="3248320"/>
            <a:ext cx="3888432"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Arial" panose="020B0604020202020204" pitchFamily="34" charset="0"/>
                <a:ea typeface="SimHei" panose="02010609060101010101" pitchFamily="49" charset="-122"/>
                <a:cs typeface="Arial" panose="020B0604020202020204" pitchFamily="34" charset="0"/>
              </a:rPr>
              <a:t>为什么要学习</a:t>
            </a:r>
            <a:r>
              <a:rPr kumimoji="1" lang="en-US" altLang="zh-CN" sz="2000" b="0" dirty="0">
                <a:latin typeface="Arial" panose="020B0604020202020204" pitchFamily="34" charset="0"/>
                <a:ea typeface="SimHei" panose="02010609060101010101" pitchFamily="49" charset="-122"/>
                <a:cs typeface="Arial" panose="020B0604020202020204" pitchFamily="34" charset="0"/>
              </a:rPr>
              <a:t>BTF?</a:t>
            </a:r>
            <a:endParaRPr kumimoji="1" lang="zh-CN" altLang="en-US" sz="2000" b="0" dirty="0">
              <a:latin typeface="Arial" panose="020B0604020202020204" pitchFamily="34" charset="0"/>
              <a:ea typeface="SimHei" panose="02010609060101010101" pitchFamily="49" charset="-122"/>
              <a:cs typeface="Arial" panose="020B0604020202020204" pitchFamily="34" charset="0"/>
            </a:endParaRPr>
          </a:p>
        </p:txBody>
      </p:sp>
      <p:sp>
        <p:nvSpPr>
          <p:cNvPr id="11" name="文本框 10">
            <a:extLst>
              <a:ext uri="{FF2B5EF4-FFF2-40B4-BE49-F238E27FC236}">
                <a16:creationId xmlns:a16="http://schemas.microsoft.com/office/drawing/2014/main" id="{3C32D5FE-635A-4A41-9AFF-4C8933463DA7}"/>
              </a:ext>
            </a:extLst>
          </p:cNvPr>
          <p:cNvSpPr txBox="1"/>
          <p:nvPr/>
        </p:nvSpPr>
        <p:spPr>
          <a:xfrm>
            <a:off x="514475" y="4389072"/>
            <a:ext cx="3888432" cy="400110"/>
          </a:xfrm>
          <a:prstGeom prst="rect">
            <a:avLst/>
          </a:prstGeom>
          <a:noFill/>
        </p:spPr>
        <p:txBody>
          <a:bodyPr wrap="square" rtlCol="0">
            <a:spAutoFit/>
          </a:bodyPr>
          <a:lstStyle/>
          <a:p>
            <a:pPr marL="342900" indent="-342900">
              <a:buFont typeface="Wingdings" pitchFamily="2" charset="2"/>
              <a:buChar char="n"/>
            </a:pPr>
            <a:r>
              <a:rPr kumimoji="1" lang="en-US" altLang="zh-CN" sz="2000" b="0" dirty="0">
                <a:latin typeface="Arial" panose="020B0604020202020204" pitchFamily="34" charset="0"/>
                <a:ea typeface="SimHei" panose="02010609060101010101" pitchFamily="49" charset="-122"/>
                <a:cs typeface="Arial" panose="020B0604020202020204" pitchFamily="34" charset="0"/>
              </a:rPr>
              <a:t>BTF</a:t>
            </a:r>
            <a:r>
              <a:rPr kumimoji="1" lang="zh-CN" altLang="en-US" sz="2000" b="0" dirty="0">
                <a:latin typeface="Arial" panose="020B0604020202020204" pitchFamily="34" charset="0"/>
                <a:ea typeface="SimHei" panose="02010609060101010101" pitchFamily="49" charset="-122"/>
                <a:cs typeface="Arial" panose="020B0604020202020204" pitchFamily="34" charset="0"/>
              </a:rPr>
              <a:t>的主要内容</a:t>
            </a:r>
          </a:p>
        </p:txBody>
      </p:sp>
      <p:sp>
        <p:nvSpPr>
          <p:cNvPr id="12" name="文本框 11">
            <a:extLst>
              <a:ext uri="{FF2B5EF4-FFF2-40B4-BE49-F238E27FC236}">
                <a16:creationId xmlns:a16="http://schemas.microsoft.com/office/drawing/2014/main" id="{25FC0342-F25D-5F67-FC46-7142BE732EFF}"/>
              </a:ext>
            </a:extLst>
          </p:cNvPr>
          <p:cNvSpPr txBox="1"/>
          <p:nvPr/>
        </p:nvSpPr>
        <p:spPr>
          <a:xfrm>
            <a:off x="645354" y="2240788"/>
            <a:ext cx="7853292" cy="923330"/>
          </a:xfrm>
          <a:prstGeom prst="rect">
            <a:avLst/>
          </a:prstGeom>
          <a:noFill/>
        </p:spPr>
        <p:txBody>
          <a:bodyPr wrap="square" rtlCol="0">
            <a:spAutoFit/>
          </a:bodyPr>
          <a:lstStyle/>
          <a:p>
            <a:pPr algn="just"/>
            <a:r>
              <a:rPr lang="en" altLang="zh-CN" b="0" i="0" dirty="0">
                <a:effectLst/>
                <a:latin typeface="+mn-lt"/>
                <a:ea typeface="+mn-ea"/>
              </a:rPr>
              <a:t>BTF</a:t>
            </a:r>
            <a:r>
              <a:rPr lang="zh-CN" altLang="en" b="0" i="0" dirty="0">
                <a:effectLst/>
                <a:latin typeface="+mn-lt"/>
                <a:ea typeface="+mn-ea"/>
              </a:rPr>
              <a:t>（</a:t>
            </a:r>
            <a:r>
              <a:rPr lang="en-US" altLang="zh-CN" b="0" i="0" dirty="0">
                <a:effectLst/>
                <a:latin typeface="+mn-lt"/>
                <a:ea typeface="+mn-ea"/>
              </a:rPr>
              <a:t>BPF Type Format</a:t>
            </a:r>
            <a:r>
              <a:rPr lang="zh-CN" altLang="en-US" b="0" i="0" dirty="0">
                <a:effectLst/>
                <a:latin typeface="+mn-lt"/>
                <a:ea typeface="+mn-ea"/>
              </a:rPr>
              <a:t>）是一种元数据格式，对与 </a:t>
            </a:r>
            <a:r>
              <a:rPr lang="en" altLang="zh-CN" b="0" i="0" dirty="0">
                <a:effectLst/>
                <a:latin typeface="+mn-lt"/>
                <a:ea typeface="+mn-ea"/>
              </a:rPr>
              <a:t>BPF </a:t>
            </a:r>
            <a:r>
              <a:rPr lang="zh-CN" altLang="en-US" b="0" i="0" dirty="0">
                <a:effectLst/>
                <a:latin typeface="+mn-lt"/>
                <a:ea typeface="+mn-ea"/>
              </a:rPr>
              <a:t>程序</a:t>
            </a:r>
            <a:r>
              <a:rPr lang="en-US" altLang="zh-CN" b="0" i="0" dirty="0">
                <a:effectLst/>
                <a:latin typeface="+mn-lt"/>
                <a:ea typeface="+mn-ea"/>
              </a:rPr>
              <a:t> /</a:t>
            </a:r>
            <a:r>
              <a:rPr lang="en" altLang="zh-CN" b="0" i="0" dirty="0">
                <a:effectLst/>
                <a:latin typeface="+mn-lt"/>
                <a:ea typeface="+mn-ea"/>
              </a:rPr>
              <a:t>map </a:t>
            </a:r>
            <a:r>
              <a:rPr lang="zh-CN" altLang="en-US" b="0" i="0" dirty="0">
                <a:effectLst/>
                <a:latin typeface="+mn-lt"/>
                <a:ea typeface="+mn-ea"/>
              </a:rPr>
              <a:t>有关的调试信息进行编码。</a:t>
            </a:r>
            <a:r>
              <a:rPr lang="en" altLang="zh-CN" b="0" i="0" dirty="0">
                <a:effectLst/>
                <a:latin typeface="+mn-lt"/>
                <a:ea typeface="+mn-ea"/>
              </a:rPr>
              <a:t>BTF </a:t>
            </a:r>
            <a:r>
              <a:rPr lang="zh-CN" altLang="en-US" b="0" i="0" dirty="0">
                <a:effectLst/>
                <a:latin typeface="+mn-lt"/>
                <a:ea typeface="+mn-ea"/>
              </a:rPr>
              <a:t>这个名字最初是用来描述数据类型。后来，</a:t>
            </a:r>
            <a:r>
              <a:rPr lang="en" altLang="zh-CN" b="0" i="0" dirty="0">
                <a:effectLst/>
                <a:latin typeface="+mn-lt"/>
                <a:ea typeface="+mn-ea"/>
              </a:rPr>
              <a:t>BTF </a:t>
            </a:r>
            <a:r>
              <a:rPr lang="zh-CN" altLang="en-US" b="0" i="0" dirty="0">
                <a:effectLst/>
                <a:latin typeface="+mn-lt"/>
                <a:ea typeface="+mn-ea"/>
              </a:rPr>
              <a:t>被扩展到包括已定义的子程序的函数信息和行信息。</a:t>
            </a:r>
            <a:endParaRPr kumimoji="1" lang="zh-CN" altLang="en-US" dirty="0">
              <a:latin typeface="+mn-lt"/>
              <a:ea typeface="+mn-ea"/>
            </a:endParaRPr>
          </a:p>
        </p:txBody>
      </p:sp>
      <p:sp>
        <p:nvSpPr>
          <p:cNvPr id="14" name="文本框 13">
            <a:extLst>
              <a:ext uri="{FF2B5EF4-FFF2-40B4-BE49-F238E27FC236}">
                <a16:creationId xmlns:a16="http://schemas.microsoft.com/office/drawing/2014/main" id="{60B4F46C-DCA7-0A34-F6DC-BED6DC8B7222}"/>
              </a:ext>
            </a:extLst>
          </p:cNvPr>
          <p:cNvSpPr txBox="1"/>
          <p:nvPr/>
        </p:nvSpPr>
        <p:spPr>
          <a:xfrm>
            <a:off x="645354" y="3648430"/>
            <a:ext cx="7853292" cy="720005"/>
          </a:xfrm>
          <a:prstGeom prst="rect">
            <a:avLst/>
          </a:prstGeom>
          <a:noFill/>
        </p:spPr>
        <p:txBody>
          <a:bodyPr wrap="square" rtlCol="0">
            <a:spAutoFit/>
          </a:bodyPr>
          <a:lstStyle/>
          <a:p>
            <a:pPr marL="342900" indent="-342900" algn="just">
              <a:lnSpc>
                <a:spcPct val="120000"/>
              </a:lnSpc>
              <a:buAutoNum type="arabicPeriod"/>
            </a:pPr>
            <a:r>
              <a:rPr kumimoji="1" lang="en-US" altLang="zh-CN" b="0" dirty="0">
                <a:latin typeface="+mn-lt"/>
                <a:ea typeface="+mn-ea"/>
              </a:rPr>
              <a:t>CORE</a:t>
            </a:r>
            <a:r>
              <a:rPr kumimoji="1" lang="zh-CN" altLang="en-US" b="0" dirty="0">
                <a:latin typeface="+mn-lt"/>
                <a:ea typeface="+mn-ea"/>
              </a:rPr>
              <a:t>是</a:t>
            </a:r>
            <a:r>
              <a:rPr kumimoji="1" lang="en-US" altLang="zh-CN" b="0" dirty="0">
                <a:latin typeface="+mn-lt"/>
                <a:ea typeface="+mn-ea"/>
              </a:rPr>
              <a:t>BPF</a:t>
            </a:r>
            <a:r>
              <a:rPr kumimoji="1" lang="zh-CN" altLang="en-US" b="0" dirty="0">
                <a:latin typeface="+mn-lt"/>
                <a:ea typeface="+mn-ea"/>
              </a:rPr>
              <a:t>的重要特性，学习</a:t>
            </a:r>
            <a:r>
              <a:rPr kumimoji="1" lang="en-US" altLang="zh-CN" b="0" dirty="0">
                <a:latin typeface="+mn-lt"/>
                <a:ea typeface="+mn-ea"/>
              </a:rPr>
              <a:t>BTF</a:t>
            </a:r>
            <a:r>
              <a:rPr kumimoji="1" lang="zh-CN" altLang="en-US" b="0" dirty="0">
                <a:latin typeface="+mn-lt"/>
                <a:ea typeface="+mn-ea"/>
              </a:rPr>
              <a:t>可以深入理解这一特性</a:t>
            </a:r>
            <a:endParaRPr kumimoji="1" lang="en-US" altLang="zh-CN" b="0" dirty="0">
              <a:latin typeface="+mn-lt"/>
              <a:ea typeface="+mn-ea"/>
            </a:endParaRPr>
          </a:p>
          <a:p>
            <a:pPr marL="342900" indent="-342900" algn="just">
              <a:lnSpc>
                <a:spcPct val="120000"/>
              </a:lnSpc>
              <a:buAutoNum type="arabicPeriod"/>
            </a:pPr>
            <a:r>
              <a:rPr kumimoji="1" lang="en-US" altLang="zh-CN" b="0" dirty="0">
                <a:latin typeface="+mn-lt"/>
                <a:ea typeface="+mn-ea"/>
              </a:rPr>
              <a:t>BPF</a:t>
            </a:r>
            <a:r>
              <a:rPr kumimoji="1" lang="zh-CN" altLang="en-US" b="0" dirty="0">
                <a:latin typeface="+mn-lt"/>
                <a:ea typeface="+mn-ea"/>
              </a:rPr>
              <a:t>的源代码大量使用了</a:t>
            </a:r>
            <a:r>
              <a:rPr kumimoji="1" lang="en-US" altLang="zh-CN" b="0" dirty="0">
                <a:latin typeface="+mn-lt"/>
                <a:ea typeface="+mn-ea"/>
              </a:rPr>
              <a:t>BTF</a:t>
            </a:r>
            <a:r>
              <a:rPr kumimoji="1" lang="zh-CN" altLang="en-US" b="0" dirty="0">
                <a:latin typeface="+mn-lt"/>
                <a:ea typeface="+mn-ea"/>
              </a:rPr>
              <a:t>，学习</a:t>
            </a:r>
            <a:r>
              <a:rPr kumimoji="1" lang="en-US" altLang="zh-CN" b="0" dirty="0">
                <a:latin typeface="+mn-lt"/>
                <a:ea typeface="+mn-ea"/>
              </a:rPr>
              <a:t>BTF</a:t>
            </a:r>
            <a:r>
              <a:rPr kumimoji="1" lang="zh-CN" altLang="en-US" b="0" dirty="0">
                <a:latin typeface="+mn-lt"/>
                <a:ea typeface="+mn-ea"/>
              </a:rPr>
              <a:t>是看懂</a:t>
            </a:r>
            <a:r>
              <a:rPr kumimoji="1" lang="en-US" altLang="zh-CN" b="0" dirty="0">
                <a:latin typeface="+mn-lt"/>
                <a:ea typeface="+mn-ea"/>
              </a:rPr>
              <a:t>BPF</a:t>
            </a:r>
            <a:r>
              <a:rPr kumimoji="1" lang="zh-CN" altLang="en-US" b="0" dirty="0">
                <a:latin typeface="+mn-lt"/>
                <a:ea typeface="+mn-ea"/>
              </a:rPr>
              <a:t>代码的基础</a:t>
            </a:r>
          </a:p>
        </p:txBody>
      </p:sp>
      <p:sp>
        <p:nvSpPr>
          <p:cNvPr id="27" name="文本框 26">
            <a:extLst>
              <a:ext uri="{FF2B5EF4-FFF2-40B4-BE49-F238E27FC236}">
                <a16:creationId xmlns:a16="http://schemas.microsoft.com/office/drawing/2014/main" id="{50DBDCEE-E5FB-310B-7B67-5AF3183336D5}"/>
              </a:ext>
            </a:extLst>
          </p:cNvPr>
          <p:cNvSpPr txBox="1"/>
          <p:nvPr/>
        </p:nvSpPr>
        <p:spPr>
          <a:xfrm>
            <a:off x="645354" y="4847281"/>
            <a:ext cx="2918534" cy="1200329"/>
          </a:xfrm>
          <a:prstGeom prst="rect">
            <a:avLst/>
          </a:prstGeom>
          <a:noFill/>
        </p:spPr>
        <p:txBody>
          <a:bodyPr wrap="square" rtlCol="0">
            <a:spAutoFit/>
          </a:bodyPr>
          <a:lstStyle/>
          <a:p>
            <a:pPr marL="342900" indent="-342900" algn="just">
              <a:buAutoNum type="arabicPeriod"/>
            </a:pPr>
            <a:r>
              <a:rPr kumimoji="1" lang="en-US" altLang="zh-CN" b="0" dirty="0">
                <a:latin typeface="+mn-lt"/>
                <a:ea typeface="+mn-ea"/>
              </a:rPr>
              <a:t>BTF ELF </a:t>
            </a:r>
            <a:r>
              <a:rPr kumimoji="1" lang="zh-CN" altLang="en-US" b="0" dirty="0">
                <a:latin typeface="+mn-lt"/>
                <a:ea typeface="+mn-ea"/>
              </a:rPr>
              <a:t>编码格式：如何编码数据</a:t>
            </a:r>
            <a:endParaRPr kumimoji="1" lang="en-US" altLang="zh-CN" b="0" dirty="0">
              <a:latin typeface="+mn-lt"/>
              <a:ea typeface="+mn-ea"/>
            </a:endParaRPr>
          </a:p>
          <a:p>
            <a:pPr marL="342900" indent="-342900" algn="just">
              <a:buAutoNum type="arabicPeriod"/>
            </a:pPr>
            <a:r>
              <a:rPr kumimoji="1" lang="en-US" altLang="zh-CN" b="0" dirty="0">
                <a:latin typeface="+mn-lt"/>
                <a:ea typeface="+mn-ea"/>
              </a:rPr>
              <a:t>BTF</a:t>
            </a:r>
            <a:r>
              <a:rPr kumimoji="1" lang="zh-CN" altLang="en-US" b="0" dirty="0">
                <a:latin typeface="+mn-lt"/>
                <a:ea typeface="+mn-ea"/>
              </a:rPr>
              <a:t> </a:t>
            </a:r>
            <a:r>
              <a:rPr kumimoji="1" lang="en-US" altLang="zh-CN" b="0" dirty="0">
                <a:latin typeface="+mn-lt"/>
                <a:ea typeface="+mn-ea"/>
              </a:rPr>
              <a:t>kernel API: </a:t>
            </a:r>
            <a:r>
              <a:rPr kumimoji="1" lang="zh-CN" altLang="en-US" b="0" dirty="0">
                <a:latin typeface="+mn-lt"/>
                <a:ea typeface="+mn-ea"/>
              </a:rPr>
              <a:t>如何加载</a:t>
            </a:r>
            <a:r>
              <a:rPr kumimoji="1" lang="en-US" altLang="zh-CN" b="0" dirty="0">
                <a:latin typeface="+mn-lt"/>
                <a:ea typeface="+mn-ea"/>
              </a:rPr>
              <a:t>/</a:t>
            </a:r>
            <a:r>
              <a:rPr kumimoji="1" lang="zh-CN" altLang="en-US" b="0" dirty="0">
                <a:latin typeface="+mn-lt"/>
                <a:ea typeface="+mn-ea"/>
              </a:rPr>
              <a:t>解析</a:t>
            </a:r>
            <a:r>
              <a:rPr kumimoji="1" lang="en-US" altLang="zh-CN" b="0" dirty="0">
                <a:latin typeface="+mn-lt"/>
                <a:ea typeface="+mn-ea"/>
              </a:rPr>
              <a:t>/</a:t>
            </a:r>
            <a:r>
              <a:rPr kumimoji="1" lang="zh-CN" altLang="en-US" b="0" dirty="0">
                <a:latin typeface="+mn-lt"/>
                <a:ea typeface="+mn-ea"/>
              </a:rPr>
              <a:t>使用</a:t>
            </a:r>
            <a:r>
              <a:rPr kumimoji="1" lang="en-US" altLang="zh-CN" b="0" dirty="0">
                <a:latin typeface="+mn-lt"/>
                <a:ea typeface="+mn-ea"/>
              </a:rPr>
              <a:t>BTF</a:t>
            </a:r>
            <a:r>
              <a:rPr kumimoji="1" lang="zh-CN" altLang="en-US" b="0" dirty="0">
                <a:latin typeface="+mn-lt"/>
                <a:ea typeface="+mn-ea"/>
              </a:rPr>
              <a:t>数据</a:t>
            </a:r>
          </a:p>
        </p:txBody>
      </p:sp>
      <p:pic>
        <p:nvPicPr>
          <p:cNvPr id="29" name="图片 28">
            <a:extLst>
              <a:ext uri="{FF2B5EF4-FFF2-40B4-BE49-F238E27FC236}">
                <a16:creationId xmlns:a16="http://schemas.microsoft.com/office/drawing/2014/main" id="{B4B136F5-7A32-3911-3EEB-C892E71BC7CB}"/>
              </a:ext>
            </a:extLst>
          </p:cNvPr>
          <p:cNvPicPr>
            <a:picLocks noChangeAspect="1"/>
          </p:cNvPicPr>
          <p:nvPr/>
        </p:nvPicPr>
        <p:blipFill>
          <a:blip r:embed="rId3"/>
          <a:stretch>
            <a:fillRect/>
          </a:stretch>
        </p:blipFill>
        <p:spPr>
          <a:xfrm>
            <a:off x="3995936" y="4845694"/>
            <a:ext cx="4248472" cy="1563117"/>
          </a:xfrm>
          <a:prstGeom prst="rect">
            <a:avLst/>
          </a:prstGeom>
        </p:spPr>
      </p:pic>
    </p:spTree>
    <p:extLst>
      <p:ext uri="{BB962C8B-B14F-4D97-AF65-F5344CB8AC3E}">
        <p14:creationId xmlns:p14="http://schemas.microsoft.com/office/powerpoint/2010/main" val="302798026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BTF</a:t>
            </a:r>
            <a:r>
              <a:rPr kumimoji="1" lang="zh-CN" altLang="en-US" sz="2400" dirty="0">
                <a:latin typeface="SimHei" panose="02010609060101010101" pitchFamily="49" charset="-122"/>
                <a:ea typeface="SimHei" panose="02010609060101010101" pitchFamily="49" charset="-122"/>
              </a:rPr>
              <a:t>编码</a:t>
            </a:r>
          </a:p>
        </p:txBody>
      </p:sp>
      <p:sp>
        <p:nvSpPr>
          <p:cNvPr id="3" name="灯片编号占位符 2">
            <a:extLst>
              <a:ext uri="{FF2B5EF4-FFF2-40B4-BE49-F238E27FC236}">
                <a16:creationId xmlns:a16="http://schemas.microsoft.com/office/drawing/2014/main" id="{20496DF0-E81A-97CD-868E-54A5E52AAA68}"/>
              </a:ext>
            </a:extLst>
          </p:cNvPr>
          <p:cNvSpPr>
            <a:spLocks noGrp="1"/>
          </p:cNvSpPr>
          <p:nvPr>
            <p:ph type="sldNum" sz="quarter" idx="12"/>
          </p:nvPr>
        </p:nvSpPr>
        <p:spPr/>
        <p:txBody>
          <a:bodyPr/>
          <a:lstStyle/>
          <a:p>
            <a:pPr>
              <a:defRPr/>
            </a:pPr>
            <a:fld id="{2BE9E919-A463-264A-AD28-C5A0DC5B5896}" type="slidenum">
              <a:rPr lang="en-US" altLang="zh-CN" smtClean="0"/>
              <a:pPr>
                <a:defRPr/>
              </a:pPr>
              <a:t>105</a:t>
            </a:fld>
            <a:endParaRPr lang="en-US" altLang="zh-CN"/>
          </a:p>
        </p:txBody>
      </p:sp>
      <p:grpSp>
        <p:nvGrpSpPr>
          <p:cNvPr id="32" name="组合 31">
            <a:extLst>
              <a:ext uri="{FF2B5EF4-FFF2-40B4-BE49-F238E27FC236}">
                <a16:creationId xmlns:a16="http://schemas.microsoft.com/office/drawing/2014/main" id="{9F29D972-EE94-51D1-3C4D-EDA814899C35}"/>
              </a:ext>
            </a:extLst>
          </p:cNvPr>
          <p:cNvGrpSpPr/>
          <p:nvPr/>
        </p:nvGrpSpPr>
        <p:grpSpPr>
          <a:xfrm>
            <a:off x="84466" y="1812389"/>
            <a:ext cx="3973947" cy="4214881"/>
            <a:chOff x="121841" y="2011556"/>
            <a:chExt cx="3973947" cy="4214881"/>
          </a:xfrm>
        </p:grpSpPr>
        <p:pic>
          <p:nvPicPr>
            <p:cNvPr id="10" name="图片 9">
              <a:extLst>
                <a:ext uri="{FF2B5EF4-FFF2-40B4-BE49-F238E27FC236}">
                  <a16:creationId xmlns:a16="http://schemas.microsoft.com/office/drawing/2014/main" id="{C2BA2D7E-D530-E865-84BD-21517594F166}"/>
                </a:ext>
              </a:extLst>
            </p:cNvPr>
            <p:cNvPicPr>
              <a:picLocks noChangeAspect="1"/>
            </p:cNvPicPr>
            <p:nvPr/>
          </p:nvPicPr>
          <p:blipFill>
            <a:blip r:embed="rId3"/>
            <a:stretch>
              <a:fillRect/>
            </a:stretch>
          </p:blipFill>
          <p:spPr>
            <a:xfrm>
              <a:off x="1356430" y="2332021"/>
              <a:ext cx="2739358" cy="3894416"/>
            </a:xfrm>
            <a:prstGeom prst="rect">
              <a:avLst/>
            </a:prstGeom>
          </p:spPr>
        </p:pic>
        <p:sp>
          <p:nvSpPr>
            <p:cNvPr id="12" name="文本框 11">
              <a:extLst>
                <a:ext uri="{FF2B5EF4-FFF2-40B4-BE49-F238E27FC236}">
                  <a16:creationId xmlns:a16="http://schemas.microsoft.com/office/drawing/2014/main" id="{92F3DC5A-2417-DCCB-2271-9412BFCD7A24}"/>
                </a:ext>
              </a:extLst>
            </p:cNvPr>
            <p:cNvSpPr txBox="1"/>
            <p:nvPr/>
          </p:nvSpPr>
          <p:spPr>
            <a:xfrm>
              <a:off x="2119750" y="2011556"/>
              <a:ext cx="1944215" cy="369332"/>
            </a:xfrm>
            <a:prstGeom prst="rect">
              <a:avLst/>
            </a:prstGeom>
            <a:noFill/>
          </p:spPr>
          <p:txBody>
            <a:bodyPr wrap="square" rtlCol="0">
              <a:spAutoFit/>
            </a:bodyPr>
            <a:lstStyle/>
            <a:p>
              <a:r>
                <a:rPr kumimoji="1" lang="en-US" altLang="zh-CN" b="0" dirty="0">
                  <a:latin typeface="Arial" panose="020B0604020202020204" pitchFamily="34" charset="0"/>
                  <a:cs typeface="Arial" panose="020B0604020202020204" pitchFamily="34" charset="0"/>
                </a:rPr>
                <a:t>.BTF SEC</a:t>
              </a:r>
              <a:endParaRPr kumimoji="1" lang="zh-CN" altLang="en-US" b="0" dirty="0">
                <a:latin typeface="Arial" panose="020B0604020202020204" pitchFamily="34" charset="0"/>
                <a:cs typeface="Arial" panose="020B0604020202020204" pitchFamily="34" charset="0"/>
              </a:endParaRPr>
            </a:p>
          </p:txBody>
        </p:sp>
        <p:sp>
          <p:nvSpPr>
            <p:cNvPr id="4" name="左大括号 3">
              <a:extLst>
                <a:ext uri="{FF2B5EF4-FFF2-40B4-BE49-F238E27FC236}">
                  <a16:creationId xmlns:a16="http://schemas.microsoft.com/office/drawing/2014/main" id="{3F00574C-FD3D-E8D9-EB8A-CA66B18C9D8C}"/>
                </a:ext>
              </a:extLst>
            </p:cNvPr>
            <p:cNvSpPr/>
            <p:nvPr/>
          </p:nvSpPr>
          <p:spPr bwMode="auto">
            <a:xfrm>
              <a:off x="1214815" y="2433057"/>
              <a:ext cx="179338" cy="737706"/>
            </a:xfrm>
            <a:prstGeom prst="leftBrac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5" name="文本框 4">
              <a:extLst>
                <a:ext uri="{FF2B5EF4-FFF2-40B4-BE49-F238E27FC236}">
                  <a16:creationId xmlns:a16="http://schemas.microsoft.com/office/drawing/2014/main" id="{539599BF-6D80-6EDE-0005-BC1AEC1D58B5}"/>
                </a:ext>
              </a:extLst>
            </p:cNvPr>
            <p:cNvSpPr txBox="1"/>
            <p:nvPr/>
          </p:nvSpPr>
          <p:spPr>
            <a:xfrm>
              <a:off x="121842" y="2380888"/>
              <a:ext cx="1117983" cy="830997"/>
            </a:xfrm>
            <a:prstGeom prst="rect">
              <a:avLst/>
            </a:prstGeom>
            <a:noFill/>
          </p:spPr>
          <p:txBody>
            <a:bodyPr wrap="square" rtlCol="0">
              <a:spAutoFit/>
            </a:bodyPr>
            <a:lstStyle/>
            <a:p>
              <a:pPr algn="just"/>
              <a:r>
                <a:rPr kumimoji="1" lang="zh-CN" altLang="en-US" sz="1600" b="0" dirty="0">
                  <a:latin typeface="SimHei" panose="02010609060101010101" pitchFamily="49" charset="-122"/>
                  <a:ea typeface="SimHei" panose="02010609060101010101" pitchFamily="49" charset="-122"/>
                </a:rPr>
                <a:t>版本大小端等</a:t>
              </a:r>
              <a:r>
                <a:rPr kumimoji="1" lang="en-US" altLang="zh-CN" sz="1600" b="0" dirty="0">
                  <a:latin typeface="SimHei" panose="02010609060101010101" pitchFamily="49" charset="-122"/>
                  <a:ea typeface="SimHei" panose="02010609060101010101" pitchFamily="49" charset="-122"/>
                </a:rPr>
                <a:t>meta data</a:t>
              </a:r>
              <a:endParaRPr kumimoji="1" lang="zh-CN" altLang="en-US" sz="1600" b="0" dirty="0">
                <a:latin typeface="SimHei" panose="02010609060101010101" pitchFamily="49" charset="-122"/>
                <a:ea typeface="SimHei" panose="02010609060101010101" pitchFamily="49" charset="-122"/>
              </a:endParaRPr>
            </a:p>
          </p:txBody>
        </p:sp>
        <p:sp>
          <p:nvSpPr>
            <p:cNvPr id="7" name="左大括号 6">
              <a:extLst>
                <a:ext uri="{FF2B5EF4-FFF2-40B4-BE49-F238E27FC236}">
                  <a16:creationId xmlns:a16="http://schemas.microsoft.com/office/drawing/2014/main" id="{5D83AB59-2D74-2F79-BCAB-A19244707773}"/>
                </a:ext>
              </a:extLst>
            </p:cNvPr>
            <p:cNvSpPr/>
            <p:nvPr/>
          </p:nvSpPr>
          <p:spPr bwMode="auto">
            <a:xfrm>
              <a:off x="1239825" y="3264054"/>
              <a:ext cx="179338" cy="1389082"/>
            </a:xfrm>
            <a:prstGeom prst="leftBrac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3" name="文本框 12">
              <a:extLst>
                <a:ext uri="{FF2B5EF4-FFF2-40B4-BE49-F238E27FC236}">
                  <a16:creationId xmlns:a16="http://schemas.microsoft.com/office/drawing/2014/main" id="{22C3E20C-12C5-7A6F-3C3A-77D57898CC18}"/>
                </a:ext>
              </a:extLst>
            </p:cNvPr>
            <p:cNvSpPr txBox="1"/>
            <p:nvPr/>
          </p:nvSpPr>
          <p:spPr>
            <a:xfrm>
              <a:off x="121841" y="3312840"/>
              <a:ext cx="1117984" cy="1323439"/>
            </a:xfrm>
            <a:prstGeom prst="rect">
              <a:avLst/>
            </a:prstGeom>
            <a:noFill/>
          </p:spPr>
          <p:txBody>
            <a:bodyPr wrap="square" rtlCol="0">
              <a:spAutoFit/>
            </a:bodyPr>
            <a:lstStyle/>
            <a:p>
              <a:pPr algn="just"/>
              <a:r>
                <a:rPr kumimoji="1" lang="en-US" altLang="zh-CN" sz="1600" b="0" dirty="0">
                  <a:latin typeface="SimHei" panose="02010609060101010101" pitchFamily="49" charset="-122"/>
                  <a:ea typeface="SimHei" panose="02010609060101010101" pitchFamily="49" charset="-122"/>
                </a:rPr>
                <a:t>type table</a:t>
              </a:r>
              <a:r>
                <a:rPr kumimoji="1" lang="zh-CN" altLang="en-US" sz="1600" b="0" dirty="0">
                  <a:latin typeface="SimHei" panose="02010609060101010101" pitchFamily="49" charset="-122"/>
                  <a:ea typeface="SimHei" panose="02010609060101010101" pitchFamily="49" charset="-122"/>
                </a:rPr>
                <a:t>，每一种</a:t>
              </a:r>
              <a:r>
                <a:rPr kumimoji="1" lang="en-US" altLang="zh-CN" sz="1600" b="0" dirty="0">
                  <a:latin typeface="SimHei" panose="02010609060101010101" pitchFamily="49" charset="-122"/>
                  <a:ea typeface="SimHei" panose="02010609060101010101" pitchFamily="49" charset="-122"/>
                </a:rPr>
                <a:t>type</a:t>
              </a:r>
              <a:r>
                <a:rPr kumimoji="1" lang="zh-CN" altLang="en-US" sz="1600" b="0" dirty="0">
                  <a:latin typeface="SimHei" panose="02010609060101010101" pitchFamily="49" charset="-122"/>
                  <a:ea typeface="SimHei" panose="02010609060101010101" pitchFamily="49" charset="-122"/>
                </a:rPr>
                <a:t>代表一种数据类型</a:t>
              </a:r>
            </a:p>
          </p:txBody>
        </p:sp>
        <p:sp>
          <p:nvSpPr>
            <p:cNvPr id="14" name="左大括号 13">
              <a:extLst>
                <a:ext uri="{FF2B5EF4-FFF2-40B4-BE49-F238E27FC236}">
                  <a16:creationId xmlns:a16="http://schemas.microsoft.com/office/drawing/2014/main" id="{B1AFBF49-7AE2-8712-FAE6-74B580997885}"/>
                </a:ext>
              </a:extLst>
            </p:cNvPr>
            <p:cNvSpPr/>
            <p:nvPr/>
          </p:nvSpPr>
          <p:spPr bwMode="auto">
            <a:xfrm>
              <a:off x="1150939" y="4757083"/>
              <a:ext cx="205492" cy="1469354"/>
            </a:xfrm>
            <a:prstGeom prst="leftBrace">
              <a:avLst/>
            </a:prstGeom>
            <a:solidFill>
              <a:schemeClr val="bg1"/>
            </a:solid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5" name="文本框 14">
              <a:extLst>
                <a:ext uri="{FF2B5EF4-FFF2-40B4-BE49-F238E27FC236}">
                  <a16:creationId xmlns:a16="http://schemas.microsoft.com/office/drawing/2014/main" id="{4D26FF44-A4C1-203D-8FB6-586653BFCC74}"/>
                </a:ext>
              </a:extLst>
            </p:cNvPr>
            <p:cNvSpPr txBox="1"/>
            <p:nvPr/>
          </p:nvSpPr>
          <p:spPr>
            <a:xfrm>
              <a:off x="121842" y="4896735"/>
              <a:ext cx="1019663" cy="1077218"/>
            </a:xfrm>
            <a:prstGeom prst="rect">
              <a:avLst/>
            </a:prstGeom>
            <a:noFill/>
          </p:spPr>
          <p:txBody>
            <a:bodyPr wrap="square" rtlCol="0">
              <a:spAutoFit/>
            </a:bodyPr>
            <a:lstStyle/>
            <a:p>
              <a:pPr algn="just"/>
              <a:r>
                <a:rPr kumimoji="1" lang="en-US" altLang="zh-CN" sz="1600" b="0" dirty="0">
                  <a:latin typeface="SimHei" panose="02010609060101010101" pitchFamily="49" charset="-122"/>
                  <a:ea typeface="SimHei" panose="02010609060101010101" pitchFamily="49" charset="-122"/>
                </a:rPr>
                <a:t>string table</a:t>
              </a:r>
              <a:r>
                <a:rPr kumimoji="1" lang="zh-CN" altLang="en-US" sz="1600" b="0" dirty="0">
                  <a:latin typeface="SimHei" panose="02010609060101010101" pitchFamily="49" charset="-122"/>
                  <a:ea typeface="SimHei" panose="02010609060101010101" pitchFamily="49" charset="-122"/>
                </a:rPr>
                <a:t>，代表</a:t>
              </a:r>
              <a:r>
                <a:rPr kumimoji="1" lang="en-US" altLang="zh-CN" sz="1600" b="0" dirty="0">
                  <a:latin typeface="SimHei" panose="02010609060101010101" pitchFamily="49" charset="-122"/>
                  <a:ea typeface="SimHei" panose="02010609060101010101" pitchFamily="49" charset="-122"/>
                </a:rPr>
                <a:t>type</a:t>
              </a:r>
              <a:r>
                <a:rPr kumimoji="1" lang="zh-CN" altLang="en-US" sz="1600" b="0" dirty="0">
                  <a:latin typeface="SimHei" panose="02010609060101010101" pitchFamily="49" charset="-122"/>
                  <a:ea typeface="SimHei" panose="02010609060101010101" pitchFamily="49" charset="-122"/>
                </a:rPr>
                <a:t>的名称</a:t>
              </a:r>
            </a:p>
          </p:txBody>
        </p:sp>
      </p:grpSp>
      <p:pic>
        <p:nvPicPr>
          <p:cNvPr id="16" name="图片 15">
            <a:extLst>
              <a:ext uri="{FF2B5EF4-FFF2-40B4-BE49-F238E27FC236}">
                <a16:creationId xmlns:a16="http://schemas.microsoft.com/office/drawing/2014/main" id="{4E1102D0-0122-640D-C259-3BDA3CAE729F}"/>
              </a:ext>
            </a:extLst>
          </p:cNvPr>
          <p:cNvPicPr>
            <a:picLocks noChangeAspect="1"/>
          </p:cNvPicPr>
          <p:nvPr/>
        </p:nvPicPr>
        <p:blipFill>
          <a:blip r:embed="rId4"/>
          <a:stretch>
            <a:fillRect/>
          </a:stretch>
        </p:blipFill>
        <p:spPr>
          <a:xfrm>
            <a:off x="4237156" y="4540968"/>
            <a:ext cx="3411532" cy="1512417"/>
          </a:xfrm>
          <a:prstGeom prst="rect">
            <a:avLst/>
          </a:prstGeom>
        </p:spPr>
      </p:pic>
      <p:cxnSp>
        <p:nvCxnSpPr>
          <p:cNvPr id="18" name="直线箭头连接符 17">
            <a:extLst>
              <a:ext uri="{FF2B5EF4-FFF2-40B4-BE49-F238E27FC236}">
                <a16:creationId xmlns:a16="http://schemas.microsoft.com/office/drawing/2014/main" id="{79BC978D-AEAD-CC6E-8EA7-A3A452978EF2}"/>
              </a:ext>
            </a:extLst>
          </p:cNvPr>
          <p:cNvCxnSpPr>
            <a:endCxn id="16" idx="1"/>
          </p:cNvCxnSpPr>
          <p:nvPr/>
        </p:nvCxnSpPr>
        <p:spPr bwMode="auto">
          <a:xfrm>
            <a:off x="3793664" y="4031718"/>
            <a:ext cx="443492" cy="1265459"/>
          </a:xfrm>
          <a:prstGeom prst="straightConnector1">
            <a:avLst/>
          </a:prstGeom>
          <a:solidFill>
            <a:schemeClr val="accent1"/>
          </a:solidFill>
          <a:ln w="38100" cap="flat" cmpd="sng" algn="ctr">
            <a:solidFill>
              <a:srgbClr val="FF0000"/>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线箭头连接符 22">
            <a:extLst>
              <a:ext uri="{FF2B5EF4-FFF2-40B4-BE49-F238E27FC236}">
                <a16:creationId xmlns:a16="http://schemas.microsoft.com/office/drawing/2014/main" id="{AFF5D7F9-73A1-8627-2368-911FA544966A}"/>
              </a:ext>
            </a:extLst>
          </p:cNvPr>
          <p:cNvCxnSpPr/>
          <p:nvPr/>
        </p:nvCxnSpPr>
        <p:spPr bwMode="auto">
          <a:xfrm flipH="1" flipV="1">
            <a:off x="6007694" y="4453969"/>
            <a:ext cx="12614" cy="487199"/>
          </a:xfrm>
          <a:prstGeom prst="straightConnector1">
            <a:avLst/>
          </a:prstGeom>
          <a:solidFill>
            <a:schemeClr val="accent1"/>
          </a:solidFill>
          <a:ln w="38100" cap="flat" cmpd="sng" algn="ctr">
            <a:solidFill>
              <a:srgbClr val="FF0000"/>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7" name="图片 26">
            <a:extLst>
              <a:ext uri="{FF2B5EF4-FFF2-40B4-BE49-F238E27FC236}">
                <a16:creationId xmlns:a16="http://schemas.microsoft.com/office/drawing/2014/main" id="{2F4CD818-E161-6806-55E0-CBE10310E6C6}"/>
              </a:ext>
            </a:extLst>
          </p:cNvPr>
          <p:cNvPicPr>
            <a:picLocks noChangeAspect="1"/>
          </p:cNvPicPr>
          <p:nvPr/>
        </p:nvPicPr>
        <p:blipFill>
          <a:blip r:embed="rId5"/>
          <a:stretch>
            <a:fillRect/>
          </a:stretch>
        </p:blipFill>
        <p:spPr>
          <a:xfrm>
            <a:off x="4168602" y="3095296"/>
            <a:ext cx="3703412" cy="1341816"/>
          </a:xfrm>
          <a:prstGeom prst="rect">
            <a:avLst/>
          </a:prstGeom>
        </p:spPr>
      </p:pic>
      <p:sp>
        <p:nvSpPr>
          <p:cNvPr id="28" name="左大括号 27">
            <a:extLst>
              <a:ext uri="{FF2B5EF4-FFF2-40B4-BE49-F238E27FC236}">
                <a16:creationId xmlns:a16="http://schemas.microsoft.com/office/drawing/2014/main" id="{D74810A2-1A1F-4528-924B-B052BF08FCCC}"/>
              </a:ext>
            </a:extLst>
          </p:cNvPr>
          <p:cNvSpPr/>
          <p:nvPr/>
        </p:nvSpPr>
        <p:spPr bwMode="auto">
          <a:xfrm rot="10800000">
            <a:off x="7864355" y="3146394"/>
            <a:ext cx="236036" cy="1266349"/>
          </a:xfrm>
          <a:prstGeom prst="leftBrac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9" name="文本框 28">
            <a:extLst>
              <a:ext uri="{FF2B5EF4-FFF2-40B4-BE49-F238E27FC236}">
                <a16:creationId xmlns:a16="http://schemas.microsoft.com/office/drawing/2014/main" id="{678C20E7-0301-626A-D546-BE7AAC3542F8}"/>
              </a:ext>
            </a:extLst>
          </p:cNvPr>
          <p:cNvSpPr txBox="1"/>
          <p:nvPr/>
        </p:nvSpPr>
        <p:spPr>
          <a:xfrm>
            <a:off x="8137867" y="3487180"/>
            <a:ext cx="1083539" cy="584775"/>
          </a:xfrm>
          <a:prstGeom prst="rect">
            <a:avLst/>
          </a:prstGeom>
          <a:noFill/>
        </p:spPr>
        <p:txBody>
          <a:bodyPr wrap="square" rtlCol="0">
            <a:spAutoFit/>
          </a:bodyPr>
          <a:lstStyle/>
          <a:p>
            <a:pPr algn="just"/>
            <a:r>
              <a:rPr kumimoji="1" lang="en-US" altLang="zh-CN" sz="1600" b="0" dirty="0">
                <a:latin typeface="SimHei" panose="02010609060101010101" pitchFamily="49" charset="-122"/>
                <a:ea typeface="SimHei" panose="02010609060101010101" pitchFamily="49" charset="-122"/>
              </a:rPr>
              <a:t>struct </a:t>
            </a:r>
            <a:r>
              <a:rPr kumimoji="1" lang="en-US" altLang="zh-CN" sz="1600" b="0" dirty="0" err="1">
                <a:latin typeface="SimHei" panose="02010609060101010101" pitchFamily="49" charset="-122"/>
                <a:ea typeface="SimHei" panose="02010609060101010101" pitchFamily="49" charset="-122"/>
              </a:rPr>
              <a:t>btf_type</a:t>
            </a:r>
            <a:endParaRPr kumimoji="1" lang="zh-CN" altLang="en-US" sz="1600" b="0" dirty="0">
              <a:latin typeface="SimHei" panose="02010609060101010101" pitchFamily="49" charset="-122"/>
              <a:ea typeface="SimHei" panose="02010609060101010101" pitchFamily="49" charset="-122"/>
            </a:endParaRPr>
          </a:p>
        </p:txBody>
      </p:sp>
      <p:sp>
        <p:nvSpPr>
          <p:cNvPr id="30" name="文本框 29">
            <a:extLst>
              <a:ext uri="{FF2B5EF4-FFF2-40B4-BE49-F238E27FC236}">
                <a16:creationId xmlns:a16="http://schemas.microsoft.com/office/drawing/2014/main" id="{A4B252CF-9AC9-491A-275B-DF75353FE535}"/>
              </a:ext>
            </a:extLst>
          </p:cNvPr>
          <p:cNvSpPr txBox="1"/>
          <p:nvPr/>
        </p:nvSpPr>
        <p:spPr>
          <a:xfrm>
            <a:off x="4168602" y="1370645"/>
            <a:ext cx="4539336" cy="1600438"/>
          </a:xfrm>
          <a:prstGeom prst="rect">
            <a:avLst/>
          </a:prstGeom>
          <a:noFill/>
        </p:spPr>
        <p:txBody>
          <a:bodyPr wrap="square" rtlCol="0">
            <a:spAutoFit/>
          </a:bodyPr>
          <a:lstStyle/>
          <a:p>
            <a:pPr marL="285750" indent="-285750" algn="just">
              <a:buFont typeface="Wingdings" pitchFamily="2" charset="2"/>
              <a:buChar char="n"/>
            </a:pPr>
            <a:r>
              <a:rPr kumimoji="1" lang="en-US" altLang="zh-CN" b="0" dirty="0">
                <a:latin typeface="Arial" panose="020B0604020202020204" pitchFamily="34" charset="0"/>
                <a:ea typeface="SimHei" panose="02010609060101010101" pitchFamily="49" charset="-122"/>
                <a:cs typeface="Arial" panose="020B0604020202020204" pitchFamily="34" charset="0"/>
              </a:rPr>
              <a:t>name off </a:t>
            </a:r>
            <a:r>
              <a:rPr kumimoji="1" lang="en-US" altLang="zh-CN" sz="1600" b="0" dirty="0">
                <a:latin typeface="Arial" panose="020B0604020202020204" pitchFamily="34" charset="0"/>
                <a:ea typeface="SimHei" panose="02010609060101010101" pitchFamily="49" charset="-122"/>
                <a:cs typeface="Arial" panose="020B0604020202020204" pitchFamily="34" charset="0"/>
              </a:rPr>
              <a:t>: </a:t>
            </a:r>
            <a:r>
              <a:rPr kumimoji="1" lang="zh-CN" altLang="en-US" sz="1600" b="0" dirty="0">
                <a:latin typeface="SimHei" panose="02010609060101010101" pitchFamily="49" charset="-122"/>
                <a:ea typeface="SimHei" panose="02010609060101010101" pitchFamily="49" charset="-122"/>
                <a:cs typeface="Arial" panose="020B0604020202020204" pitchFamily="34" charset="0"/>
              </a:rPr>
              <a:t>该</a:t>
            </a:r>
            <a:r>
              <a:rPr kumimoji="1" lang="en-US" altLang="zh-CN" sz="1600" b="0" dirty="0">
                <a:latin typeface="SimHei" panose="02010609060101010101" pitchFamily="49" charset="-122"/>
                <a:ea typeface="SimHei" panose="02010609060101010101" pitchFamily="49" charset="-122"/>
                <a:cs typeface="Arial" panose="020B0604020202020204" pitchFamily="34" charset="0"/>
              </a:rPr>
              <a:t>type</a:t>
            </a:r>
            <a:r>
              <a:rPr kumimoji="1" lang="zh-CN" altLang="en-US" sz="1600" b="0" dirty="0">
                <a:latin typeface="SimHei" panose="02010609060101010101" pitchFamily="49" charset="-122"/>
                <a:ea typeface="SimHei" panose="02010609060101010101" pitchFamily="49" charset="-122"/>
                <a:cs typeface="Arial" panose="020B0604020202020204" pitchFamily="34" charset="0"/>
              </a:rPr>
              <a:t>名称在字符串表中的偏移量，用以获取</a:t>
            </a:r>
            <a:r>
              <a:rPr kumimoji="1" lang="en-US" altLang="zh-CN" sz="1600" b="0" dirty="0">
                <a:latin typeface="SimHei" panose="02010609060101010101" pitchFamily="49" charset="-122"/>
                <a:ea typeface="SimHei" panose="02010609060101010101" pitchFamily="49" charset="-122"/>
                <a:cs typeface="Arial" panose="020B0604020202020204" pitchFamily="34" charset="0"/>
              </a:rPr>
              <a:t>type</a:t>
            </a:r>
            <a:r>
              <a:rPr kumimoji="1" lang="zh-CN" altLang="en-US" sz="1600" b="0" dirty="0">
                <a:latin typeface="SimHei" panose="02010609060101010101" pitchFamily="49" charset="-122"/>
                <a:ea typeface="SimHei" panose="02010609060101010101" pitchFamily="49" charset="-122"/>
                <a:cs typeface="Arial" panose="020B0604020202020204" pitchFamily="34" charset="0"/>
              </a:rPr>
              <a:t>名称</a:t>
            </a:r>
            <a:endParaRPr kumimoji="1" lang="en-US" altLang="zh-CN" sz="1600" b="0" dirty="0">
              <a:latin typeface="SimHei" panose="02010609060101010101" pitchFamily="49" charset="-122"/>
              <a:ea typeface="SimHei" panose="02010609060101010101" pitchFamily="49" charset="-122"/>
              <a:cs typeface="Arial" panose="020B0604020202020204" pitchFamily="34" charset="0"/>
            </a:endParaRPr>
          </a:p>
          <a:p>
            <a:pPr marL="285750" indent="-285750" algn="just">
              <a:buFont typeface="Wingdings" pitchFamily="2" charset="2"/>
              <a:buChar char="n"/>
            </a:pPr>
            <a:r>
              <a:rPr kumimoji="1" lang="en-US" altLang="zh-CN" sz="1600" b="0" dirty="0" err="1">
                <a:latin typeface="Arial" panose="020B0604020202020204" pitchFamily="34" charset="0"/>
                <a:ea typeface="SimHei" panose="02010609060101010101" pitchFamily="49" charset="-122"/>
                <a:cs typeface="Arial" panose="020B0604020202020204" pitchFamily="34" charset="0"/>
              </a:rPr>
              <a:t>info.kind</a:t>
            </a:r>
            <a:r>
              <a:rPr kumimoji="1" lang="en-US" altLang="zh-CN" sz="1600" b="0" dirty="0">
                <a:latin typeface="Arial" panose="020B0604020202020204" pitchFamily="34" charset="0"/>
                <a:ea typeface="SimHei" panose="02010609060101010101" pitchFamily="49" charset="-122"/>
                <a:cs typeface="Arial" panose="020B0604020202020204" pitchFamily="34" charset="0"/>
              </a:rPr>
              <a:t>: type</a:t>
            </a:r>
            <a:r>
              <a:rPr kumimoji="1" lang="zh-CN" altLang="en-US" sz="1600" b="0" dirty="0">
                <a:latin typeface="Arial" panose="020B0604020202020204" pitchFamily="34" charset="0"/>
                <a:ea typeface="SimHei" panose="02010609060101010101" pitchFamily="49" charset="-122"/>
                <a:cs typeface="Arial" panose="020B0604020202020204" pitchFamily="34" charset="0"/>
              </a:rPr>
              <a:t>对应的</a:t>
            </a:r>
            <a:r>
              <a:rPr kumimoji="1" lang="en-US" altLang="zh-CN" sz="1600" b="0" dirty="0">
                <a:latin typeface="Arial" panose="020B0604020202020204" pitchFamily="34" charset="0"/>
                <a:ea typeface="SimHei" panose="02010609060101010101" pitchFamily="49" charset="-122"/>
                <a:cs typeface="Arial" panose="020B0604020202020204" pitchFamily="34" charset="0"/>
              </a:rPr>
              <a:t>BTF_KIND(</a:t>
            </a:r>
            <a:r>
              <a:rPr kumimoji="1" lang="zh-CN" altLang="en-US" sz="1600" b="0" dirty="0">
                <a:latin typeface="Arial" panose="020B0604020202020204" pitchFamily="34" charset="0"/>
                <a:ea typeface="SimHei" panose="02010609060101010101" pitchFamily="49" charset="-122"/>
                <a:cs typeface="Arial" panose="020B0604020202020204" pitchFamily="34" charset="0"/>
              </a:rPr>
              <a:t>大类型，如</a:t>
            </a:r>
            <a:r>
              <a:rPr kumimoji="1" lang="en-US" altLang="zh-CN" sz="1600" b="0" dirty="0">
                <a:latin typeface="Arial" panose="020B0604020202020204" pitchFamily="34" charset="0"/>
                <a:ea typeface="SimHei" panose="02010609060101010101" pitchFamily="49" charset="-122"/>
                <a:cs typeface="Arial" panose="020B0604020202020204" pitchFamily="34" charset="0"/>
              </a:rPr>
              <a:t>INT)</a:t>
            </a:r>
          </a:p>
          <a:p>
            <a:pPr marL="285750" indent="-285750" algn="just">
              <a:buFont typeface="Wingdings" pitchFamily="2" charset="2"/>
              <a:buChar char="n"/>
            </a:pPr>
            <a:r>
              <a:rPr kumimoji="1" lang="en-US" altLang="zh-CN" sz="1600" b="0" dirty="0">
                <a:latin typeface="Arial" panose="020B0604020202020204" pitchFamily="34" charset="0"/>
                <a:ea typeface="SimHei" panose="02010609060101010101" pitchFamily="49" charset="-122"/>
                <a:cs typeface="Arial" panose="020B0604020202020204" pitchFamily="34" charset="0"/>
              </a:rPr>
              <a:t>size/type: </a:t>
            </a:r>
            <a:r>
              <a:rPr kumimoji="1" lang="zh-CN" altLang="en-US" sz="1600" b="0" dirty="0">
                <a:latin typeface="Arial" panose="020B0604020202020204" pitchFamily="34" charset="0"/>
                <a:ea typeface="SimHei" panose="02010609060101010101" pitchFamily="49" charset="-122"/>
                <a:cs typeface="Arial" panose="020B0604020202020204" pitchFamily="34" charset="0"/>
              </a:rPr>
              <a:t>不同的</a:t>
            </a:r>
            <a:r>
              <a:rPr kumimoji="1" lang="en-US" altLang="zh-CN" sz="1600" b="0" dirty="0">
                <a:latin typeface="Arial" panose="020B0604020202020204" pitchFamily="34" charset="0"/>
                <a:ea typeface="SimHei" panose="02010609060101010101" pitchFamily="49" charset="-122"/>
                <a:cs typeface="Arial" panose="020B0604020202020204" pitchFamily="34" charset="0"/>
              </a:rPr>
              <a:t>KIND</a:t>
            </a:r>
            <a:r>
              <a:rPr kumimoji="1" lang="zh-CN" altLang="en-US" sz="1600" b="0" dirty="0">
                <a:latin typeface="Arial" panose="020B0604020202020204" pitchFamily="34" charset="0"/>
                <a:ea typeface="SimHei" panose="02010609060101010101" pitchFamily="49" charset="-122"/>
                <a:cs typeface="Arial" panose="020B0604020202020204" pitchFamily="34" charset="0"/>
              </a:rPr>
              <a:t>解释不同</a:t>
            </a:r>
            <a:endParaRPr kumimoji="1" lang="en-US" altLang="zh-CN" sz="1600" b="0" dirty="0">
              <a:latin typeface="Arial" panose="020B0604020202020204" pitchFamily="34" charset="0"/>
              <a:ea typeface="SimHei" panose="02010609060101010101" pitchFamily="49" charset="-122"/>
              <a:cs typeface="Arial" panose="020B0604020202020204" pitchFamily="34" charset="0"/>
            </a:endParaRPr>
          </a:p>
          <a:p>
            <a:pPr marL="285750" indent="-285750" algn="just">
              <a:buFont typeface="Wingdings" pitchFamily="2" charset="2"/>
              <a:buChar char="n"/>
            </a:pPr>
            <a:r>
              <a:rPr kumimoji="1" lang="en-US" altLang="zh-CN" sz="1600" b="0" dirty="0">
                <a:latin typeface="Arial" panose="020B0604020202020204" pitchFamily="34" charset="0"/>
                <a:ea typeface="SimHei" panose="02010609060101010101" pitchFamily="49" charset="-122"/>
                <a:cs typeface="Arial" panose="020B0604020202020204" pitchFamily="34" charset="0"/>
              </a:rPr>
              <a:t>extra: </a:t>
            </a:r>
            <a:r>
              <a:rPr kumimoji="1" lang="zh-CN" altLang="en-US" sz="1600" b="0" dirty="0">
                <a:latin typeface="Arial" panose="020B0604020202020204" pitchFamily="34" charset="0"/>
                <a:ea typeface="SimHei" panose="02010609060101010101" pitchFamily="49" charset="-122"/>
                <a:cs typeface="Arial" panose="020B0604020202020204" pitchFamily="34" charset="0"/>
              </a:rPr>
              <a:t>不同</a:t>
            </a:r>
            <a:r>
              <a:rPr kumimoji="1" lang="en-US" altLang="zh-CN" sz="1600" b="0" dirty="0">
                <a:latin typeface="Arial" panose="020B0604020202020204" pitchFamily="34" charset="0"/>
                <a:ea typeface="SimHei" panose="02010609060101010101" pitchFamily="49" charset="-122"/>
                <a:cs typeface="Arial" panose="020B0604020202020204" pitchFamily="34" charset="0"/>
              </a:rPr>
              <a:t>KIND</a:t>
            </a:r>
            <a:r>
              <a:rPr kumimoji="1" lang="zh-CN" altLang="en-US" sz="1600" b="0" dirty="0">
                <a:latin typeface="Arial" panose="020B0604020202020204" pitchFamily="34" charset="0"/>
                <a:ea typeface="SimHei" panose="02010609060101010101" pitchFamily="49" charset="-122"/>
                <a:cs typeface="Arial" panose="020B0604020202020204" pitchFamily="34" charset="0"/>
              </a:rPr>
              <a:t>需要不同的</a:t>
            </a:r>
            <a:r>
              <a:rPr kumimoji="1" lang="en-US" altLang="zh-CN" sz="1600" b="0" dirty="0">
                <a:latin typeface="Arial" panose="020B0604020202020204" pitchFamily="34" charset="0"/>
                <a:ea typeface="SimHei" panose="02010609060101010101" pitchFamily="49" charset="-122"/>
                <a:cs typeface="Arial" panose="020B0604020202020204" pitchFamily="34" charset="0"/>
              </a:rPr>
              <a:t>extra data</a:t>
            </a:r>
            <a:endParaRPr kumimoji="1" lang="zh-CN" altLang="en-US" sz="1600" b="0" dirty="0">
              <a:latin typeface="Arial" panose="020B0604020202020204" pitchFamily="34" charset="0"/>
              <a:ea typeface="SimHei" panose="02010609060101010101" pitchFamily="49" charset="-122"/>
              <a:cs typeface="Arial" panose="020B0604020202020204" pitchFamily="34" charset="0"/>
            </a:endParaRPr>
          </a:p>
        </p:txBody>
      </p:sp>
      <p:sp>
        <p:nvSpPr>
          <p:cNvPr id="31" name="文本框 30">
            <a:extLst>
              <a:ext uri="{FF2B5EF4-FFF2-40B4-BE49-F238E27FC236}">
                <a16:creationId xmlns:a16="http://schemas.microsoft.com/office/drawing/2014/main" id="{29B68DFE-BEB2-7D67-E0DB-50D1C65C0C29}"/>
              </a:ext>
            </a:extLst>
          </p:cNvPr>
          <p:cNvSpPr txBox="1"/>
          <p:nvPr/>
        </p:nvSpPr>
        <p:spPr>
          <a:xfrm>
            <a:off x="722338" y="6112986"/>
            <a:ext cx="7378053" cy="584775"/>
          </a:xfrm>
          <a:prstGeom prst="rect">
            <a:avLst/>
          </a:prstGeom>
          <a:noFill/>
        </p:spPr>
        <p:txBody>
          <a:bodyPr wrap="square" rtlCol="0">
            <a:spAutoFit/>
          </a:bodyPr>
          <a:lstStyle/>
          <a:p>
            <a:pPr marL="285750" indent="-285750" algn="just">
              <a:buFont typeface="Wingdings" pitchFamily="2" charset="2"/>
              <a:buChar char="n"/>
            </a:pPr>
            <a:r>
              <a:rPr kumimoji="1" lang="zh-CN" altLang="en-US" sz="1600" b="0" dirty="0">
                <a:latin typeface="Arial" panose="020B0604020202020204" pitchFamily="34" charset="0"/>
                <a:ea typeface="SimHei" panose="02010609060101010101" pitchFamily="49" charset="-122"/>
                <a:cs typeface="Arial" panose="020B0604020202020204" pitchFamily="34" charset="0"/>
              </a:rPr>
              <a:t>注意区分 </a:t>
            </a:r>
            <a:r>
              <a:rPr kumimoji="1" lang="en-US" altLang="zh-CN" sz="1600" b="0" dirty="0">
                <a:latin typeface="Arial" panose="020B0604020202020204" pitchFamily="34" charset="0"/>
                <a:ea typeface="SimHei" panose="02010609060101010101" pitchFamily="49" charset="-122"/>
                <a:cs typeface="Arial" panose="020B0604020202020204" pitchFamily="34" charset="0"/>
              </a:rPr>
              <a:t>KIND </a:t>
            </a:r>
            <a:r>
              <a:rPr kumimoji="1" lang="zh-CN" altLang="en-US" sz="1600" b="0" dirty="0">
                <a:latin typeface="Arial" panose="020B0604020202020204" pitchFamily="34" charset="0"/>
                <a:ea typeface="SimHei" panose="02010609060101010101" pitchFamily="49" charset="-122"/>
                <a:cs typeface="Arial" panose="020B0604020202020204" pitchFamily="34" charset="0"/>
              </a:rPr>
              <a:t>和 </a:t>
            </a:r>
            <a:r>
              <a:rPr kumimoji="1" lang="en-US" altLang="zh-CN" sz="1600" b="0" dirty="0">
                <a:latin typeface="Arial" panose="020B0604020202020204" pitchFamily="34" charset="0"/>
                <a:ea typeface="SimHei" panose="02010609060101010101" pitchFamily="49" charset="-122"/>
                <a:cs typeface="Arial" panose="020B0604020202020204" pitchFamily="34" charset="0"/>
              </a:rPr>
              <a:t>type</a:t>
            </a:r>
            <a:r>
              <a:rPr kumimoji="1" lang="zh-CN" altLang="en-US" sz="1600" b="0" dirty="0">
                <a:latin typeface="Arial" panose="020B0604020202020204" pitchFamily="34" charset="0"/>
                <a:ea typeface="SimHei" panose="02010609060101010101" pitchFamily="49" charset="-122"/>
                <a:cs typeface="Arial" panose="020B0604020202020204" pitchFamily="34" charset="0"/>
              </a:rPr>
              <a:t>的关系，</a:t>
            </a:r>
            <a:r>
              <a:rPr kumimoji="1" lang="en-US" altLang="zh-CN" sz="1600" b="0" dirty="0">
                <a:latin typeface="Arial" panose="020B0604020202020204" pitchFamily="34" charset="0"/>
                <a:ea typeface="SimHei" panose="02010609060101010101" pitchFamily="49" charset="-122"/>
                <a:cs typeface="Arial" panose="020B0604020202020204" pitchFamily="34" charset="0"/>
              </a:rPr>
              <a:t>KIND</a:t>
            </a:r>
            <a:r>
              <a:rPr kumimoji="1" lang="zh-CN" altLang="en-US" sz="1600" b="0" dirty="0">
                <a:latin typeface="Arial" panose="020B0604020202020204" pitchFamily="34" charset="0"/>
                <a:ea typeface="SimHei" panose="02010609060101010101" pitchFamily="49" charset="-122"/>
                <a:cs typeface="Arial" panose="020B0604020202020204" pitchFamily="34" charset="0"/>
              </a:rPr>
              <a:t>是大类，</a:t>
            </a:r>
            <a:r>
              <a:rPr kumimoji="1" lang="en-US" altLang="zh-CN" sz="1600" b="0" dirty="0">
                <a:latin typeface="Arial" panose="020B0604020202020204" pitchFamily="34" charset="0"/>
                <a:ea typeface="SimHei" panose="02010609060101010101" pitchFamily="49" charset="-122"/>
                <a:cs typeface="Arial" panose="020B0604020202020204" pitchFamily="34" charset="0"/>
              </a:rPr>
              <a:t>type</a:t>
            </a:r>
            <a:r>
              <a:rPr kumimoji="1" lang="zh-CN" altLang="en-US" sz="1600" b="0" dirty="0">
                <a:latin typeface="Arial" panose="020B0604020202020204" pitchFamily="34" charset="0"/>
                <a:ea typeface="SimHei" panose="02010609060101010101" pitchFamily="49" charset="-122"/>
                <a:cs typeface="Arial" panose="020B0604020202020204" pitchFamily="34" charset="0"/>
              </a:rPr>
              <a:t>是这个大类下一种具体的数据类型，可以类比为类和类的实例的关系，例如 </a:t>
            </a:r>
            <a:r>
              <a:rPr kumimoji="1" lang="en-US" altLang="zh-CN" sz="1600" b="0" dirty="0">
                <a:latin typeface="Arial" panose="020B0604020202020204" pitchFamily="34" charset="0"/>
                <a:ea typeface="SimHei" panose="02010609060101010101" pitchFamily="49" charset="-122"/>
                <a:cs typeface="Arial" panose="020B0604020202020204" pitchFamily="34" charset="0"/>
              </a:rPr>
              <a:t>u32</a:t>
            </a:r>
            <a:r>
              <a:rPr kumimoji="1" lang="zh-CN" altLang="en-US" sz="1600" b="0" dirty="0">
                <a:latin typeface="Arial" panose="020B0604020202020204" pitchFamily="34" charset="0"/>
                <a:ea typeface="SimHei" panose="02010609060101010101" pitchFamily="49" charset="-122"/>
                <a:cs typeface="Arial" panose="020B0604020202020204" pitchFamily="34" charset="0"/>
              </a:rPr>
              <a:t>和</a:t>
            </a:r>
            <a:r>
              <a:rPr kumimoji="1" lang="en-US" altLang="zh-CN" sz="1600" b="0" dirty="0">
                <a:latin typeface="Arial" panose="020B0604020202020204" pitchFamily="34" charset="0"/>
                <a:ea typeface="SimHei" panose="02010609060101010101" pitchFamily="49" charset="-122"/>
                <a:cs typeface="Arial" panose="020B0604020202020204" pitchFamily="34" charset="0"/>
              </a:rPr>
              <a:t>s64</a:t>
            </a:r>
            <a:r>
              <a:rPr kumimoji="1" lang="zh-CN" altLang="en-US" sz="1600" b="0" dirty="0">
                <a:latin typeface="Arial" panose="020B0604020202020204" pitchFamily="34" charset="0"/>
                <a:ea typeface="SimHei" panose="02010609060101010101" pitchFamily="49" charset="-122"/>
                <a:cs typeface="Arial" panose="020B0604020202020204" pitchFamily="34" charset="0"/>
              </a:rPr>
              <a:t>的</a:t>
            </a:r>
            <a:r>
              <a:rPr kumimoji="1" lang="en-US" altLang="zh-CN" sz="1600" b="0" dirty="0">
                <a:latin typeface="Arial" panose="020B0604020202020204" pitchFamily="34" charset="0"/>
                <a:ea typeface="SimHei" panose="02010609060101010101" pitchFamily="49" charset="-122"/>
                <a:cs typeface="Arial" panose="020B0604020202020204" pitchFamily="34" charset="0"/>
              </a:rPr>
              <a:t>KIND</a:t>
            </a:r>
            <a:r>
              <a:rPr kumimoji="1" lang="zh-CN" altLang="en-US" sz="1600" b="0" dirty="0">
                <a:latin typeface="Arial" panose="020B0604020202020204" pitchFamily="34" charset="0"/>
                <a:ea typeface="SimHei" panose="02010609060101010101" pitchFamily="49" charset="-122"/>
                <a:cs typeface="Arial" panose="020B0604020202020204" pitchFamily="34" charset="0"/>
              </a:rPr>
              <a:t>均为</a:t>
            </a:r>
            <a:r>
              <a:rPr kumimoji="1" lang="en-US" altLang="zh-CN" sz="1600" b="0" dirty="0">
                <a:latin typeface="Arial" panose="020B0604020202020204" pitchFamily="34" charset="0"/>
                <a:ea typeface="SimHei" panose="02010609060101010101" pitchFamily="49" charset="-122"/>
                <a:cs typeface="Arial" panose="020B0604020202020204" pitchFamily="34" charset="0"/>
              </a:rPr>
              <a:t>INT</a:t>
            </a:r>
            <a:endParaRPr kumimoji="1" lang="zh-CN" altLang="en-US" sz="1600" b="0"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88044631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BTF</a:t>
            </a:r>
            <a:r>
              <a:rPr kumimoji="1" lang="zh-CN" altLang="en-US" sz="2400" dirty="0">
                <a:latin typeface="SimHei" panose="02010609060101010101" pitchFamily="49" charset="-122"/>
                <a:ea typeface="SimHei" panose="02010609060101010101" pitchFamily="49" charset="-122"/>
              </a:rPr>
              <a:t>编码</a:t>
            </a:r>
            <a:r>
              <a:rPr kumimoji="1" lang="en-US" altLang="zh-CN" sz="2400" dirty="0">
                <a:latin typeface="SimHei" panose="02010609060101010101" pitchFamily="49" charset="-122"/>
                <a:ea typeface="SimHei" panose="02010609060101010101" pitchFamily="49" charset="-122"/>
              </a:rPr>
              <a:t>(</a:t>
            </a:r>
            <a:r>
              <a:rPr kumimoji="1" lang="zh-CN" altLang="en-US" sz="2400" dirty="0">
                <a:latin typeface="SimHei" panose="02010609060101010101" pitchFamily="49" charset="-122"/>
                <a:ea typeface="SimHei" panose="02010609060101010101" pitchFamily="49" charset="-122"/>
              </a:rPr>
              <a:t>例子）</a:t>
            </a:r>
          </a:p>
        </p:txBody>
      </p:sp>
      <p:sp>
        <p:nvSpPr>
          <p:cNvPr id="3" name="灯片编号占位符 2">
            <a:extLst>
              <a:ext uri="{FF2B5EF4-FFF2-40B4-BE49-F238E27FC236}">
                <a16:creationId xmlns:a16="http://schemas.microsoft.com/office/drawing/2014/main" id="{013F0801-0486-4CBC-D321-7E608BAEDB9F}"/>
              </a:ext>
            </a:extLst>
          </p:cNvPr>
          <p:cNvSpPr>
            <a:spLocks noGrp="1"/>
          </p:cNvSpPr>
          <p:nvPr>
            <p:ph type="sldNum" sz="quarter" idx="12"/>
          </p:nvPr>
        </p:nvSpPr>
        <p:spPr/>
        <p:txBody>
          <a:bodyPr/>
          <a:lstStyle/>
          <a:p>
            <a:pPr>
              <a:defRPr/>
            </a:pPr>
            <a:fld id="{2BE9E919-A463-264A-AD28-C5A0DC5B5896}" type="slidenum">
              <a:rPr lang="en-US" altLang="zh-CN" smtClean="0"/>
              <a:pPr>
                <a:defRPr/>
              </a:pPr>
              <a:t>106</a:t>
            </a:fld>
            <a:endParaRPr lang="en-US" altLang="zh-CN"/>
          </a:p>
        </p:txBody>
      </p:sp>
      <p:sp>
        <p:nvSpPr>
          <p:cNvPr id="5" name="文本框 4">
            <a:extLst>
              <a:ext uri="{FF2B5EF4-FFF2-40B4-BE49-F238E27FC236}">
                <a16:creationId xmlns:a16="http://schemas.microsoft.com/office/drawing/2014/main" id="{EDAE34FB-CFE7-DF8A-7327-8875D30A7B6A}"/>
              </a:ext>
            </a:extLst>
          </p:cNvPr>
          <p:cNvSpPr txBox="1"/>
          <p:nvPr/>
        </p:nvSpPr>
        <p:spPr>
          <a:xfrm>
            <a:off x="1414144" y="2109464"/>
            <a:ext cx="3277046" cy="369332"/>
          </a:xfrm>
          <a:prstGeom prst="rect">
            <a:avLst/>
          </a:prstGeom>
          <a:noFill/>
        </p:spPr>
        <p:txBody>
          <a:bodyPr wrap="square" rtlCol="0">
            <a:spAutoFit/>
          </a:bodyPr>
          <a:lstStyle/>
          <a:p>
            <a:r>
              <a:rPr kumimoji="1" lang="en-US" altLang="zh-CN" dirty="0">
                <a:latin typeface="Arial" panose="020B0604020202020204" pitchFamily="34" charset="0"/>
                <a:cs typeface="Arial" panose="020B0604020202020204" pitchFamily="34" charset="0"/>
              </a:rPr>
              <a:t>BTF_KIND_INT</a:t>
            </a:r>
            <a:endParaRPr kumimoji="1" lang="zh-CN" altLang="en-US"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8F5AC023-680B-2666-A9B1-0A679DDD5D5F}"/>
              </a:ext>
            </a:extLst>
          </p:cNvPr>
          <p:cNvSpPr txBox="1"/>
          <p:nvPr/>
        </p:nvSpPr>
        <p:spPr>
          <a:xfrm>
            <a:off x="5047456" y="2422150"/>
            <a:ext cx="3672408" cy="2696123"/>
          </a:xfrm>
          <a:prstGeom prst="rect">
            <a:avLst/>
          </a:prstGeom>
          <a:noFill/>
        </p:spPr>
        <p:txBody>
          <a:bodyPr wrap="square" rtlCol="0">
            <a:spAutoFit/>
          </a:bodyPr>
          <a:lstStyle/>
          <a:p>
            <a:pPr>
              <a:lnSpc>
                <a:spcPct val="120000"/>
              </a:lnSpc>
            </a:pPr>
            <a:r>
              <a:rPr kumimoji="1" lang="en-US" altLang="zh-CN" b="0" dirty="0">
                <a:latin typeface="Arial" panose="020B0604020202020204" pitchFamily="34" charset="0"/>
                <a:ea typeface="Microsoft YaHei" panose="020B0503020204020204" pitchFamily="34" charset="-122"/>
                <a:cs typeface="Arial" panose="020B0604020202020204" pitchFamily="34" charset="0"/>
              </a:rPr>
              <a:t>struct </a:t>
            </a: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btf_type</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a:t>
            </a:r>
          </a:p>
          <a:p>
            <a:pPr marL="342900" indent="-342900">
              <a:lnSpc>
                <a:spcPct val="120000"/>
              </a:lnSpc>
              <a:buFont typeface="Wingdings" pitchFamily="2" charset="2"/>
              <a:buChar char="n"/>
            </a:pP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name_off</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0 </a:t>
            </a:r>
          </a:p>
          <a:p>
            <a:pPr marL="342900" indent="-342900">
              <a:lnSpc>
                <a:spcPct val="120000"/>
              </a:lnSpc>
              <a:buFont typeface="Wingdings" pitchFamily="2" charset="2"/>
              <a:buChar char="n"/>
            </a:pP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info.kind_flag</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0</a:t>
            </a:r>
          </a:p>
          <a:p>
            <a:pPr marL="342900" indent="-342900">
              <a:lnSpc>
                <a:spcPct val="120000"/>
              </a:lnSpc>
              <a:buFont typeface="Wingdings" pitchFamily="2" charset="2"/>
              <a:buChar char="n"/>
            </a:pP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info.kind</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BTF_KIND_PTR</a:t>
            </a:r>
          </a:p>
          <a:p>
            <a:pPr marL="342900" indent="-342900">
              <a:lnSpc>
                <a:spcPct val="120000"/>
              </a:lnSpc>
              <a:buFont typeface="Wingdings" pitchFamily="2" charset="2"/>
              <a:buChar char="n"/>
            </a:pP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info.vlen</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0</a:t>
            </a:r>
          </a:p>
          <a:p>
            <a:pPr marL="342900" indent="-342900">
              <a:lnSpc>
                <a:spcPct val="120000"/>
              </a:lnSpc>
              <a:buFont typeface="Wingdings" pitchFamily="2" charset="2"/>
              <a:buChar char="n"/>
            </a:pPr>
            <a:r>
              <a:rPr kumimoji="1" lang="en-US" altLang="zh-CN" b="0" dirty="0">
                <a:latin typeface="Arial" panose="020B0604020202020204" pitchFamily="34" charset="0"/>
                <a:ea typeface="Microsoft YaHei" panose="020B0503020204020204" pitchFamily="34" charset="-122"/>
                <a:cs typeface="Arial" panose="020B0604020202020204" pitchFamily="34" charset="0"/>
              </a:rPr>
              <a:t>type:</a:t>
            </a:r>
            <a:r>
              <a:rPr kumimoji="1" lang="zh-CN" altLang="en-US" b="0" dirty="0">
                <a:latin typeface="Arial" panose="020B0604020202020204" pitchFamily="34" charset="0"/>
                <a:ea typeface="Microsoft YaHei" panose="020B0503020204020204" pitchFamily="34" charset="-122"/>
                <a:cs typeface="Arial" panose="020B0604020202020204" pitchFamily="34" charset="0"/>
              </a:rPr>
              <a:t> 指针指向的类型的</a:t>
            </a: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type_id</a:t>
            </a:r>
            <a:endParaRPr kumimoji="1" lang="en-US" altLang="zh-CN" b="0" dirty="0">
              <a:latin typeface="Arial" panose="020B0604020202020204" pitchFamily="34" charset="0"/>
              <a:ea typeface="Microsoft YaHei" panose="020B0503020204020204" pitchFamily="34" charset="-122"/>
              <a:cs typeface="Arial" panose="020B0604020202020204" pitchFamily="34" charset="0"/>
            </a:endParaRPr>
          </a:p>
          <a:p>
            <a:pPr marL="342900" indent="-342900">
              <a:lnSpc>
                <a:spcPct val="120000"/>
              </a:lnSpc>
              <a:buFont typeface="Wingdings" pitchFamily="2" charset="2"/>
              <a:buChar char="n"/>
            </a:pPr>
            <a:r>
              <a:rPr kumimoji="1" lang="en-US" altLang="zh-CN" b="0" dirty="0">
                <a:latin typeface="Arial" panose="020B0604020202020204" pitchFamily="34" charset="0"/>
                <a:ea typeface="Microsoft YaHei" panose="020B0503020204020204" pitchFamily="34" charset="-122"/>
                <a:cs typeface="Arial" panose="020B0604020202020204" pitchFamily="34" charset="0"/>
              </a:rPr>
              <a:t>no extra data</a:t>
            </a:r>
          </a:p>
          <a:p>
            <a:endParaRPr kumimoji="1" lang="en-US" altLang="zh-CN" b="0" dirty="0">
              <a:latin typeface="Arial" panose="020B0604020202020204" pitchFamily="34" charset="0"/>
              <a:ea typeface="Microsoft YaHei" panose="020B0503020204020204" pitchFamily="34" charset="-122"/>
              <a:cs typeface="Arial" panose="020B0604020202020204" pitchFamily="34" charset="0"/>
            </a:endParaRPr>
          </a:p>
        </p:txBody>
      </p:sp>
      <p:sp>
        <p:nvSpPr>
          <p:cNvPr id="10" name="文本框 9">
            <a:extLst>
              <a:ext uri="{FF2B5EF4-FFF2-40B4-BE49-F238E27FC236}">
                <a16:creationId xmlns:a16="http://schemas.microsoft.com/office/drawing/2014/main" id="{4E592F7E-06FA-6991-F7E1-29095ED45B0D}"/>
              </a:ext>
            </a:extLst>
          </p:cNvPr>
          <p:cNvSpPr txBox="1"/>
          <p:nvPr/>
        </p:nvSpPr>
        <p:spPr>
          <a:xfrm>
            <a:off x="514036" y="2484010"/>
            <a:ext cx="4177154" cy="2720938"/>
          </a:xfrm>
          <a:prstGeom prst="rect">
            <a:avLst/>
          </a:prstGeom>
          <a:noFill/>
        </p:spPr>
        <p:txBody>
          <a:bodyPr wrap="square" rtlCol="0">
            <a:spAutoFit/>
          </a:bodyPr>
          <a:lstStyle/>
          <a:p>
            <a:pPr>
              <a:lnSpc>
                <a:spcPct val="120000"/>
              </a:lnSpc>
            </a:pPr>
            <a:r>
              <a:rPr kumimoji="1" lang="en-US" altLang="zh-CN" b="0" dirty="0">
                <a:latin typeface="Arial" panose="020B0604020202020204" pitchFamily="34" charset="0"/>
                <a:ea typeface="Microsoft YaHei" panose="020B0503020204020204" pitchFamily="34" charset="-122"/>
                <a:cs typeface="Arial" panose="020B0604020202020204" pitchFamily="34" charset="0"/>
              </a:rPr>
              <a:t>struct </a:t>
            </a: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btf_type</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a:t>
            </a:r>
          </a:p>
          <a:p>
            <a:pPr marL="342900" indent="-342900">
              <a:lnSpc>
                <a:spcPct val="120000"/>
              </a:lnSpc>
              <a:buFont typeface="Wingdings" pitchFamily="2" charset="2"/>
              <a:buChar char="n"/>
            </a:pP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name_off</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a:t>
            </a:r>
            <a:r>
              <a:rPr kumimoji="1" lang="zh-CN" altLang="en-US" b="0" dirty="0">
                <a:latin typeface="Arial" panose="020B0604020202020204" pitchFamily="34" charset="0"/>
                <a:ea typeface="Microsoft YaHei" panose="020B0503020204020204" pitchFamily="34" charset="-122"/>
                <a:cs typeface="Arial" panose="020B0604020202020204" pitchFamily="34" charset="0"/>
              </a:rPr>
              <a:t>任何有效的偏移量</a:t>
            </a:r>
            <a:endParaRPr kumimoji="1" lang="en-US" altLang="zh-CN" b="0" dirty="0">
              <a:latin typeface="Arial" panose="020B0604020202020204" pitchFamily="34" charset="0"/>
              <a:ea typeface="Microsoft YaHei" panose="020B0503020204020204" pitchFamily="34" charset="-122"/>
              <a:cs typeface="Arial" panose="020B0604020202020204" pitchFamily="34" charset="0"/>
            </a:endParaRPr>
          </a:p>
          <a:p>
            <a:pPr marL="342900" indent="-342900">
              <a:lnSpc>
                <a:spcPct val="120000"/>
              </a:lnSpc>
              <a:buFont typeface="Wingdings" pitchFamily="2" charset="2"/>
              <a:buChar char="n"/>
            </a:pP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info.kind_flag</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0</a:t>
            </a:r>
          </a:p>
          <a:p>
            <a:pPr marL="342900" indent="-342900">
              <a:lnSpc>
                <a:spcPct val="120000"/>
              </a:lnSpc>
              <a:buFont typeface="Wingdings" pitchFamily="2" charset="2"/>
              <a:buChar char="n"/>
            </a:pP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info.kind</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BTF_KIND_INT</a:t>
            </a:r>
          </a:p>
          <a:p>
            <a:pPr marL="342900" indent="-342900">
              <a:lnSpc>
                <a:spcPct val="120000"/>
              </a:lnSpc>
              <a:buFont typeface="Wingdings" pitchFamily="2" charset="2"/>
              <a:buChar char="n"/>
            </a:pPr>
            <a:r>
              <a:rPr kumimoji="1" lang="en-US" altLang="zh-CN" b="0" dirty="0" err="1">
                <a:latin typeface="Arial" panose="020B0604020202020204" pitchFamily="34" charset="0"/>
                <a:ea typeface="Microsoft YaHei" panose="020B0503020204020204" pitchFamily="34" charset="-122"/>
                <a:cs typeface="Arial" panose="020B0604020202020204" pitchFamily="34" charset="0"/>
              </a:rPr>
              <a:t>info.vlen</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 0</a:t>
            </a:r>
          </a:p>
          <a:p>
            <a:pPr marL="342900" indent="-342900">
              <a:lnSpc>
                <a:spcPct val="120000"/>
              </a:lnSpc>
              <a:buFont typeface="Wingdings" pitchFamily="2" charset="2"/>
              <a:buChar char="n"/>
            </a:pPr>
            <a:r>
              <a:rPr kumimoji="1" lang="en-US" altLang="zh-CN" b="0" dirty="0">
                <a:latin typeface="Arial" panose="020B0604020202020204" pitchFamily="34" charset="0"/>
                <a:ea typeface="Microsoft YaHei" panose="020B0503020204020204" pitchFamily="34" charset="-122"/>
                <a:cs typeface="Arial" panose="020B0604020202020204" pitchFamily="34" charset="0"/>
              </a:rPr>
              <a:t>size:</a:t>
            </a:r>
            <a:r>
              <a:rPr kumimoji="1" lang="zh-CN" altLang="en-US" b="0" dirty="0">
                <a:latin typeface="Arial" panose="020B0604020202020204" pitchFamily="34" charset="0"/>
                <a:ea typeface="Microsoft YaHei" panose="020B0503020204020204" pitchFamily="34" charset="-122"/>
                <a:cs typeface="Arial" panose="020B0604020202020204" pitchFamily="34" charset="0"/>
              </a:rPr>
              <a:t> </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int</a:t>
            </a:r>
            <a:r>
              <a:rPr kumimoji="1" lang="zh-CN" altLang="en-US" b="0" dirty="0">
                <a:latin typeface="Arial" panose="020B0604020202020204" pitchFamily="34" charset="0"/>
                <a:ea typeface="Microsoft YaHei" panose="020B0503020204020204" pitchFamily="34" charset="-122"/>
                <a:cs typeface="Arial" panose="020B0604020202020204" pitchFamily="34" charset="0"/>
              </a:rPr>
              <a:t>类型的大小，单位为字节</a:t>
            </a:r>
            <a:endParaRPr kumimoji="1" lang="en-US" altLang="zh-CN" b="0" dirty="0">
              <a:latin typeface="Arial" panose="020B0604020202020204" pitchFamily="34" charset="0"/>
              <a:ea typeface="Microsoft YaHei" panose="020B0503020204020204" pitchFamily="34" charset="-122"/>
              <a:cs typeface="Arial" panose="020B0604020202020204" pitchFamily="34" charset="0"/>
            </a:endParaRPr>
          </a:p>
          <a:p>
            <a:pPr marL="342900" indent="-342900">
              <a:lnSpc>
                <a:spcPct val="120000"/>
              </a:lnSpc>
              <a:buFont typeface="Wingdings" pitchFamily="2" charset="2"/>
              <a:buChar char="n"/>
            </a:pPr>
            <a:r>
              <a:rPr kumimoji="1" lang="en-US" altLang="zh-CN" b="0" dirty="0">
                <a:latin typeface="Arial" panose="020B0604020202020204" pitchFamily="34" charset="0"/>
                <a:ea typeface="Microsoft YaHei" panose="020B0503020204020204" pitchFamily="34" charset="-122"/>
                <a:cs typeface="Arial" panose="020B0604020202020204" pitchFamily="34" charset="0"/>
              </a:rPr>
              <a:t>extra data : 32bit (</a:t>
            </a:r>
            <a:r>
              <a:rPr kumimoji="1" lang="zh-CN" altLang="en-US" b="0" dirty="0">
                <a:latin typeface="Arial" panose="020B0604020202020204" pitchFamily="34" charset="0"/>
                <a:ea typeface="Microsoft YaHei" panose="020B0503020204020204" pitchFamily="34" charset="-122"/>
                <a:cs typeface="Arial" panose="020B0604020202020204" pitchFamily="34" charset="0"/>
              </a:rPr>
              <a:t>编码</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bit filed</a:t>
            </a:r>
            <a:r>
              <a:rPr kumimoji="1" lang="zh-CN" altLang="en-US" b="0" dirty="0">
                <a:latin typeface="Arial" panose="020B0604020202020204" pitchFamily="34" charset="0"/>
                <a:ea typeface="Microsoft YaHei" panose="020B0503020204020204" pitchFamily="34" charset="-122"/>
                <a:cs typeface="Arial" panose="020B0604020202020204" pitchFamily="34" charset="0"/>
              </a:rPr>
              <a:t>信息</a:t>
            </a:r>
            <a:r>
              <a:rPr kumimoji="1" lang="en-US" altLang="zh-CN" b="0" dirty="0">
                <a:latin typeface="Arial" panose="020B0604020202020204" pitchFamily="34" charset="0"/>
                <a:ea typeface="Microsoft YaHei" panose="020B0503020204020204" pitchFamily="34" charset="-122"/>
                <a:cs typeface="Arial" panose="020B0604020202020204" pitchFamily="34" charset="0"/>
              </a:rPr>
              <a:t>)</a:t>
            </a:r>
          </a:p>
          <a:p>
            <a:pPr marL="342900" indent="-342900">
              <a:lnSpc>
                <a:spcPct val="120000"/>
              </a:lnSpc>
              <a:buFont typeface="Wingdings" pitchFamily="2" charset="2"/>
              <a:buChar char="n"/>
            </a:pPr>
            <a:endParaRPr kumimoji="1" lang="en-US" altLang="zh-CN" b="0" dirty="0">
              <a:latin typeface="Arial" panose="020B0604020202020204" pitchFamily="34" charset="0"/>
              <a:ea typeface="Microsoft YaHei" panose="020B0503020204020204" pitchFamily="34" charset="-122"/>
              <a:cs typeface="Arial" panose="020B0604020202020204" pitchFamily="34" charset="0"/>
            </a:endParaRPr>
          </a:p>
        </p:txBody>
      </p:sp>
      <p:sp>
        <p:nvSpPr>
          <p:cNvPr id="11" name="文本框 10">
            <a:extLst>
              <a:ext uri="{FF2B5EF4-FFF2-40B4-BE49-F238E27FC236}">
                <a16:creationId xmlns:a16="http://schemas.microsoft.com/office/drawing/2014/main" id="{DF9AB4A8-56F8-20CC-6785-785F5B0E160C}"/>
              </a:ext>
            </a:extLst>
          </p:cNvPr>
          <p:cNvSpPr txBox="1"/>
          <p:nvPr/>
        </p:nvSpPr>
        <p:spPr>
          <a:xfrm>
            <a:off x="5620184" y="2114678"/>
            <a:ext cx="3277046" cy="369332"/>
          </a:xfrm>
          <a:prstGeom prst="rect">
            <a:avLst/>
          </a:prstGeom>
          <a:noFill/>
        </p:spPr>
        <p:txBody>
          <a:bodyPr wrap="square" rtlCol="0">
            <a:spAutoFit/>
          </a:bodyPr>
          <a:lstStyle/>
          <a:p>
            <a:r>
              <a:rPr kumimoji="1" lang="en-US" altLang="zh-CN" dirty="0">
                <a:latin typeface="Arial" panose="020B0604020202020204" pitchFamily="34" charset="0"/>
                <a:cs typeface="Arial" panose="020B0604020202020204" pitchFamily="34" charset="0"/>
              </a:rPr>
              <a:t>BTF_KIND_PTR</a:t>
            </a:r>
            <a:endParaRPr kumimoji="1" lang="zh-CN" altLang="en-US" dirty="0">
              <a:latin typeface="Arial" panose="020B0604020202020204" pitchFamily="34" charset="0"/>
              <a:cs typeface="Arial" panose="020B0604020202020204" pitchFamily="34" charset="0"/>
            </a:endParaRPr>
          </a:p>
        </p:txBody>
      </p:sp>
      <p:pic>
        <p:nvPicPr>
          <p:cNvPr id="13" name="图片 12">
            <a:extLst>
              <a:ext uri="{FF2B5EF4-FFF2-40B4-BE49-F238E27FC236}">
                <a16:creationId xmlns:a16="http://schemas.microsoft.com/office/drawing/2014/main" id="{1773439F-5F05-21D5-8095-886F5661D040}"/>
              </a:ext>
            </a:extLst>
          </p:cNvPr>
          <p:cNvPicPr>
            <a:picLocks noChangeAspect="1"/>
          </p:cNvPicPr>
          <p:nvPr/>
        </p:nvPicPr>
        <p:blipFill>
          <a:blip r:embed="rId3"/>
          <a:stretch>
            <a:fillRect/>
          </a:stretch>
        </p:blipFill>
        <p:spPr>
          <a:xfrm>
            <a:off x="783295" y="5298435"/>
            <a:ext cx="1240087" cy="477950"/>
          </a:xfrm>
          <a:prstGeom prst="rect">
            <a:avLst/>
          </a:prstGeom>
        </p:spPr>
      </p:pic>
      <p:pic>
        <p:nvPicPr>
          <p:cNvPr id="14" name="图片 13">
            <a:extLst>
              <a:ext uri="{FF2B5EF4-FFF2-40B4-BE49-F238E27FC236}">
                <a16:creationId xmlns:a16="http://schemas.microsoft.com/office/drawing/2014/main" id="{713F06F5-3352-6CF0-2556-A34DD661114B}"/>
              </a:ext>
            </a:extLst>
          </p:cNvPr>
          <p:cNvPicPr>
            <a:picLocks noChangeAspect="1"/>
          </p:cNvPicPr>
          <p:nvPr/>
        </p:nvPicPr>
        <p:blipFill>
          <a:blip r:embed="rId4"/>
          <a:stretch>
            <a:fillRect/>
          </a:stretch>
        </p:blipFill>
        <p:spPr>
          <a:xfrm>
            <a:off x="3174235" y="5274649"/>
            <a:ext cx="5346700" cy="508000"/>
          </a:xfrm>
          <a:prstGeom prst="rect">
            <a:avLst/>
          </a:prstGeom>
        </p:spPr>
      </p:pic>
      <p:cxnSp>
        <p:nvCxnSpPr>
          <p:cNvPr id="18" name="直线箭头连接符 17">
            <a:extLst>
              <a:ext uri="{FF2B5EF4-FFF2-40B4-BE49-F238E27FC236}">
                <a16:creationId xmlns:a16="http://schemas.microsoft.com/office/drawing/2014/main" id="{F4B82A1F-5BCB-2BCA-82F7-2607FAEC128F}"/>
              </a:ext>
            </a:extLst>
          </p:cNvPr>
          <p:cNvCxnSpPr/>
          <p:nvPr/>
        </p:nvCxnSpPr>
        <p:spPr bwMode="auto">
          <a:xfrm flipV="1">
            <a:off x="5551454" y="4437112"/>
            <a:ext cx="1900866" cy="881455"/>
          </a:xfrm>
          <a:prstGeom prst="straightConnector1">
            <a:avLst/>
          </a:prstGeom>
          <a:solidFill>
            <a:schemeClr val="accent1"/>
          </a:solidFill>
          <a:ln w="38100" cap="flat" cmpd="sng" algn="ctr">
            <a:solidFill>
              <a:srgbClr val="FF000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右箭头 21">
            <a:extLst>
              <a:ext uri="{FF2B5EF4-FFF2-40B4-BE49-F238E27FC236}">
                <a16:creationId xmlns:a16="http://schemas.microsoft.com/office/drawing/2014/main" id="{63239BEF-37CC-B11A-1742-9352D121B21B}"/>
              </a:ext>
            </a:extLst>
          </p:cNvPr>
          <p:cNvSpPr/>
          <p:nvPr/>
        </p:nvSpPr>
        <p:spPr bwMode="auto">
          <a:xfrm>
            <a:off x="2314359" y="5389736"/>
            <a:ext cx="568899" cy="319422"/>
          </a:xfrm>
          <a:prstGeom prst="right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3" name="文本框 22">
            <a:extLst>
              <a:ext uri="{FF2B5EF4-FFF2-40B4-BE49-F238E27FC236}">
                <a16:creationId xmlns:a16="http://schemas.microsoft.com/office/drawing/2014/main" id="{0C4F017C-2D94-4446-3CE4-F1ADF6610508}"/>
              </a:ext>
            </a:extLst>
          </p:cNvPr>
          <p:cNvSpPr txBox="1"/>
          <p:nvPr/>
        </p:nvSpPr>
        <p:spPr>
          <a:xfrm>
            <a:off x="800717" y="6037925"/>
            <a:ext cx="7720218" cy="584775"/>
          </a:xfrm>
          <a:prstGeom prst="rect">
            <a:avLst/>
          </a:prstGeom>
          <a:noFill/>
        </p:spPr>
        <p:txBody>
          <a:bodyPr wrap="square" rtlCol="0">
            <a:spAutoFit/>
          </a:bodyPr>
          <a:lstStyle/>
          <a:p>
            <a:pPr algn="just"/>
            <a:r>
              <a:rPr kumimoji="1" lang="en-US" altLang="zh-CN" sz="1600" b="0" dirty="0" err="1">
                <a:latin typeface="Arial" panose="020B0604020202020204" pitchFamily="34" charset="0"/>
                <a:ea typeface="SimHei" panose="02010609060101010101" pitchFamily="49" charset="-122"/>
                <a:cs typeface="Arial" panose="020B0604020202020204" pitchFamily="34" charset="0"/>
              </a:rPr>
              <a:t>ps</a:t>
            </a:r>
            <a:r>
              <a:rPr kumimoji="1" lang="en-US" altLang="zh-CN" sz="1600" b="0" dirty="0">
                <a:latin typeface="Arial" panose="020B0604020202020204" pitchFamily="34" charset="0"/>
                <a:ea typeface="SimHei" panose="02010609060101010101" pitchFamily="49" charset="-122"/>
                <a:cs typeface="Arial" panose="020B0604020202020204" pitchFamily="34" charset="0"/>
              </a:rPr>
              <a:t>: struct </a:t>
            </a:r>
            <a:r>
              <a:rPr kumimoji="1" lang="zh-CN" altLang="en-US" sz="1600" b="0" dirty="0">
                <a:latin typeface="Arial" panose="020B0604020202020204" pitchFamily="34" charset="0"/>
                <a:ea typeface="SimHei" panose="02010609060101010101" pitchFamily="49" charset="-122"/>
                <a:cs typeface="Arial" panose="020B0604020202020204" pitchFamily="34" charset="0"/>
              </a:rPr>
              <a:t>的编码比较复杂但原理是类似的</a:t>
            </a:r>
            <a:r>
              <a:rPr kumimoji="1" lang="en-US" altLang="zh-CN" sz="1600" b="0" dirty="0">
                <a:latin typeface="Arial" panose="020B0604020202020204" pitchFamily="34" charset="0"/>
                <a:ea typeface="SimHei" panose="02010609060101010101" pitchFamily="49" charset="-122"/>
                <a:cs typeface="Arial" panose="020B0604020202020204" pitchFamily="34" charset="0"/>
              </a:rPr>
              <a:t>,</a:t>
            </a:r>
            <a:r>
              <a:rPr kumimoji="1" lang="zh-CN" altLang="en-US" sz="1600" b="0" dirty="0">
                <a:latin typeface="Arial" panose="020B0604020202020204" pitchFamily="34" charset="0"/>
                <a:ea typeface="SimHei" panose="02010609060101010101" pitchFamily="49" charset="-122"/>
                <a:cs typeface="Arial" panose="020B0604020202020204" pitchFamily="34" charset="0"/>
              </a:rPr>
              <a:t>感兴趣请参考</a:t>
            </a:r>
            <a:r>
              <a:rPr kumimoji="1" lang="en-US" altLang="zh-CN" sz="1600" b="0" dirty="0">
                <a:latin typeface="Arial" panose="020B0604020202020204" pitchFamily="34" charset="0"/>
                <a:ea typeface="SimHei" panose="02010609060101010101" pitchFamily="49" charset="-122"/>
                <a:cs typeface="Arial" panose="020B0604020202020204" pitchFamily="34" charset="0"/>
              </a:rPr>
              <a:t>: https://</a:t>
            </a:r>
            <a:r>
              <a:rPr kumimoji="1" lang="en-US" altLang="zh-CN" sz="1600" b="0" dirty="0" err="1">
                <a:latin typeface="Arial" panose="020B0604020202020204" pitchFamily="34" charset="0"/>
                <a:ea typeface="SimHei" panose="02010609060101010101" pitchFamily="49" charset="-122"/>
                <a:cs typeface="Arial" panose="020B0604020202020204" pitchFamily="34" charset="0"/>
              </a:rPr>
              <a:t>docs.kernel.org</a:t>
            </a:r>
            <a:r>
              <a:rPr kumimoji="1" lang="en-US" altLang="zh-CN" sz="1600" b="0" dirty="0">
                <a:latin typeface="Arial" panose="020B0604020202020204" pitchFamily="34" charset="0"/>
                <a:ea typeface="SimHei" panose="02010609060101010101" pitchFamily="49" charset="-122"/>
                <a:cs typeface="Arial" panose="020B0604020202020204" pitchFamily="34" charset="0"/>
              </a:rPr>
              <a:t>/</a:t>
            </a:r>
            <a:r>
              <a:rPr kumimoji="1" lang="en-US" altLang="zh-CN" sz="1600" b="0" dirty="0" err="1">
                <a:latin typeface="Arial" panose="020B0604020202020204" pitchFamily="34" charset="0"/>
                <a:ea typeface="SimHei" panose="02010609060101010101" pitchFamily="49" charset="-122"/>
                <a:cs typeface="Arial" panose="020B0604020202020204" pitchFamily="34" charset="0"/>
              </a:rPr>
              <a:t>bpf</a:t>
            </a:r>
            <a:r>
              <a:rPr kumimoji="1" lang="en-US" altLang="zh-CN" sz="1600" b="0" dirty="0">
                <a:latin typeface="Arial" panose="020B0604020202020204" pitchFamily="34" charset="0"/>
                <a:ea typeface="SimHei" panose="02010609060101010101" pitchFamily="49" charset="-122"/>
                <a:cs typeface="Arial" panose="020B0604020202020204" pitchFamily="34" charset="0"/>
              </a:rPr>
              <a:t>/</a:t>
            </a:r>
            <a:r>
              <a:rPr kumimoji="1" lang="en-US" altLang="zh-CN" sz="1600" b="0" dirty="0" err="1">
                <a:latin typeface="Arial" panose="020B0604020202020204" pitchFamily="34" charset="0"/>
                <a:ea typeface="SimHei" panose="02010609060101010101" pitchFamily="49" charset="-122"/>
                <a:cs typeface="Arial" panose="020B0604020202020204" pitchFamily="34" charset="0"/>
              </a:rPr>
              <a:t>btf.html</a:t>
            </a:r>
            <a:endParaRPr kumimoji="1" lang="zh-CN" altLang="en-US" sz="1600" b="0" dirty="0">
              <a:latin typeface="Arial" panose="020B0604020202020204" pitchFamily="34" charset="0"/>
              <a:ea typeface="SimHei" panose="02010609060101010101" pitchFamily="49" charset="-122"/>
              <a:cs typeface="Arial" panose="020B0604020202020204" pitchFamily="34" charset="0"/>
            </a:endParaRPr>
          </a:p>
        </p:txBody>
      </p:sp>
      <p:sp>
        <p:nvSpPr>
          <p:cNvPr id="24" name="文本框 23">
            <a:extLst>
              <a:ext uri="{FF2B5EF4-FFF2-40B4-BE49-F238E27FC236}">
                <a16:creationId xmlns:a16="http://schemas.microsoft.com/office/drawing/2014/main" id="{E06B4603-6C70-A845-A178-945B9CB274C7}"/>
              </a:ext>
            </a:extLst>
          </p:cNvPr>
          <p:cNvSpPr txBox="1"/>
          <p:nvPr/>
        </p:nvSpPr>
        <p:spPr>
          <a:xfrm>
            <a:off x="315502" y="4897217"/>
            <a:ext cx="3277046" cy="369332"/>
          </a:xfrm>
          <a:prstGeom prst="rect">
            <a:avLst/>
          </a:prstGeom>
          <a:noFill/>
        </p:spPr>
        <p:txBody>
          <a:bodyPr wrap="square" rtlCol="0">
            <a:spAutoFit/>
          </a:bodyPr>
          <a:lstStyle/>
          <a:p>
            <a:r>
              <a:rPr kumimoji="1" lang="en-US" altLang="zh-CN" dirty="0">
                <a:latin typeface="Arial" panose="020B0604020202020204" pitchFamily="34" charset="0"/>
                <a:cs typeface="Arial" panose="020B0604020202020204" pitchFamily="34" charset="0"/>
              </a:rPr>
              <a:t>Example:</a:t>
            </a:r>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035669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425910" y="151418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BTF</a:t>
            </a:r>
            <a:r>
              <a:rPr kumimoji="1" lang="zh-CN" altLang="en-US" sz="2400" dirty="0">
                <a:latin typeface="SimHei" panose="02010609060101010101" pitchFamily="49" charset="-122"/>
                <a:ea typeface="SimHei" panose="02010609060101010101" pitchFamily="49" charset="-122"/>
              </a:rPr>
              <a:t>内核</a:t>
            </a:r>
            <a:r>
              <a:rPr kumimoji="1" lang="en-US" altLang="zh-CN" sz="2400" dirty="0">
                <a:latin typeface="SimHei" panose="02010609060101010101" pitchFamily="49" charset="-122"/>
                <a:ea typeface="SimHei" panose="02010609060101010101" pitchFamily="49" charset="-122"/>
              </a:rPr>
              <a:t>API</a:t>
            </a:r>
            <a:endParaRPr kumimoji="1" lang="zh-CN" altLang="en-US" sz="2400"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8DDEDA3C-9C10-9EA1-9C0F-0CF1F0B3232E}"/>
              </a:ext>
            </a:extLst>
          </p:cNvPr>
          <p:cNvSpPr>
            <a:spLocks noGrp="1"/>
          </p:cNvSpPr>
          <p:nvPr>
            <p:ph type="sldNum" sz="quarter" idx="12"/>
          </p:nvPr>
        </p:nvSpPr>
        <p:spPr/>
        <p:txBody>
          <a:bodyPr/>
          <a:lstStyle/>
          <a:p>
            <a:pPr>
              <a:defRPr/>
            </a:pPr>
            <a:fld id="{2BE9E919-A463-264A-AD28-C5A0DC5B5896}" type="slidenum">
              <a:rPr lang="en-US" altLang="zh-CN" smtClean="0"/>
              <a:pPr>
                <a:defRPr/>
              </a:pPr>
              <a:t>107</a:t>
            </a:fld>
            <a:endParaRPr lang="en-US" altLang="zh-CN"/>
          </a:p>
        </p:txBody>
      </p:sp>
      <p:sp>
        <p:nvSpPr>
          <p:cNvPr id="7" name="文本框 6">
            <a:extLst>
              <a:ext uri="{FF2B5EF4-FFF2-40B4-BE49-F238E27FC236}">
                <a16:creationId xmlns:a16="http://schemas.microsoft.com/office/drawing/2014/main" id="{33102DFD-D51D-AB8B-C001-0415E8380575}"/>
              </a:ext>
            </a:extLst>
          </p:cNvPr>
          <p:cNvSpPr txBox="1"/>
          <p:nvPr/>
        </p:nvSpPr>
        <p:spPr>
          <a:xfrm>
            <a:off x="321341" y="4389360"/>
            <a:ext cx="2664296" cy="400110"/>
          </a:xfrm>
          <a:prstGeom prst="rect">
            <a:avLst/>
          </a:prstGeom>
          <a:noFill/>
        </p:spPr>
        <p:txBody>
          <a:bodyPr wrap="square" rtlCol="0">
            <a:spAutoFit/>
          </a:bodyPr>
          <a:lstStyle/>
          <a:p>
            <a:pPr marL="342900" indent="-342900">
              <a:buFont typeface="Wingdings" pitchFamily="2" charset="2"/>
              <a:buChar char="n"/>
            </a:pPr>
            <a:r>
              <a:rPr kumimoji="1" lang="en-US" altLang="zh-CN" sz="2000" b="0" dirty="0">
                <a:latin typeface="Arial" panose="020B0604020202020204" pitchFamily="34" charset="0"/>
                <a:ea typeface="SimHei" panose="02010609060101010101" pitchFamily="49" charset="-122"/>
                <a:cs typeface="Arial" panose="020B0604020202020204" pitchFamily="34" charset="0"/>
              </a:rPr>
              <a:t>BTF</a:t>
            </a:r>
            <a:r>
              <a:rPr kumimoji="1" lang="zh-CN" altLang="en-US" sz="2000" b="0" dirty="0">
                <a:latin typeface="Arial" panose="020B0604020202020204" pitchFamily="34" charset="0"/>
                <a:ea typeface="SimHei" panose="02010609060101010101" pitchFamily="49" charset="-122"/>
                <a:cs typeface="Arial" panose="020B0604020202020204" pitchFamily="34" charset="0"/>
              </a:rPr>
              <a:t>相关内核</a:t>
            </a:r>
            <a:r>
              <a:rPr kumimoji="1" lang="en-US" altLang="zh-CN" sz="2000" b="0" dirty="0">
                <a:latin typeface="Arial" panose="020B0604020202020204" pitchFamily="34" charset="0"/>
                <a:ea typeface="SimHei" panose="02010609060101010101" pitchFamily="49" charset="-122"/>
                <a:cs typeface="Arial" panose="020B0604020202020204" pitchFamily="34" charset="0"/>
              </a:rPr>
              <a:t>API </a:t>
            </a:r>
            <a:endParaRPr kumimoji="1" lang="zh-CN" altLang="en-US" sz="2000" b="0" dirty="0">
              <a:latin typeface="Arial" panose="020B0604020202020204" pitchFamily="34" charset="0"/>
              <a:ea typeface="SimHei" panose="02010609060101010101" pitchFamily="49" charset="-122"/>
              <a:cs typeface="Arial" panose="020B0604020202020204" pitchFamily="34" charset="0"/>
            </a:endParaRPr>
          </a:p>
        </p:txBody>
      </p:sp>
      <p:sp>
        <p:nvSpPr>
          <p:cNvPr id="10" name="文本框 9">
            <a:extLst>
              <a:ext uri="{FF2B5EF4-FFF2-40B4-BE49-F238E27FC236}">
                <a16:creationId xmlns:a16="http://schemas.microsoft.com/office/drawing/2014/main" id="{999CDE9B-308D-D7B8-83BB-25B89477168A}"/>
              </a:ext>
            </a:extLst>
          </p:cNvPr>
          <p:cNvSpPr txBox="1"/>
          <p:nvPr/>
        </p:nvSpPr>
        <p:spPr>
          <a:xfrm>
            <a:off x="2902033" y="4364784"/>
            <a:ext cx="4104454" cy="400110"/>
          </a:xfrm>
          <a:prstGeom prst="rect">
            <a:avLst/>
          </a:prstGeom>
          <a:noFill/>
        </p:spPr>
        <p:txBody>
          <a:bodyPr wrap="square" rtlCol="0">
            <a:spAutoFit/>
          </a:bodyPr>
          <a:lstStyle/>
          <a:p>
            <a:r>
              <a:rPr kumimoji="1" lang="en-US" altLang="zh-CN" sz="2000" b="0" dirty="0">
                <a:latin typeface="Arial" panose="020B0604020202020204" pitchFamily="34" charset="0"/>
                <a:ea typeface="SimHei" panose="02010609060101010101" pitchFamily="49" charset="-122"/>
                <a:cs typeface="Arial" panose="020B0604020202020204" pitchFamily="34" charset="0"/>
              </a:rPr>
              <a:t>./</a:t>
            </a:r>
            <a:r>
              <a:rPr kumimoji="1" lang="en-US" altLang="zh-CN" sz="2000" b="0" dirty="0" err="1">
                <a:latin typeface="Arial" panose="020B0604020202020204" pitchFamily="34" charset="0"/>
                <a:ea typeface="SimHei" panose="02010609060101010101" pitchFamily="49" charset="-122"/>
                <a:cs typeface="Arial" panose="020B0604020202020204" pitchFamily="34" charset="0"/>
              </a:rPr>
              <a:t>linux</a:t>
            </a:r>
            <a:r>
              <a:rPr kumimoji="1" lang="en-US" altLang="zh-CN" sz="2000" b="0" dirty="0">
                <a:latin typeface="Arial" panose="020B0604020202020204" pitchFamily="34" charset="0"/>
                <a:ea typeface="SimHei" panose="02010609060101010101" pitchFamily="49" charset="-122"/>
                <a:cs typeface="Arial" panose="020B0604020202020204" pitchFamily="34" charset="0"/>
              </a:rPr>
              <a:t>/kernel/</a:t>
            </a:r>
            <a:r>
              <a:rPr kumimoji="1" lang="en-US" altLang="zh-CN" sz="2000" b="0" dirty="0" err="1">
                <a:latin typeface="Arial" panose="020B0604020202020204" pitchFamily="34" charset="0"/>
                <a:ea typeface="SimHei" panose="02010609060101010101" pitchFamily="49" charset="-122"/>
                <a:cs typeface="Arial" panose="020B0604020202020204" pitchFamily="34" charset="0"/>
              </a:rPr>
              <a:t>bpf</a:t>
            </a:r>
            <a:r>
              <a:rPr kumimoji="1" lang="en-US" altLang="zh-CN" sz="2000" b="0" dirty="0">
                <a:latin typeface="Arial" panose="020B0604020202020204" pitchFamily="34" charset="0"/>
                <a:ea typeface="SimHei" panose="02010609060101010101" pitchFamily="49" charset="-122"/>
                <a:cs typeface="Arial" panose="020B0604020202020204" pitchFamily="34" charset="0"/>
              </a:rPr>
              <a:t>/</a:t>
            </a:r>
            <a:r>
              <a:rPr kumimoji="1" lang="en-US" altLang="zh-CN" sz="2000" b="0" dirty="0" err="1">
                <a:latin typeface="Arial" panose="020B0604020202020204" pitchFamily="34" charset="0"/>
                <a:ea typeface="SimHei" panose="02010609060101010101" pitchFamily="49" charset="-122"/>
                <a:cs typeface="Arial" panose="020B0604020202020204" pitchFamily="34" charset="0"/>
              </a:rPr>
              <a:t>btf.c</a:t>
            </a:r>
            <a:endParaRPr kumimoji="1" lang="zh-CN" altLang="en-US" sz="2000" b="0" dirty="0">
              <a:latin typeface="Arial" panose="020B0604020202020204" pitchFamily="34" charset="0"/>
              <a:ea typeface="SimHei" panose="02010609060101010101" pitchFamily="49" charset="-122"/>
              <a:cs typeface="Arial" panose="020B0604020202020204" pitchFamily="34" charset="0"/>
            </a:endParaRPr>
          </a:p>
        </p:txBody>
      </p:sp>
      <p:grpSp>
        <p:nvGrpSpPr>
          <p:cNvPr id="45" name="组合 44">
            <a:extLst>
              <a:ext uri="{FF2B5EF4-FFF2-40B4-BE49-F238E27FC236}">
                <a16:creationId xmlns:a16="http://schemas.microsoft.com/office/drawing/2014/main" id="{2AA005F0-DB56-91CF-B6AA-9EFCBF4DCF02}"/>
              </a:ext>
            </a:extLst>
          </p:cNvPr>
          <p:cNvGrpSpPr/>
          <p:nvPr/>
        </p:nvGrpSpPr>
        <p:grpSpPr>
          <a:xfrm>
            <a:off x="324493" y="2987367"/>
            <a:ext cx="8062965" cy="1510224"/>
            <a:chOff x="467544" y="1995463"/>
            <a:chExt cx="8062965" cy="1510224"/>
          </a:xfrm>
        </p:grpSpPr>
        <p:sp>
          <p:nvSpPr>
            <p:cNvPr id="3" name="文本框 2">
              <a:extLst>
                <a:ext uri="{FF2B5EF4-FFF2-40B4-BE49-F238E27FC236}">
                  <a16:creationId xmlns:a16="http://schemas.microsoft.com/office/drawing/2014/main" id="{E42621F5-7DEF-D63E-1E9B-A27E6072AB37}"/>
                </a:ext>
              </a:extLst>
            </p:cNvPr>
            <p:cNvSpPr txBox="1"/>
            <p:nvPr/>
          </p:nvSpPr>
          <p:spPr>
            <a:xfrm>
              <a:off x="467544" y="2018457"/>
              <a:ext cx="2664296" cy="400110"/>
            </a:xfrm>
            <a:prstGeom prst="rect">
              <a:avLst/>
            </a:prstGeom>
            <a:noFill/>
          </p:spPr>
          <p:txBody>
            <a:bodyPr wrap="square" rtlCol="0">
              <a:spAutoFit/>
            </a:bodyPr>
            <a:lstStyle/>
            <a:p>
              <a:pPr marL="342900" indent="-342900">
                <a:buFont typeface="Wingdings" pitchFamily="2" charset="2"/>
                <a:buChar char="n"/>
              </a:pPr>
              <a:r>
                <a:rPr kumimoji="1" lang="en-US" altLang="zh-CN" sz="2000" b="0" dirty="0">
                  <a:latin typeface="Arial" panose="020B0604020202020204" pitchFamily="34" charset="0"/>
                  <a:ea typeface="SimHei" panose="02010609060101010101" pitchFamily="49" charset="-122"/>
                  <a:cs typeface="Arial" panose="020B0604020202020204" pitchFamily="34" charset="0"/>
                </a:rPr>
                <a:t>BTF</a:t>
              </a:r>
              <a:r>
                <a:rPr kumimoji="1" lang="zh-CN" altLang="en-US" sz="2000" b="0" dirty="0">
                  <a:latin typeface="Arial" panose="020B0604020202020204" pitchFamily="34" charset="0"/>
                  <a:ea typeface="SimHei" panose="02010609060101010101" pitchFamily="49" charset="-122"/>
                  <a:cs typeface="Arial" panose="020B0604020202020204" pitchFamily="34" charset="0"/>
                </a:rPr>
                <a:t>相关系统调用</a:t>
              </a:r>
            </a:p>
          </p:txBody>
        </p:sp>
        <p:sp>
          <p:nvSpPr>
            <p:cNvPr id="8" name="文本框 7">
              <a:extLst>
                <a:ext uri="{FF2B5EF4-FFF2-40B4-BE49-F238E27FC236}">
                  <a16:creationId xmlns:a16="http://schemas.microsoft.com/office/drawing/2014/main" id="{CA937B34-C22B-38B7-D70A-5FC0EE5D841C}"/>
                </a:ext>
              </a:extLst>
            </p:cNvPr>
            <p:cNvSpPr txBox="1"/>
            <p:nvPr/>
          </p:nvSpPr>
          <p:spPr>
            <a:xfrm>
              <a:off x="3131840" y="1995463"/>
              <a:ext cx="4104454" cy="400110"/>
            </a:xfrm>
            <a:prstGeom prst="rect">
              <a:avLst/>
            </a:prstGeom>
            <a:noFill/>
          </p:spPr>
          <p:txBody>
            <a:bodyPr wrap="square" rtlCol="0">
              <a:spAutoFit/>
            </a:bodyPr>
            <a:lstStyle/>
            <a:p>
              <a:r>
                <a:rPr kumimoji="1" lang="en-US" altLang="zh-CN" sz="2000" b="0" dirty="0">
                  <a:latin typeface="Arial" panose="020B0604020202020204" pitchFamily="34" charset="0"/>
                  <a:ea typeface="SimHei" panose="02010609060101010101" pitchFamily="49" charset="-122"/>
                  <a:cs typeface="Arial" panose="020B0604020202020204" pitchFamily="34" charset="0"/>
                </a:rPr>
                <a:t>./</a:t>
              </a:r>
              <a:r>
                <a:rPr kumimoji="1" lang="en-US" altLang="zh-CN" sz="2000" b="0" dirty="0" err="1">
                  <a:latin typeface="Arial" panose="020B0604020202020204" pitchFamily="34" charset="0"/>
                  <a:ea typeface="SimHei" panose="02010609060101010101" pitchFamily="49" charset="-122"/>
                  <a:cs typeface="Arial" panose="020B0604020202020204" pitchFamily="34" charset="0"/>
                </a:rPr>
                <a:t>linux</a:t>
              </a:r>
              <a:r>
                <a:rPr kumimoji="1" lang="en-US" altLang="zh-CN" sz="2000" b="0" dirty="0">
                  <a:latin typeface="Arial" panose="020B0604020202020204" pitchFamily="34" charset="0"/>
                  <a:ea typeface="SimHei" panose="02010609060101010101" pitchFamily="49" charset="-122"/>
                  <a:cs typeface="Arial" panose="020B0604020202020204" pitchFamily="34" charset="0"/>
                </a:rPr>
                <a:t>/kernel/</a:t>
              </a:r>
              <a:r>
                <a:rPr kumimoji="1" lang="en-US" altLang="zh-CN" sz="2000" b="0" dirty="0" err="1">
                  <a:latin typeface="Arial" panose="020B0604020202020204" pitchFamily="34" charset="0"/>
                  <a:ea typeface="SimHei" panose="02010609060101010101" pitchFamily="49" charset="-122"/>
                  <a:cs typeface="Arial" panose="020B0604020202020204" pitchFamily="34" charset="0"/>
                </a:rPr>
                <a:t>bpf</a:t>
              </a:r>
              <a:r>
                <a:rPr kumimoji="1" lang="en-US" altLang="zh-CN" sz="2000" b="0" dirty="0">
                  <a:latin typeface="Arial" panose="020B0604020202020204" pitchFamily="34" charset="0"/>
                  <a:ea typeface="SimHei" panose="02010609060101010101" pitchFamily="49" charset="-122"/>
                  <a:cs typeface="Arial" panose="020B0604020202020204" pitchFamily="34" charset="0"/>
                </a:rPr>
                <a:t>/</a:t>
              </a:r>
              <a:r>
                <a:rPr kumimoji="1" lang="en-US" altLang="zh-CN" sz="2000" b="0" dirty="0" err="1">
                  <a:latin typeface="Arial" panose="020B0604020202020204" pitchFamily="34" charset="0"/>
                  <a:ea typeface="SimHei" panose="02010609060101010101" pitchFamily="49" charset="-122"/>
                  <a:cs typeface="Arial" panose="020B0604020202020204" pitchFamily="34" charset="0"/>
                </a:rPr>
                <a:t>syscall.c</a:t>
              </a:r>
              <a:endParaRPr kumimoji="1" lang="zh-CN" altLang="en-US" sz="2000" b="0" dirty="0">
                <a:latin typeface="Arial" panose="020B0604020202020204" pitchFamily="34" charset="0"/>
                <a:ea typeface="SimHei" panose="02010609060101010101" pitchFamily="49" charset="-122"/>
                <a:cs typeface="Arial" panose="020B0604020202020204" pitchFamily="34" charset="0"/>
              </a:endParaRPr>
            </a:p>
          </p:txBody>
        </p:sp>
        <p:grpSp>
          <p:nvGrpSpPr>
            <p:cNvPr id="42" name="组合 41">
              <a:extLst>
                <a:ext uri="{FF2B5EF4-FFF2-40B4-BE49-F238E27FC236}">
                  <a16:creationId xmlns:a16="http://schemas.microsoft.com/office/drawing/2014/main" id="{C680FC13-AF3E-AFE1-3F8C-64D635898952}"/>
                </a:ext>
              </a:extLst>
            </p:cNvPr>
            <p:cNvGrpSpPr/>
            <p:nvPr/>
          </p:nvGrpSpPr>
          <p:grpSpPr>
            <a:xfrm>
              <a:off x="494677" y="2400208"/>
              <a:ext cx="8035832" cy="1105479"/>
              <a:chOff x="358655" y="2732702"/>
              <a:chExt cx="8035832" cy="1105479"/>
            </a:xfrm>
          </p:grpSpPr>
          <p:pic>
            <p:nvPicPr>
              <p:cNvPr id="18" name="图片 17">
                <a:extLst>
                  <a:ext uri="{FF2B5EF4-FFF2-40B4-BE49-F238E27FC236}">
                    <a16:creationId xmlns:a16="http://schemas.microsoft.com/office/drawing/2014/main" id="{560AF6D9-FAB5-E881-010C-E6EC3B25BE1A}"/>
                  </a:ext>
                </a:extLst>
              </p:cNvPr>
              <p:cNvPicPr>
                <a:picLocks noChangeAspect="1"/>
              </p:cNvPicPr>
              <p:nvPr/>
            </p:nvPicPr>
            <p:blipFill>
              <a:blip r:embed="rId3"/>
              <a:stretch>
                <a:fillRect/>
              </a:stretch>
            </p:blipFill>
            <p:spPr>
              <a:xfrm>
                <a:off x="432939" y="2737082"/>
                <a:ext cx="3225800" cy="393700"/>
              </a:xfrm>
              <a:prstGeom prst="rect">
                <a:avLst/>
              </a:prstGeom>
            </p:spPr>
          </p:pic>
          <p:sp>
            <p:nvSpPr>
              <p:cNvPr id="19" name="文本框 18">
                <a:extLst>
                  <a:ext uri="{FF2B5EF4-FFF2-40B4-BE49-F238E27FC236}">
                    <a16:creationId xmlns:a16="http://schemas.microsoft.com/office/drawing/2014/main" id="{6DFB2B47-1AF9-EC3A-066B-627C1E46E18B}"/>
                  </a:ext>
                </a:extLst>
              </p:cNvPr>
              <p:cNvSpPr txBox="1"/>
              <p:nvPr/>
            </p:nvSpPr>
            <p:spPr>
              <a:xfrm>
                <a:off x="358655" y="3328891"/>
                <a:ext cx="2664296" cy="338554"/>
              </a:xfrm>
              <a:prstGeom prst="rect">
                <a:avLst/>
              </a:prstGeom>
              <a:noFill/>
            </p:spPr>
            <p:txBody>
              <a:bodyPr wrap="square" rtlCol="0">
                <a:spAutoFit/>
              </a:bodyPr>
              <a:lstStyle/>
              <a:p>
                <a:r>
                  <a:rPr kumimoji="1" lang="zh-CN" altLang="en-US" sz="1600" b="0" dirty="0">
                    <a:latin typeface="Arial" panose="020B0604020202020204" pitchFamily="34" charset="0"/>
                    <a:ea typeface="SimHei" panose="02010609060101010101" pitchFamily="49" charset="-122"/>
                    <a:cs typeface="Arial" panose="020B0604020202020204" pitchFamily="34" charset="0"/>
                  </a:rPr>
                  <a:t>由</a:t>
                </a:r>
                <a:r>
                  <a:rPr kumimoji="1" lang="en-US" altLang="zh-CN" sz="1600" b="0" dirty="0" err="1">
                    <a:latin typeface="Arial" panose="020B0604020202020204" pitchFamily="34" charset="0"/>
                    <a:ea typeface="SimHei" panose="02010609060101010101" pitchFamily="49" charset="-122"/>
                    <a:cs typeface="Arial" panose="020B0604020202020204" pitchFamily="34" charset="0"/>
                  </a:rPr>
                  <a:t>libbpf</a:t>
                </a:r>
                <a:r>
                  <a:rPr kumimoji="1" lang="en-US" altLang="zh-CN" sz="1600" b="0" dirty="0">
                    <a:latin typeface="Arial" panose="020B0604020202020204" pitchFamily="34" charset="0"/>
                    <a:ea typeface="SimHei" panose="02010609060101010101" pitchFamily="49" charset="-122"/>
                    <a:cs typeface="Arial" panose="020B0604020202020204" pitchFamily="34" charset="0"/>
                  </a:rPr>
                  <a:t>/</a:t>
                </a:r>
                <a:r>
                  <a:rPr kumimoji="1" lang="en-US" altLang="zh-CN" sz="1600" b="0" dirty="0" err="1">
                    <a:latin typeface="Arial" panose="020B0604020202020204" pitchFamily="34" charset="0"/>
                    <a:ea typeface="SimHei" panose="02010609060101010101" pitchFamily="49" charset="-122"/>
                    <a:cs typeface="Arial" panose="020B0604020202020204" pitchFamily="34" charset="0"/>
                  </a:rPr>
                  <a:t>libelf</a:t>
                </a:r>
                <a:r>
                  <a:rPr kumimoji="1" lang="zh-CN" altLang="en-US" sz="1600" b="0" dirty="0">
                    <a:latin typeface="Arial" panose="020B0604020202020204" pitchFamily="34" charset="0"/>
                    <a:ea typeface="SimHei" panose="02010609060101010101" pitchFamily="49" charset="-122"/>
                    <a:cs typeface="Arial" panose="020B0604020202020204" pitchFamily="34" charset="0"/>
                  </a:rPr>
                  <a:t>解析</a:t>
                </a:r>
                <a:r>
                  <a:rPr kumimoji="1" lang="en-US" altLang="zh-CN" sz="1600" b="0" dirty="0">
                    <a:latin typeface="Arial" panose="020B0604020202020204" pitchFamily="34" charset="0"/>
                    <a:ea typeface="SimHei" panose="02010609060101010101" pitchFamily="49" charset="-122"/>
                    <a:cs typeface="Arial" panose="020B0604020202020204" pitchFamily="34" charset="0"/>
                  </a:rPr>
                  <a:t>elf</a:t>
                </a:r>
                <a:r>
                  <a:rPr kumimoji="1" lang="zh-CN" altLang="en-US" sz="1600" b="0" dirty="0">
                    <a:latin typeface="Arial" panose="020B0604020202020204" pitchFamily="34" charset="0"/>
                    <a:ea typeface="SimHei" panose="02010609060101010101" pitchFamily="49" charset="-122"/>
                    <a:cs typeface="Arial" panose="020B0604020202020204" pitchFamily="34" charset="0"/>
                  </a:rPr>
                  <a:t>文件</a:t>
                </a:r>
              </a:p>
            </p:txBody>
          </p:sp>
          <p:cxnSp>
            <p:nvCxnSpPr>
              <p:cNvPr id="21" name="直线箭头连接符 20">
                <a:extLst>
                  <a:ext uri="{FF2B5EF4-FFF2-40B4-BE49-F238E27FC236}">
                    <a16:creationId xmlns:a16="http://schemas.microsoft.com/office/drawing/2014/main" id="{FBA74549-F9A5-322E-D676-CDD5AE71698F}"/>
                  </a:ext>
                </a:extLst>
              </p:cNvPr>
              <p:cNvCxnSpPr/>
              <p:nvPr/>
            </p:nvCxnSpPr>
            <p:spPr bwMode="auto">
              <a:xfrm flipV="1">
                <a:off x="1690803" y="2977869"/>
                <a:ext cx="1016656" cy="434093"/>
              </a:xfrm>
              <a:prstGeom prst="straightConnector1">
                <a:avLst/>
              </a:prstGeom>
              <a:solidFill>
                <a:schemeClr val="accent1"/>
              </a:solidFill>
              <a:ln w="25400" cap="flat" cmpd="sng" algn="ctr">
                <a:solidFill>
                  <a:srgbClr val="FF000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图片 24">
                <a:extLst>
                  <a:ext uri="{FF2B5EF4-FFF2-40B4-BE49-F238E27FC236}">
                    <a16:creationId xmlns:a16="http://schemas.microsoft.com/office/drawing/2014/main" id="{FBEC0FFD-6610-14AE-0F4F-93055B9306CA}"/>
                  </a:ext>
                </a:extLst>
              </p:cNvPr>
              <p:cNvPicPr>
                <a:picLocks noChangeAspect="1"/>
              </p:cNvPicPr>
              <p:nvPr/>
            </p:nvPicPr>
            <p:blipFill>
              <a:blip r:embed="rId4"/>
              <a:stretch>
                <a:fillRect/>
              </a:stretch>
            </p:blipFill>
            <p:spPr>
              <a:xfrm>
                <a:off x="4990887" y="2732702"/>
                <a:ext cx="3276600" cy="393700"/>
              </a:xfrm>
              <a:prstGeom prst="rect">
                <a:avLst/>
              </a:prstGeom>
            </p:spPr>
          </p:pic>
          <p:pic>
            <p:nvPicPr>
              <p:cNvPr id="26" name="图片 25">
                <a:extLst>
                  <a:ext uri="{FF2B5EF4-FFF2-40B4-BE49-F238E27FC236}">
                    <a16:creationId xmlns:a16="http://schemas.microsoft.com/office/drawing/2014/main" id="{ABF09C1B-8E22-0E41-3B26-6DC89E487144}"/>
                  </a:ext>
                </a:extLst>
              </p:cNvPr>
              <p:cNvPicPr>
                <a:picLocks noChangeAspect="1"/>
              </p:cNvPicPr>
              <p:nvPr/>
            </p:nvPicPr>
            <p:blipFill>
              <a:blip r:embed="rId5"/>
              <a:stretch>
                <a:fillRect/>
              </a:stretch>
            </p:blipFill>
            <p:spPr>
              <a:xfrm>
                <a:off x="4990887" y="3482581"/>
                <a:ext cx="3403600" cy="355600"/>
              </a:xfrm>
              <a:prstGeom prst="rect">
                <a:avLst/>
              </a:prstGeom>
            </p:spPr>
          </p:pic>
          <p:cxnSp>
            <p:nvCxnSpPr>
              <p:cNvPr id="27" name="直线箭头连接符 26">
                <a:extLst>
                  <a:ext uri="{FF2B5EF4-FFF2-40B4-BE49-F238E27FC236}">
                    <a16:creationId xmlns:a16="http://schemas.microsoft.com/office/drawing/2014/main" id="{36EF5209-AED7-E8EE-0604-C63B755C42E2}"/>
                  </a:ext>
                </a:extLst>
              </p:cNvPr>
              <p:cNvCxnSpPr>
                <a:stCxn id="18" idx="3"/>
                <a:endCxn id="25" idx="1"/>
              </p:cNvCxnSpPr>
              <p:nvPr/>
            </p:nvCxnSpPr>
            <p:spPr bwMode="auto">
              <a:xfrm flipV="1">
                <a:off x="3658739" y="2929552"/>
                <a:ext cx="1332148" cy="438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线箭头连接符 29">
                <a:extLst>
                  <a:ext uri="{FF2B5EF4-FFF2-40B4-BE49-F238E27FC236}">
                    <a16:creationId xmlns:a16="http://schemas.microsoft.com/office/drawing/2014/main" id="{7E6B1002-D651-5CB7-B842-ACB13D726329}"/>
                  </a:ext>
                </a:extLst>
              </p:cNvPr>
              <p:cNvCxnSpPr/>
              <p:nvPr/>
            </p:nvCxnSpPr>
            <p:spPr bwMode="auto">
              <a:xfrm>
                <a:off x="3658739" y="2931869"/>
                <a:ext cx="0" cy="766354"/>
              </a:xfrm>
              <a:prstGeom prst="straightConnector1">
                <a:avLst/>
              </a:prstGeom>
              <a:solidFill>
                <a:schemeClr val="accent1"/>
              </a:solidFill>
              <a:ln w="25400" cap="flat" cmpd="sng" algn="ctr">
                <a:solidFill>
                  <a:srgbClr val="FF0000"/>
                </a:solidFill>
                <a:prstDash val="solid"/>
                <a:round/>
                <a:headEnd type="none" w="med" len="med"/>
                <a:tailEnd type="non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线箭头连接符 33">
                <a:extLst>
                  <a:ext uri="{FF2B5EF4-FFF2-40B4-BE49-F238E27FC236}">
                    <a16:creationId xmlns:a16="http://schemas.microsoft.com/office/drawing/2014/main" id="{20B43071-0015-AB8D-3D54-8F8DC32DF698}"/>
                  </a:ext>
                </a:extLst>
              </p:cNvPr>
              <p:cNvCxnSpPr/>
              <p:nvPr/>
            </p:nvCxnSpPr>
            <p:spPr bwMode="auto">
              <a:xfrm flipV="1">
                <a:off x="3658739" y="3656001"/>
                <a:ext cx="1332148" cy="438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6" name="图片 35">
                <a:extLst>
                  <a:ext uri="{FF2B5EF4-FFF2-40B4-BE49-F238E27FC236}">
                    <a16:creationId xmlns:a16="http://schemas.microsoft.com/office/drawing/2014/main" id="{0A89EF87-7973-81F4-A60D-A5D8CA2B2D55}"/>
                  </a:ext>
                </a:extLst>
              </p:cNvPr>
              <p:cNvPicPr>
                <a:picLocks noChangeAspect="1"/>
              </p:cNvPicPr>
              <p:nvPr/>
            </p:nvPicPr>
            <p:blipFill>
              <a:blip r:embed="rId6"/>
              <a:stretch>
                <a:fillRect/>
              </a:stretch>
            </p:blipFill>
            <p:spPr>
              <a:xfrm>
                <a:off x="3713956" y="3141072"/>
                <a:ext cx="1333500" cy="317500"/>
              </a:xfrm>
              <a:prstGeom prst="rect">
                <a:avLst/>
              </a:prstGeom>
            </p:spPr>
          </p:pic>
          <p:sp>
            <p:nvSpPr>
              <p:cNvPr id="39" name="文本框 38">
                <a:extLst>
                  <a:ext uri="{FF2B5EF4-FFF2-40B4-BE49-F238E27FC236}">
                    <a16:creationId xmlns:a16="http://schemas.microsoft.com/office/drawing/2014/main" id="{E6B7387F-10A8-A717-3D55-39AE8551FBBE}"/>
                  </a:ext>
                </a:extLst>
              </p:cNvPr>
              <p:cNvSpPr txBox="1"/>
              <p:nvPr/>
            </p:nvSpPr>
            <p:spPr>
              <a:xfrm>
                <a:off x="5382639" y="3120018"/>
                <a:ext cx="2713062" cy="338554"/>
              </a:xfrm>
              <a:prstGeom prst="rect">
                <a:avLst/>
              </a:prstGeom>
              <a:noFill/>
            </p:spPr>
            <p:txBody>
              <a:bodyPr wrap="square" rtlCol="0">
                <a:spAutoFit/>
              </a:bodyPr>
              <a:lstStyle/>
              <a:p>
                <a:r>
                  <a:rPr kumimoji="1" lang="zh-CN" altLang="en-US" sz="1600" b="0" dirty="0">
                    <a:latin typeface="Arial" panose="020B0604020202020204" pitchFamily="34" charset="0"/>
                    <a:ea typeface="SimHei" panose="02010609060101010101" pitchFamily="49" charset="-122"/>
                    <a:cs typeface="Arial" panose="020B0604020202020204" pitchFamily="34" charset="0"/>
                  </a:rPr>
                  <a:t>填充</a:t>
                </a:r>
                <a:r>
                  <a:rPr kumimoji="1" lang="en-US" altLang="zh-CN" sz="1600" b="0" dirty="0">
                    <a:latin typeface="Arial" panose="020B0604020202020204" pitchFamily="34" charset="0"/>
                    <a:ea typeface="SimHei" panose="02010609060101010101" pitchFamily="49" charset="-122"/>
                    <a:cs typeface="Arial" panose="020B0604020202020204" pitchFamily="34" charset="0"/>
                  </a:rPr>
                  <a:t>prog/map</a:t>
                </a:r>
                <a:r>
                  <a:rPr kumimoji="1" lang="zh-CN" altLang="en-US" sz="1600" b="0" dirty="0">
                    <a:latin typeface="Arial" panose="020B0604020202020204" pitchFamily="34" charset="0"/>
                    <a:ea typeface="SimHei" panose="02010609060101010101" pitchFamily="49" charset="-122"/>
                    <a:cs typeface="Arial" panose="020B0604020202020204" pitchFamily="34" charset="0"/>
                  </a:rPr>
                  <a:t>相关</a:t>
                </a:r>
                <a:r>
                  <a:rPr kumimoji="1" lang="en-US" altLang="zh-CN" sz="1600" b="0" dirty="0" err="1">
                    <a:latin typeface="Arial" panose="020B0604020202020204" pitchFamily="34" charset="0"/>
                    <a:ea typeface="SimHei" panose="02010609060101010101" pitchFamily="49" charset="-122"/>
                    <a:cs typeface="Arial" panose="020B0604020202020204" pitchFamily="34" charset="0"/>
                  </a:rPr>
                  <a:t>btf</a:t>
                </a:r>
                <a:r>
                  <a:rPr kumimoji="1" lang="zh-CN" altLang="en-US" sz="1600" b="0" dirty="0">
                    <a:latin typeface="Arial" panose="020B0604020202020204" pitchFamily="34" charset="0"/>
                    <a:ea typeface="SimHei" panose="02010609060101010101" pitchFamily="49" charset="-122"/>
                    <a:cs typeface="Arial" panose="020B0604020202020204" pitchFamily="34" charset="0"/>
                  </a:rPr>
                  <a:t>参数</a:t>
                </a:r>
              </a:p>
            </p:txBody>
          </p:sp>
          <p:cxnSp>
            <p:nvCxnSpPr>
              <p:cNvPr id="40" name="直线箭头连接符 39">
                <a:extLst>
                  <a:ext uri="{FF2B5EF4-FFF2-40B4-BE49-F238E27FC236}">
                    <a16:creationId xmlns:a16="http://schemas.microsoft.com/office/drawing/2014/main" id="{94D9E9D3-8DFD-7225-7FFF-3A3199786F66}"/>
                  </a:ext>
                </a:extLst>
              </p:cNvPr>
              <p:cNvCxnSpPr>
                <a:cxnSpLocks/>
                <a:endCxn id="39" idx="1"/>
              </p:cNvCxnSpPr>
              <p:nvPr/>
            </p:nvCxnSpPr>
            <p:spPr bwMode="auto">
              <a:xfrm>
                <a:off x="4930880" y="3289295"/>
                <a:ext cx="451759" cy="0"/>
              </a:xfrm>
              <a:prstGeom prst="straightConnector1">
                <a:avLst/>
              </a:prstGeom>
              <a:solidFill>
                <a:schemeClr val="accent1"/>
              </a:solidFill>
              <a:ln w="25400" cap="flat" cmpd="sng" algn="ctr">
                <a:solidFill>
                  <a:srgbClr val="FF0000"/>
                </a:solidFill>
                <a:prstDash val="sysDash"/>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sp>
        <p:nvSpPr>
          <p:cNvPr id="46" name="文本框 45">
            <a:extLst>
              <a:ext uri="{FF2B5EF4-FFF2-40B4-BE49-F238E27FC236}">
                <a16:creationId xmlns:a16="http://schemas.microsoft.com/office/drawing/2014/main" id="{20A06C58-97CC-D3D9-AFDD-7B9AE22EFA97}"/>
              </a:ext>
            </a:extLst>
          </p:cNvPr>
          <p:cNvSpPr txBox="1"/>
          <p:nvPr/>
        </p:nvSpPr>
        <p:spPr>
          <a:xfrm>
            <a:off x="324493" y="1972781"/>
            <a:ext cx="2664296" cy="400110"/>
          </a:xfrm>
          <a:prstGeom prst="rect">
            <a:avLst/>
          </a:prstGeom>
          <a:noFill/>
        </p:spPr>
        <p:txBody>
          <a:bodyPr wrap="square" rtlCol="0">
            <a:spAutoFit/>
          </a:bodyPr>
          <a:lstStyle/>
          <a:p>
            <a:pPr marL="342900" indent="-342900">
              <a:buFont typeface="Wingdings" pitchFamily="2" charset="2"/>
              <a:buChar char="n"/>
            </a:pPr>
            <a:r>
              <a:rPr kumimoji="1" lang="en-US" altLang="zh-CN" sz="2000" b="0" dirty="0">
                <a:latin typeface="Arial" panose="020B0604020202020204" pitchFamily="34" charset="0"/>
                <a:ea typeface="SimHei" panose="02010609060101010101" pitchFamily="49" charset="-122"/>
                <a:cs typeface="Arial" panose="020B0604020202020204" pitchFamily="34" charset="0"/>
              </a:rPr>
              <a:t>BTF</a:t>
            </a:r>
            <a:r>
              <a:rPr kumimoji="1" lang="zh-CN" altLang="en-US" sz="2000" b="0" dirty="0">
                <a:latin typeface="Arial" panose="020B0604020202020204" pitchFamily="34" charset="0"/>
                <a:ea typeface="SimHei" panose="02010609060101010101" pitchFamily="49" charset="-122"/>
                <a:cs typeface="Arial" panose="020B0604020202020204" pitchFamily="34" charset="0"/>
              </a:rPr>
              <a:t>相关数据结构</a:t>
            </a:r>
          </a:p>
        </p:txBody>
      </p:sp>
      <p:sp>
        <p:nvSpPr>
          <p:cNvPr id="47" name="文本框 46">
            <a:extLst>
              <a:ext uri="{FF2B5EF4-FFF2-40B4-BE49-F238E27FC236}">
                <a16:creationId xmlns:a16="http://schemas.microsoft.com/office/drawing/2014/main" id="{DDA3AB99-8762-7140-0B1F-62B86B16051D}"/>
              </a:ext>
            </a:extLst>
          </p:cNvPr>
          <p:cNvSpPr txBox="1"/>
          <p:nvPr/>
        </p:nvSpPr>
        <p:spPr>
          <a:xfrm>
            <a:off x="684533" y="2429226"/>
            <a:ext cx="1944215" cy="369332"/>
          </a:xfrm>
          <a:prstGeom prst="rect">
            <a:avLst/>
          </a:prstGeom>
          <a:noFill/>
        </p:spPr>
        <p:txBody>
          <a:bodyPr wrap="square" rtlCol="0">
            <a:spAutoFit/>
          </a:bodyPr>
          <a:lstStyle/>
          <a:p>
            <a:r>
              <a:rPr kumimoji="1" lang="en-US" altLang="zh-CN" b="0" dirty="0">
                <a:latin typeface="Arial" panose="020B0604020202020204" pitchFamily="34" charset="0"/>
                <a:cs typeface="Arial" panose="020B0604020202020204" pitchFamily="34" charset="0"/>
              </a:rPr>
              <a:t>.BTF SEC</a:t>
            </a:r>
            <a:endParaRPr kumimoji="1" lang="zh-CN" altLang="en-US" b="0" dirty="0">
              <a:latin typeface="Arial" panose="020B0604020202020204" pitchFamily="34" charset="0"/>
              <a:cs typeface="Arial" panose="020B0604020202020204" pitchFamily="34" charset="0"/>
            </a:endParaRPr>
          </a:p>
        </p:txBody>
      </p:sp>
      <p:pic>
        <p:nvPicPr>
          <p:cNvPr id="48" name="图片 47">
            <a:extLst>
              <a:ext uri="{FF2B5EF4-FFF2-40B4-BE49-F238E27FC236}">
                <a16:creationId xmlns:a16="http://schemas.microsoft.com/office/drawing/2014/main" id="{CE60F853-83A3-6885-916A-57F6F3626B5E}"/>
              </a:ext>
            </a:extLst>
          </p:cNvPr>
          <p:cNvPicPr>
            <a:picLocks noChangeAspect="1"/>
          </p:cNvPicPr>
          <p:nvPr/>
        </p:nvPicPr>
        <p:blipFill>
          <a:blip r:embed="rId7"/>
          <a:stretch>
            <a:fillRect/>
          </a:stretch>
        </p:blipFill>
        <p:spPr>
          <a:xfrm>
            <a:off x="2536880" y="2447287"/>
            <a:ext cx="1333500" cy="304800"/>
          </a:xfrm>
          <a:prstGeom prst="rect">
            <a:avLst/>
          </a:prstGeom>
        </p:spPr>
      </p:pic>
      <p:sp>
        <p:nvSpPr>
          <p:cNvPr id="49" name="右箭头 48">
            <a:extLst>
              <a:ext uri="{FF2B5EF4-FFF2-40B4-BE49-F238E27FC236}">
                <a16:creationId xmlns:a16="http://schemas.microsoft.com/office/drawing/2014/main" id="{F099E900-00A5-CB7C-56D4-0CB99945FD49}"/>
              </a:ext>
            </a:extLst>
          </p:cNvPr>
          <p:cNvSpPr/>
          <p:nvPr/>
        </p:nvSpPr>
        <p:spPr bwMode="auto">
          <a:xfrm>
            <a:off x="1966222" y="2503483"/>
            <a:ext cx="451759" cy="200055"/>
          </a:xfrm>
          <a:prstGeom prst="right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50" name="右箭头 49">
            <a:extLst>
              <a:ext uri="{FF2B5EF4-FFF2-40B4-BE49-F238E27FC236}">
                <a16:creationId xmlns:a16="http://schemas.microsoft.com/office/drawing/2014/main" id="{2F0EA76D-DD9F-411A-D127-90863DACBBE0}"/>
              </a:ext>
            </a:extLst>
          </p:cNvPr>
          <p:cNvSpPr/>
          <p:nvPr/>
        </p:nvSpPr>
        <p:spPr bwMode="auto">
          <a:xfrm rot="10800000">
            <a:off x="6396278" y="2493626"/>
            <a:ext cx="451759" cy="200055"/>
          </a:xfrm>
          <a:prstGeom prst="rightArrow">
            <a:avLst/>
          </a:prstGeom>
          <a:solidFill>
            <a:srgbClr val="0070C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51" name="文本框 50">
            <a:extLst>
              <a:ext uri="{FF2B5EF4-FFF2-40B4-BE49-F238E27FC236}">
                <a16:creationId xmlns:a16="http://schemas.microsoft.com/office/drawing/2014/main" id="{D3A91F01-F0C0-BEE2-1D5F-39A6F4C3CFCC}"/>
              </a:ext>
            </a:extLst>
          </p:cNvPr>
          <p:cNvSpPr txBox="1"/>
          <p:nvPr/>
        </p:nvSpPr>
        <p:spPr>
          <a:xfrm>
            <a:off x="6906279" y="2408988"/>
            <a:ext cx="803610" cy="369332"/>
          </a:xfrm>
          <a:prstGeom prst="rect">
            <a:avLst/>
          </a:prstGeom>
          <a:noFill/>
        </p:spPr>
        <p:txBody>
          <a:bodyPr wrap="square" rtlCol="0">
            <a:spAutoFit/>
          </a:bodyPr>
          <a:lstStyle/>
          <a:p>
            <a:r>
              <a:rPr kumimoji="1" lang="en-US" altLang="zh-CN" b="0" dirty="0">
                <a:latin typeface="Arial" panose="020B0604020202020204" pitchFamily="34" charset="0"/>
                <a:cs typeface="Arial" panose="020B0604020202020204" pitchFamily="34" charset="0"/>
              </a:rPr>
              <a:t>type</a:t>
            </a:r>
            <a:endParaRPr kumimoji="1" lang="zh-CN" altLang="en-US" b="0" dirty="0">
              <a:latin typeface="Arial" panose="020B0604020202020204" pitchFamily="34" charset="0"/>
              <a:cs typeface="Arial" panose="020B0604020202020204" pitchFamily="34" charset="0"/>
            </a:endParaRPr>
          </a:p>
        </p:txBody>
      </p:sp>
      <p:pic>
        <p:nvPicPr>
          <p:cNvPr id="53" name="图片 52">
            <a:extLst>
              <a:ext uri="{FF2B5EF4-FFF2-40B4-BE49-F238E27FC236}">
                <a16:creationId xmlns:a16="http://schemas.microsoft.com/office/drawing/2014/main" id="{5EE57421-B0CA-D655-EACB-EFF8A20F08D7}"/>
              </a:ext>
            </a:extLst>
          </p:cNvPr>
          <p:cNvPicPr>
            <a:picLocks noChangeAspect="1"/>
          </p:cNvPicPr>
          <p:nvPr/>
        </p:nvPicPr>
        <p:blipFill>
          <a:blip r:embed="rId8"/>
          <a:stretch>
            <a:fillRect/>
          </a:stretch>
        </p:blipFill>
        <p:spPr>
          <a:xfrm>
            <a:off x="4526780" y="2406660"/>
            <a:ext cx="1854200" cy="393700"/>
          </a:xfrm>
          <a:prstGeom prst="rect">
            <a:avLst/>
          </a:prstGeom>
        </p:spPr>
      </p:pic>
      <p:cxnSp>
        <p:nvCxnSpPr>
          <p:cNvPr id="54" name="直线箭头连接符 53">
            <a:extLst>
              <a:ext uri="{FF2B5EF4-FFF2-40B4-BE49-F238E27FC236}">
                <a16:creationId xmlns:a16="http://schemas.microsoft.com/office/drawing/2014/main" id="{9EF1A01E-7231-0B86-3EB3-CA4486A17215}"/>
              </a:ext>
            </a:extLst>
          </p:cNvPr>
          <p:cNvCxnSpPr>
            <a:stCxn id="48" idx="3"/>
            <a:endCxn id="53" idx="1"/>
          </p:cNvCxnSpPr>
          <p:nvPr/>
        </p:nvCxnSpPr>
        <p:spPr bwMode="auto">
          <a:xfrm>
            <a:off x="3870380" y="2599687"/>
            <a:ext cx="656400" cy="3823"/>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文本框 56">
            <a:extLst>
              <a:ext uri="{FF2B5EF4-FFF2-40B4-BE49-F238E27FC236}">
                <a16:creationId xmlns:a16="http://schemas.microsoft.com/office/drawing/2014/main" id="{F12CA664-AE16-CDE2-4BCA-5879A393A17B}"/>
              </a:ext>
            </a:extLst>
          </p:cNvPr>
          <p:cNvSpPr txBox="1"/>
          <p:nvPr/>
        </p:nvSpPr>
        <p:spPr>
          <a:xfrm>
            <a:off x="3905250" y="2269538"/>
            <a:ext cx="666750" cy="338554"/>
          </a:xfrm>
          <a:prstGeom prst="rect">
            <a:avLst/>
          </a:prstGeom>
          <a:noFill/>
        </p:spPr>
        <p:txBody>
          <a:bodyPr wrap="square" rtlCol="0">
            <a:spAutoFit/>
          </a:bodyPr>
          <a:lstStyle/>
          <a:p>
            <a:r>
              <a:rPr kumimoji="1" lang="en-US" altLang="zh-CN" sz="1600" b="0" dirty="0">
                <a:latin typeface="Arial" panose="020B0604020202020204" pitchFamily="34" charset="0"/>
                <a:ea typeface="SimHei" panose="02010609060101010101" pitchFamily="49" charset="-122"/>
                <a:cs typeface="Arial" panose="020B0604020202020204" pitchFamily="34" charset="0"/>
              </a:rPr>
              <a:t>1..*</a:t>
            </a:r>
            <a:endParaRPr kumimoji="1" lang="zh-CN" altLang="en-US" sz="1600" b="0" dirty="0">
              <a:latin typeface="Arial" panose="020B0604020202020204" pitchFamily="34" charset="0"/>
              <a:ea typeface="SimHei" panose="02010609060101010101" pitchFamily="49" charset="-122"/>
              <a:cs typeface="Arial" panose="020B0604020202020204" pitchFamily="34" charset="0"/>
            </a:endParaRPr>
          </a:p>
        </p:txBody>
      </p:sp>
      <p:pic>
        <p:nvPicPr>
          <p:cNvPr id="58" name="图片 57">
            <a:extLst>
              <a:ext uri="{FF2B5EF4-FFF2-40B4-BE49-F238E27FC236}">
                <a16:creationId xmlns:a16="http://schemas.microsoft.com/office/drawing/2014/main" id="{7A2AD296-3A9F-3AFE-5E94-5F789AB3EB5B}"/>
              </a:ext>
            </a:extLst>
          </p:cNvPr>
          <p:cNvPicPr>
            <a:picLocks noChangeAspect="1"/>
          </p:cNvPicPr>
          <p:nvPr/>
        </p:nvPicPr>
        <p:blipFill>
          <a:blip r:embed="rId9"/>
          <a:stretch>
            <a:fillRect/>
          </a:stretch>
        </p:blipFill>
        <p:spPr>
          <a:xfrm>
            <a:off x="321341" y="5654023"/>
            <a:ext cx="1447800" cy="342900"/>
          </a:xfrm>
          <a:prstGeom prst="rect">
            <a:avLst/>
          </a:prstGeom>
        </p:spPr>
      </p:pic>
      <p:pic>
        <p:nvPicPr>
          <p:cNvPr id="59" name="图片 58">
            <a:extLst>
              <a:ext uri="{FF2B5EF4-FFF2-40B4-BE49-F238E27FC236}">
                <a16:creationId xmlns:a16="http://schemas.microsoft.com/office/drawing/2014/main" id="{8805DBF9-2F46-2867-8F14-8DAF65B7921C}"/>
              </a:ext>
            </a:extLst>
          </p:cNvPr>
          <p:cNvPicPr>
            <a:picLocks noChangeAspect="1"/>
          </p:cNvPicPr>
          <p:nvPr/>
        </p:nvPicPr>
        <p:blipFill>
          <a:blip r:embed="rId10"/>
          <a:stretch>
            <a:fillRect/>
          </a:stretch>
        </p:blipFill>
        <p:spPr>
          <a:xfrm>
            <a:off x="3716010" y="5681817"/>
            <a:ext cx="2476500" cy="368300"/>
          </a:xfrm>
          <a:prstGeom prst="rect">
            <a:avLst/>
          </a:prstGeom>
        </p:spPr>
      </p:pic>
      <p:pic>
        <p:nvPicPr>
          <p:cNvPr id="60" name="图片 59">
            <a:extLst>
              <a:ext uri="{FF2B5EF4-FFF2-40B4-BE49-F238E27FC236}">
                <a16:creationId xmlns:a16="http://schemas.microsoft.com/office/drawing/2014/main" id="{60BBAB18-A617-2B83-52F0-C0B2D6E28916}"/>
              </a:ext>
            </a:extLst>
          </p:cNvPr>
          <p:cNvPicPr>
            <a:picLocks noChangeAspect="1"/>
          </p:cNvPicPr>
          <p:nvPr/>
        </p:nvPicPr>
        <p:blipFill>
          <a:blip r:embed="rId11"/>
          <a:stretch>
            <a:fillRect/>
          </a:stretch>
        </p:blipFill>
        <p:spPr>
          <a:xfrm>
            <a:off x="319358" y="6064663"/>
            <a:ext cx="1651000" cy="355600"/>
          </a:xfrm>
          <a:prstGeom prst="rect">
            <a:avLst/>
          </a:prstGeom>
        </p:spPr>
      </p:pic>
      <p:pic>
        <p:nvPicPr>
          <p:cNvPr id="61" name="图片 60">
            <a:extLst>
              <a:ext uri="{FF2B5EF4-FFF2-40B4-BE49-F238E27FC236}">
                <a16:creationId xmlns:a16="http://schemas.microsoft.com/office/drawing/2014/main" id="{BB9E430E-4CDB-3A58-7A02-DB99CC72596D}"/>
              </a:ext>
            </a:extLst>
          </p:cNvPr>
          <p:cNvPicPr>
            <a:picLocks noChangeAspect="1"/>
          </p:cNvPicPr>
          <p:nvPr/>
        </p:nvPicPr>
        <p:blipFill>
          <a:blip r:embed="rId12"/>
          <a:stretch>
            <a:fillRect/>
          </a:stretch>
        </p:blipFill>
        <p:spPr>
          <a:xfrm>
            <a:off x="4238625" y="6116305"/>
            <a:ext cx="2120900" cy="342900"/>
          </a:xfrm>
          <a:prstGeom prst="rect">
            <a:avLst/>
          </a:prstGeom>
        </p:spPr>
      </p:pic>
      <p:sp>
        <p:nvSpPr>
          <p:cNvPr id="62" name="文本框 61">
            <a:extLst>
              <a:ext uri="{FF2B5EF4-FFF2-40B4-BE49-F238E27FC236}">
                <a16:creationId xmlns:a16="http://schemas.microsoft.com/office/drawing/2014/main" id="{0C46FBBE-9550-FF44-8737-1A4FE881BFF5}"/>
              </a:ext>
            </a:extLst>
          </p:cNvPr>
          <p:cNvSpPr txBox="1"/>
          <p:nvPr/>
        </p:nvSpPr>
        <p:spPr>
          <a:xfrm>
            <a:off x="684533" y="4816885"/>
            <a:ext cx="6265376" cy="64633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CN" b="0" i="0" u="none" strike="noStrike" cap="none" normalizeH="0" baseline="0" dirty="0" err="1">
                <a:ln>
                  <a:noFill/>
                </a:ln>
                <a:solidFill>
                  <a:schemeClr val="tx1"/>
                </a:solidFill>
                <a:effectLst/>
                <a:latin typeface="SimHei" panose="02010609060101010101" pitchFamily="49" charset="-122"/>
                <a:ea typeface="SimHei" panose="02010609060101010101" pitchFamily="49" charset="-122"/>
              </a:rPr>
              <a:t>btf.c</a:t>
            </a:r>
            <a:r>
              <a:rPr kumimoji="0" lang="zh-CN" altLang="en-US" b="0"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中提供了很多解析读取的</a:t>
            </a:r>
            <a:r>
              <a:rPr kumimoji="0" lang="en-US" altLang="zh-CN" b="0"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BTF</a:t>
            </a:r>
            <a:r>
              <a:rPr kumimoji="0" lang="zh-CN" altLang="en-US" b="0"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文件的</a:t>
            </a:r>
            <a:r>
              <a:rPr kumimoji="0" lang="en-US" altLang="zh-CN" b="0"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API, </a:t>
            </a:r>
            <a:r>
              <a:rPr kumimoji="0" lang="zh-CN" altLang="en-US" b="0"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这些</a:t>
            </a:r>
            <a:r>
              <a:rPr kumimoji="0" lang="en-US" altLang="zh-CN" b="0"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API</a:t>
            </a:r>
            <a:r>
              <a:rPr kumimoji="0" lang="zh-CN" altLang="en-US" b="0"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被</a:t>
            </a:r>
            <a:r>
              <a:rPr kumimoji="0" lang="en-US" altLang="zh-CN" b="0"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BPF MAP\PROG</a:t>
            </a:r>
            <a:r>
              <a:rPr kumimoji="0" lang="zh-CN" altLang="en-US" b="0" i="0" u="none" strike="noStrike" cap="none" normalizeH="0" baseline="0" dirty="0">
                <a:ln>
                  <a:noFill/>
                </a:ln>
                <a:solidFill>
                  <a:schemeClr val="tx1"/>
                </a:solidFill>
                <a:effectLst/>
                <a:latin typeface="SimHei" panose="02010609060101010101" pitchFamily="49" charset="-122"/>
                <a:ea typeface="SimHei" panose="02010609060101010101" pitchFamily="49" charset="-122"/>
              </a:rPr>
              <a:t>实现</a:t>
            </a:r>
            <a:r>
              <a:rPr lang="zh-CN" altLang="en-US" b="0" dirty="0">
                <a:latin typeface="SimHei" panose="02010609060101010101" pitchFamily="49" charset="-122"/>
                <a:ea typeface="SimHei" panose="02010609060101010101" pitchFamily="49" charset="-122"/>
              </a:rPr>
              <a:t>大量使用以屏蔽</a:t>
            </a:r>
            <a:r>
              <a:rPr lang="en-US" altLang="zh-CN" b="0" dirty="0">
                <a:latin typeface="SimHei" panose="02010609060101010101" pitchFamily="49" charset="-122"/>
                <a:ea typeface="SimHei" panose="02010609060101010101" pitchFamily="49" charset="-122"/>
              </a:rPr>
              <a:t>BTF</a:t>
            </a:r>
            <a:r>
              <a:rPr lang="zh-CN" altLang="en-US" b="0" dirty="0">
                <a:latin typeface="SimHei" panose="02010609060101010101" pitchFamily="49" charset="-122"/>
                <a:ea typeface="SimHei" panose="02010609060101010101" pitchFamily="49" charset="-122"/>
              </a:rPr>
              <a:t>的细节</a:t>
            </a:r>
            <a:endParaRPr lang="en-US" altLang="zh-CN" b="0" dirty="0">
              <a:latin typeface="SimHei" panose="02010609060101010101" pitchFamily="49" charset="-122"/>
              <a:ea typeface="SimHei" panose="02010609060101010101" pitchFamily="49" charset="-122"/>
            </a:endParaRPr>
          </a:p>
        </p:txBody>
      </p:sp>
      <p:sp>
        <p:nvSpPr>
          <p:cNvPr id="63" name="文本框 62">
            <a:extLst>
              <a:ext uri="{FF2B5EF4-FFF2-40B4-BE49-F238E27FC236}">
                <a16:creationId xmlns:a16="http://schemas.microsoft.com/office/drawing/2014/main" id="{29AACD28-8985-120F-40F4-D3553D07F992}"/>
              </a:ext>
            </a:extLst>
          </p:cNvPr>
          <p:cNvSpPr txBox="1"/>
          <p:nvPr/>
        </p:nvSpPr>
        <p:spPr>
          <a:xfrm>
            <a:off x="1787039" y="5681817"/>
            <a:ext cx="2664296" cy="338554"/>
          </a:xfrm>
          <a:prstGeom prst="rect">
            <a:avLst/>
          </a:prstGeom>
          <a:noFill/>
        </p:spPr>
        <p:txBody>
          <a:bodyPr wrap="square" rtlCol="0">
            <a:spAutoFit/>
          </a:bodyPr>
          <a:lstStyle/>
          <a:p>
            <a:r>
              <a:rPr kumimoji="1" lang="zh-CN" altLang="en-US" sz="1600" b="0" dirty="0">
                <a:latin typeface="Arial" panose="020B0604020202020204" pitchFamily="34" charset="0"/>
                <a:ea typeface="SimHei" panose="02010609060101010101" pitchFamily="49" charset="-122"/>
                <a:cs typeface="Arial" panose="020B0604020202020204" pitchFamily="34" charset="0"/>
              </a:rPr>
              <a:t>获取</a:t>
            </a:r>
            <a:r>
              <a:rPr kumimoji="1" lang="en-US" altLang="zh-CN" sz="1600" b="0" dirty="0" err="1">
                <a:latin typeface="Arial" panose="020B0604020202020204" pitchFamily="34" charset="0"/>
                <a:ea typeface="SimHei" panose="02010609060101010101" pitchFamily="49" charset="-122"/>
                <a:cs typeface="Arial" panose="020B0604020202020204" pitchFamily="34" charset="0"/>
              </a:rPr>
              <a:t>btf</a:t>
            </a:r>
            <a:r>
              <a:rPr kumimoji="1" lang="en-US" altLang="zh-CN" sz="1600" b="0" dirty="0">
                <a:latin typeface="Arial" panose="020B0604020202020204" pitchFamily="34" charset="0"/>
                <a:ea typeface="SimHei" panose="02010609060101010101" pitchFamily="49" charset="-122"/>
                <a:cs typeface="Arial" panose="020B0604020202020204" pitchFamily="34" charset="0"/>
              </a:rPr>
              <a:t> type</a:t>
            </a:r>
            <a:r>
              <a:rPr kumimoji="1" lang="zh-CN" altLang="en-US" sz="1600" b="0" dirty="0">
                <a:latin typeface="Arial" panose="020B0604020202020204" pitchFamily="34" charset="0"/>
                <a:ea typeface="SimHei" panose="02010609060101010101" pitchFamily="49" charset="-122"/>
                <a:cs typeface="Arial" panose="020B0604020202020204" pitchFamily="34" charset="0"/>
              </a:rPr>
              <a:t>的数目</a:t>
            </a:r>
          </a:p>
        </p:txBody>
      </p:sp>
      <p:sp>
        <p:nvSpPr>
          <p:cNvPr id="64" name="文本框 63">
            <a:extLst>
              <a:ext uri="{FF2B5EF4-FFF2-40B4-BE49-F238E27FC236}">
                <a16:creationId xmlns:a16="http://schemas.microsoft.com/office/drawing/2014/main" id="{8508A73B-93C2-F3EA-5711-5AF07DE4771A}"/>
              </a:ext>
            </a:extLst>
          </p:cNvPr>
          <p:cNvSpPr txBox="1"/>
          <p:nvPr/>
        </p:nvSpPr>
        <p:spPr>
          <a:xfrm>
            <a:off x="6119565" y="5711563"/>
            <a:ext cx="3024435" cy="338554"/>
          </a:xfrm>
          <a:prstGeom prst="rect">
            <a:avLst/>
          </a:prstGeom>
          <a:noFill/>
        </p:spPr>
        <p:txBody>
          <a:bodyPr wrap="square" rtlCol="0">
            <a:spAutoFit/>
          </a:bodyPr>
          <a:lstStyle/>
          <a:p>
            <a:r>
              <a:rPr kumimoji="1" lang="zh-CN" altLang="en-US" sz="1600" b="0" dirty="0">
                <a:latin typeface="Arial" panose="020B0604020202020204" pitchFamily="34" charset="0"/>
                <a:ea typeface="SimHei" panose="02010609060101010101" pitchFamily="49" charset="-122"/>
                <a:cs typeface="Arial" panose="020B0604020202020204" pitchFamily="34" charset="0"/>
              </a:rPr>
              <a:t>根据</a:t>
            </a:r>
            <a:r>
              <a:rPr kumimoji="1" lang="en-US" altLang="zh-CN" sz="1600" b="0" dirty="0">
                <a:latin typeface="Arial" panose="020B0604020202020204" pitchFamily="34" charset="0"/>
                <a:ea typeface="SimHei" panose="02010609060101010101" pitchFamily="49" charset="-122"/>
                <a:cs typeface="Arial" panose="020B0604020202020204" pitchFamily="34" charset="0"/>
              </a:rPr>
              <a:t>KIND</a:t>
            </a:r>
            <a:r>
              <a:rPr kumimoji="1" lang="zh-CN" altLang="en-US" sz="1600" b="0" dirty="0">
                <a:latin typeface="Arial" panose="020B0604020202020204" pitchFamily="34" charset="0"/>
                <a:ea typeface="SimHei" panose="02010609060101010101" pitchFamily="49" charset="-122"/>
                <a:cs typeface="Arial" panose="020B0604020202020204" pitchFamily="34" charset="0"/>
              </a:rPr>
              <a:t>和名字找到</a:t>
            </a:r>
            <a:r>
              <a:rPr kumimoji="1" lang="en-US" altLang="zh-CN" sz="1600" b="0" dirty="0">
                <a:latin typeface="Arial" panose="020B0604020202020204" pitchFamily="34" charset="0"/>
                <a:ea typeface="SimHei" panose="02010609060101010101" pitchFamily="49" charset="-122"/>
                <a:cs typeface="Arial" panose="020B0604020202020204" pitchFamily="34" charset="0"/>
              </a:rPr>
              <a:t> type id</a:t>
            </a:r>
            <a:endParaRPr kumimoji="1" lang="zh-CN" altLang="en-US" sz="1600" b="0" dirty="0">
              <a:latin typeface="Arial" panose="020B0604020202020204" pitchFamily="34" charset="0"/>
              <a:ea typeface="SimHei" panose="02010609060101010101" pitchFamily="49" charset="-122"/>
              <a:cs typeface="Arial" panose="020B0604020202020204" pitchFamily="34" charset="0"/>
            </a:endParaRPr>
          </a:p>
        </p:txBody>
      </p:sp>
      <p:sp>
        <p:nvSpPr>
          <p:cNvPr id="65" name="文本框 64">
            <a:extLst>
              <a:ext uri="{FF2B5EF4-FFF2-40B4-BE49-F238E27FC236}">
                <a16:creationId xmlns:a16="http://schemas.microsoft.com/office/drawing/2014/main" id="{A8D7F361-A241-8668-4CBE-7762B707FCF8}"/>
              </a:ext>
            </a:extLst>
          </p:cNvPr>
          <p:cNvSpPr txBox="1"/>
          <p:nvPr/>
        </p:nvSpPr>
        <p:spPr>
          <a:xfrm>
            <a:off x="1966222" y="6091295"/>
            <a:ext cx="2664296" cy="338554"/>
          </a:xfrm>
          <a:prstGeom prst="rect">
            <a:avLst/>
          </a:prstGeom>
          <a:noFill/>
        </p:spPr>
        <p:txBody>
          <a:bodyPr wrap="square" rtlCol="0">
            <a:spAutoFit/>
          </a:bodyPr>
          <a:lstStyle/>
          <a:p>
            <a:r>
              <a:rPr kumimoji="1" lang="zh-CN" altLang="en-US" sz="1600" b="0" dirty="0">
                <a:latin typeface="Arial" panose="020B0604020202020204" pitchFamily="34" charset="0"/>
                <a:ea typeface="SimHei" panose="02010609060101010101" pitchFamily="49" charset="-122"/>
                <a:cs typeface="Arial" panose="020B0604020202020204" pitchFamily="34" charset="0"/>
              </a:rPr>
              <a:t>根据</a:t>
            </a:r>
            <a:r>
              <a:rPr kumimoji="1" lang="en-US" altLang="zh-CN" sz="1600" b="0" dirty="0">
                <a:latin typeface="Arial" panose="020B0604020202020204" pitchFamily="34" charset="0"/>
                <a:ea typeface="SimHei" panose="02010609060101010101" pitchFamily="49" charset="-122"/>
                <a:cs typeface="Arial" panose="020B0604020202020204" pitchFamily="34" charset="0"/>
              </a:rPr>
              <a:t>id</a:t>
            </a:r>
            <a:r>
              <a:rPr kumimoji="1" lang="zh-CN" altLang="en-US" sz="1600" b="0" dirty="0">
                <a:latin typeface="Arial" panose="020B0604020202020204" pitchFamily="34" charset="0"/>
                <a:ea typeface="SimHei" panose="02010609060101010101" pitchFamily="49" charset="-122"/>
                <a:cs typeface="Arial" panose="020B0604020202020204" pitchFamily="34" charset="0"/>
              </a:rPr>
              <a:t>返回 </a:t>
            </a:r>
            <a:r>
              <a:rPr kumimoji="1" lang="en-US" altLang="zh-CN" sz="1600" b="0" dirty="0" err="1">
                <a:latin typeface="Arial" panose="020B0604020202020204" pitchFamily="34" charset="0"/>
                <a:ea typeface="SimHei" panose="02010609060101010101" pitchFamily="49" charset="-122"/>
                <a:cs typeface="Arial" panose="020B0604020202020204" pitchFamily="34" charset="0"/>
              </a:rPr>
              <a:t>btf_type</a:t>
            </a:r>
            <a:endParaRPr kumimoji="1" lang="zh-CN" altLang="en-US" sz="1600" b="0" dirty="0">
              <a:latin typeface="Arial" panose="020B0604020202020204" pitchFamily="34" charset="0"/>
              <a:ea typeface="SimHei" panose="02010609060101010101" pitchFamily="49" charset="-122"/>
              <a:cs typeface="Arial" panose="020B0604020202020204" pitchFamily="34" charset="0"/>
            </a:endParaRPr>
          </a:p>
        </p:txBody>
      </p:sp>
      <p:sp>
        <p:nvSpPr>
          <p:cNvPr id="66" name="文本框 65">
            <a:extLst>
              <a:ext uri="{FF2B5EF4-FFF2-40B4-BE49-F238E27FC236}">
                <a16:creationId xmlns:a16="http://schemas.microsoft.com/office/drawing/2014/main" id="{0171DF2D-BF19-3DCA-BEBD-B8D07364C657}"/>
              </a:ext>
            </a:extLst>
          </p:cNvPr>
          <p:cNvSpPr txBox="1"/>
          <p:nvPr/>
        </p:nvSpPr>
        <p:spPr>
          <a:xfrm>
            <a:off x="6347612" y="6116305"/>
            <a:ext cx="2664296" cy="338554"/>
          </a:xfrm>
          <a:prstGeom prst="rect">
            <a:avLst/>
          </a:prstGeom>
          <a:noFill/>
        </p:spPr>
        <p:txBody>
          <a:bodyPr wrap="square" rtlCol="0">
            <a:spAutoFit/>
          </a:bodyPr>
          <a:lstStyle/>
          <a:p>
            <a:r>
              <a:rPr kumimoji="1" lang="zh-CN" altLang="en-US" sz="1600" b="0" dirty="0">
                <a:latin typeface="Arial" panose="020B0604020202020204" pitchFamily="34" charset="0"/>
                <a:ea typeface="SimHei" panose="02010609060101010101" pitchFamily="49" charset="-122"/>
                <a:cs typeface="Arial" panose="020B0604020202020204" pitchFamily="34" charset="0"/>
              </a:rPr>
              <a:t>根据</a:t>
            </a:r>
            <a:r>
              <a:rPr kumimoji="1" lang="en-US" altLang="zh-CN" sz="1600" b="0" dirty="0">
                <a:latin typeface="Arial" panose="020B0604020202020204" pitchFamily="34" charset="0"/>
                <a:ea typeface="SimHei" panose="02010609060101010101" pitchFamily="49" charset="-122"/>
                <a:cs typeface="Arial" panose="020B0604020202020204" pitchFamily="34" charset="0"/>
              </a:rPr>
              <a:t>offset</a:t>
            </a:r>
            <a:r>
              <a:rPr kumimoji="1" lang="zh-CN" altLang="en-US" sz="1600" b="0" dirty="0">
                <a:latin typeface="Arial" panose="020B0604020202020204" pitchFamily="34" charset="0"/>
                <a:ea typeface="SimHei" panose="02010609060101010101" pitchFamily="49" charset="-122"/>
                <a:cs typeface="Arial" panose="020B0604020202020204" pitchFamily="34" charset="0"/>
              </a:rPr>
              <a:t>找到</a:t>
            </a:r>
            <a:r>
              <a:rPr kumimoji="1" lang="en-US" altLang="zh-CN" sz="1600" b="0" dirty="0">
                <a:latin typeface="Arial" panose="020B0604020202020204" pitchFamily="34" charset="0"/>
                <a:ea typeface="SimHei" panose="02010609060101010101" pitchFamily="49" charset="-122"/>
                <a:cs typeface="Arial" panose="020B0604020202020204" pitchFamily="34" charset="0"/>
              </a:rPr>
              <a:t>type</a:t>
            </a:r>
            <a:r>
              <a:rPr kumimoji="1" lang="zh-CN" altLang="en-US" sz="1600" b="0" dirty="0">
                <a:latin typeface="Arial" panose="020B0604020202020204" pitchFamily="34" charset="0"/>
                <a:ea typeface="SimHei" panose="02010609060101010101" pitchFamily="49" charset="-122"/>
                <a:cs typeface="Arial" panose="020B0604020202020204" pitchFamily="34" charset="0"/>
              </a:rPr>
              <a:t>的名字</a:t>
            </a:r>
          </a:p>
        </p:txBody>
      </p:sp>
    </p:spTree>
    <p:extLst>
      <p:ext uri="{BB962C8B-B14F-4D97-AF65-F5344CB8AC3E}">
        <p14:creationId xmlns:p14="http://schemas.microsoft.com/office/powerpoint/2010/main" val="223148797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系统调用</a:t>
            </a:r>
          </a:p>
        </p:txBody>
      </p:sp>
      <p:sp>
        <p:nvSpPr>
          <p:cNvPr id="4" name="灯片编号占位符 3">
            <a:extLst>
              <a:ext uri="{FF2B5EF4-FFF2-40B4-BE49-F238E27FC236}">
                <a16:creationId xmlns:a16="http://schemas.microsoft.com/office/drawing/2014/main" id="{9F377EF4-3F1A-AA9B-3D39-62508F8B1160}"/>
              </a:ext>
            </a:extLst>
          </p:cNvPr>
          <p:cNvSpPr>
            <a:spLocks noGrp="1"/>
          </p:cNvSpPr>
          <p:nvPr>
            <p:ph type="sldNum" sz="quarter" idx="12"/>
          </p:nvPr>
        </p:nvSpPr>
        <p:spPr/>
        <p:txBody>
          <a:bodyPr/>
          <a:lstStyle/>
          <a:p>
            <a:pPr>
              <a:defRPr/>
            </a:pPr>
            <a:fld id="{2BE9E919-A463-264A-AD28-C5A0DC5B5896}" type="slidenum">
              <a:rPr lang="en-US" altLang="zh-CN" smtClean="0"/>
              <a:pPr>
                <a:defRPr/>
              </a:pPr>
              <a:t>108</a:t>
            </a:fld>
            <a:endParaRPr lang="en-US" altLang="zh-CN"/>
          </a:p>
        </p:txBody>
      </p:sp>
      <p:pic>
        <p:nvPicPr>
          <p:cNvPr id="3" name="图片 2">
            <a:extLst>
              <a:ext uri="{FF2B5EF4-FFF2-40B4-BE49-F238E27FC236}">
                <a16:creationId xmlns:a16="http://schemas.microsoft.com/office/drawing/2014/main" id="{5374CADF-7489-4152-A0A1-69FC4C6FCA19}"/>
              </a:ext>
            </a:extLst>
          </p:cNvPr>
          <p:cNvPicPr>
            <a:picLocks noChangeAspect="1"/>
          </p:cNvPicPr>
          <p:nvPr/>
        </p:nvPicPr>
        <p:blipFill>
          <a:blip r:embed="rId3"/>
          <a:stretch>
            <a:fillRect/>
          </a:stretch>
        </p:blipFill>
        <p:spPr>
          <a:xfrm>
            <a:off x="502874" y="2032376"/>
            <a:ext cx="1473200" cy="444500"/>
          </a:xfrm>
          <a:prstGeom prst="rect">
            <a:avLst/>
          </a:prstGeom>
        </p:spPr>
      </p:pic>
      <p:pic>
        <p:nvPicPr>
          <p:cNvPr id="8" name="图片 7">
            <a:extLst>
              <a:ext uri="{FF2B5EF4-FFF2-40B4-BE49-F238E27FC236}">
                <a16:creationId xmlns:a16="http://schemas.microsoft.com/office/drawing/2014/main" id="{4FEF7412-1E39-8110-2B1D-85D83DE6EB78}"/>
              </a:ext>
            </a:extLst>
          </p:cNvPr>
          <p:cNvPicPr>
            <a:picLocks noChangeAspect="1"/>
          </p:cNvPicPr>
          <p:nvPr/>
        </p:nvPicPr>
        <p:blipFill>
          <a:blip r:embed="rId4"/>
          <a:stretch>
            <a:fillRect/>
          </a:stretch>
        </p:blipFill>
        <p:spPr>
          <a:xfrm>
            <a:off x="897381" y="2546202"/>
            <a:ext cx="2184400" cy="342900"/>
          </a:xfrm>
          <a:prstGeom prst="rect">
            <a:avLst/>
          </a:prstGeom>
        </p:spPr>
      </p:pic>
      <p:pic>
        <p:nvPicPr>
          <p:cNvPr id="10" name="图片 9">
            <a:extLst>
              <a:ext uri="{FF2B5EF4-FFF2-40B4-BE49-F238E27FC236}">
                <a16:creationId xmlns:a16="http://schemas.microsoft.com/office/drawing/2014/main" id="{290C7432-3B35-6F51-E168-8D8AFE5BC9DF}"/>
              </a:ext>
            </a:extLst>
          </p:cNvPr>
          <p:cNvPicPr>
            <a:picLocks noChangeAspect="1"/>
          </p:cNvPicPr>
          <p:nvPr/>
        </p:nvPicPr>
        <p:blipFill>
          <a:blip r:embed="rId5"/>
          <a:stretch>
            <a:fillRect/>
          </a:stretch>
        </p:blipFill>
        <p:spPr>
          <a:xfrm>
            <a:off x="1215481" y="2937916"/>
            <a:ext cx="1917700" cy="368300"/>
          </a:xfrm>
          <a:prstGeom prst="rect">
            <a:avLst/>
          </a:prstGeom>
        </p:spPr>
      </p:pic>
      <p:pic>
        <p:nvPicPr>
          <p:cNvPr id="11" name="图片 10">
            <a:extLst>
              <a:ext uri="{FF2B5EF4-FFF2-40B4-BE49-F238E27FC236}">
                <a16:creationId xmlns:a16="http://schemas.microsoft.com/office/drawing/2014/main" id="{B40DEC59-F8D3-61B0-2A38-69740C99A543}"/>
              </a:ext>
            </a:extLst>
          </p:cNvPr>
          <p:cNvPicPr>
            <a:picLocks noChangeAspect="1"/>
          </p:cNvPicPr>
          <p:nvPr/>
        </p:nvPicPr>
        <p:blipFill>
          <a:blip r:embed="rId6"/>
          <a:stretch>
            <a:fillRect/>
          </a:stretch>
        </p:blipFill>
        <p:spPr>
          <a:xfrm>
            <a:off x="1252981" y="3355030"/>
            <a:ext cx="4025900" cy="2844800"/>
          </a:xfrm>
          <a:prstGeom prst="rect">
            <a:avLst/>
          </a:prstGeom>
        </p:spPr>
      </p:pic>
      <p:sp>
        <p:nvSpPr>
          <p:cNvPr id="12" name="文本框 11">
            <a:extLst>
              <a:ext uri="{FF2B5EF4-FFF2-40B4-BE49-F238E27FC236}">
                <a16:creationId xmlns:a16="http://schemas.microsoft.com/office/drawing/2014/main" id="{57C07F77-49BF-9525-7E4A-D7E57111DDB3}"/>
              </a:ext>
            </a:extLst>
          </p:cNvPr>
          <p:cNvSpPr txBox="1"/>
          <p:nvPr/>
        </p:nvSpPr>
        <p:spPr>
          <a:xfrm>
            <a:off x="5832782" y="2058345"/>
            <a:ext cx="2713062" cy="369332"/>
          </a:xfrm>
          <a:prstGeom prst="rect">
            <a:avLst/>
          </a:prstGeom>
          <a:noFill/>
        </p:spPr>
        <p:txBody>
          <a:bodyPr wrap="square" rtlCol="0">
            <a:spAutoFit/>
          </a:bodyPr>
          <a:lstStyle/>
          <a:p>
            <a:r>
              <a:rPr kumimoji="1" lang="en-US" altLang="zh-CN" b="0" dirty="0">
                <a:latin typeface="Arial" panose="020B0604020202020204" pitchFamily="34" charset="0"/>
                <a:ea typeface="SimHei" panose="02010609060101010101" pitchFamily="49" charset="-122"/>
                <a:cs typeface="Arial" panose="020B0604020202020204" pitchFamily="34" charset="0"/>
              </a:rPr>
              <a:t>eBPF</a:t>
            </a:r>
            <a:r>
              <a:rPr kumimoji="1" lang="zh-CN" altLang="en-US" b="0" dirty="0">
                <a:latin typeface="Arial" panose="020B0604020202020204" pitchFamily="34" charset="0"/>
                <a:ea typeface="SimHei" panose="02010609060101010101" pitchFamily="49" charset="-122"/>
                <a:cs typeface="Arial" panose="020B0604020202020204" pitchFamily="34" charset="0"/>
              </a:rPr>
              <a:t>系统调用</a:t>
            </a:r>
          </a:p>
        </p:txBody>
      </p:sp>
      <p:sp>
        <p:nvSpPr>
          <p:cNvPr id="13" name="文本框 12">
            <a:extLst>
              <a:ext uri="{FF2B5EF4-FFF2-40B4-BE49-F238E27FC236}">
                <a16:creationId xmlns:a16="http://schemas.microsoft.com/office/drawing/2014/main" id="{9EEBA715-B46C-869F-F7A8-4AF865DD936F}"/>
              </a:ext>
            </a:extLst>
          </p:cNvPr>
          <p:cNvSpPr txBox="1"/>
          <p:nvPr/>
        </p:nvSpPr>
        <p:spPr>
          <a:xfrm>
            <a:off x="5832782" y="2510344"/>
            <a:ext cx="2713062" cy="369332"/>
          </a:xfrm>
          <a:prstGeom prst="rect">
            <a:avLst/>
          </a:prstGeom>
          <a:noFill/>
        </p:spPr>
        <p:txBody>
          <a:bodyPr wrap="square" rtlCol="0">
            <a:spAutoFit/>
          </a:bodyPr>
          <a:lstStyle/>
          <a:p>
            <a:r>
              <a:rPr kumimoji="1" lang="zh-CN" altLang="en-US" b="0" dirty="0">
                <a:latin typeface="Arial" panose="020B0604020202020204" pitchFamily="34" charset="0"/>
                <a:ea typeface="SimHei" panose="02010609060101010101" pitchFamily="49" charset="-122"/>
                <a:cs typeface="Arial" panose="020B0604020202020204" pitchFamily="34" charset="0"/>
              </a:rPr>
              <a:t>内核</a:t>
            </a:r>
            <a:r>
              <a:rPr kumimoji="1" lang="en-US" altLang="zh-CN" b="0" dirty="0">
                <a:latin typeface="Arial" panose="020B0604020202020204" pitchFamily="34" charset="0"/>
                <a:ea typeface="SimHei" panose="02010609060101010101" pitchFamily="49" charset="-122"/>
                <a:cs typeface="Arial" panose="020B0604020202020204" pitchFamily="34" charset="0"/>
              </a:rPr>
              <a:t>eBPF</a:t>
            </a:r>
            <a:r>
              <a:rPr kumimoji="1" lang="zh-CN" altLang="en-US" b="0" dirty="0">
                <a:latin typeface="Arial" panose="020B0604020202020204" pitchFamily="34" charset="0"/>
                <a:ea typeface="SimHei" panose="02010609060101010101" pitchFamily="49" charset="-122"/>
                <a:cs typeface="Arial" panose="020B0604020202020204" pitchFamily="34" charset="0"/>
              </a:rPr>
              <a:t>系统调用入口</a:t>
            </a:r>
          </a:p>
        </p:txBody>
      </p:sp>
      <p:sp>
        <p:nvSpPr>
          <p:cNvPr id="15" name="文本框 14">
            <a:extLst>
              <a:ext uri="{FF2B5EF4-FFF2-40B4-BE49-F238E27FC236}">
                <a16:creationId xmlns:a16="http://schemas.microsoft.com/office/drawing/2014/main" id="{B08094A3-9AFE-A171-BBEF-B63B28A0AD2B}"/>
              </a:ext>
            </a:extLst>
          </p:cNvPr>
          <p:cNvSpPr txBox="1"/>
          <p:nvPr/>
        </p:nvSpPr>
        <p:spPr>
          <a:xfrm>
            <a:off x="5877232" y="2889102"/>
            <a:ext cx="2713062" cy="369332"/>
          </a:xfrm>
          <a:prstGeom prst="rect">
            <a:avLst/>
          </a:prstGeom>
          <a:noFill/>
        </p:spPr>
        <p:txBody>
          <a:bodyPr wrap="square" rtlCol="0">
            <a:spAutoFit/>
          </a:bodyPr>
          <a:lstStyle/>
          <a:p>
            <a:r>
              <a:rPr kumimoji="1" lang="zh-CN" altLang="en-US" b="0" dirty="0">
                <a:latin typeface="Arial" panose="020B0604020202020204" pitchFamily="34" charset="0"/>
                <a:ea typeface="SimHei" panose="02010609060101010101" pitchFamily="49" charset="-122"/>
                <a:cs typeface="Arial" panose="020B0604020202020204" pitchFamily="34" charset="0"/>
              </a:rPr>
              <a:t>检查</a:t>
            </a:r>
            <a:r>
              <a:rPr kumimoji="1" lang="en-US" altLang="zh-CN" b="0" dirty="0" err="1">
                <a:latin typeface="Arial" panose="020B0604020202020204" pitchFamily="34" charset="0"/>
                <a:ea typeface="SimHei" panose="02010609060101010101" pitchFamily="49" charset="-122"/>
                <a:cs typeface="Arial" panose="020B0604020202020204" pitchFamily="34" charset="0"/>
              </a:rPr>
              <a:t>cmd</a:t>
            </a:r>
            <a:r>
              <a:rPr kumimoji="1" lang="zh-CN" altLang="en-US" b="0" dirty="0">
                <a:latin typeface="Arial" panose="020B0604020202020204" pitchFamily="34" charset="0"/>
                <a:ea typeface="SimHei" panose="02010609060101010101" pitchFamily="49" charset="-122"/>
                <a:cs typeface="Arial" panose="020B0604020202020204" pitchFamily="34" charset="0"/>
              </a:rPr>
              <a:t>所对应的参数</a:t>
            </a:r>
          </a:p>
        </p:txBody>
      </p:sp>
      <p:sp>
        <p:nvSpPr>
          <p:cNvPr id="16" name="文本框 15">
            <a:extLst>
              <a:ext uri="{FF2B5EF4-FFF2-40B4-BE49-F238E27FC236}">
                <a16:creationId xmlns:a16="http://schemas.microsoft.com/office/drawing/2014/main" id="{C2622C17-503B-D005-7941-343C462649DF}"/>
              </a:ext>
            </a:extLst>
          </p:cNvPr>
          <p:cNvSpPr txBox="1"/>
          <p:nvPr/>
        </p:nvSpPr>
        <p:spPr>
          <a:xfrm>
            <a:off x="5508104" y="3349619"/>
            <a:ext cx="3802270" cy="369332"/>
          </a:xfrm>
          <a:prstGeom prst="rect">
            <a:avLst/>
          </a:prstGeom>
          <a:noFill/>
        </p:spPr>
        <p:txBody>
          <a:bodyPr wrap="square" rtlCol="0">
            <a:spAutoFit/>
          </a:bodyPr>
          <a:lstStyle/>
          <a:p>
            <a:r>
              <a:rPr kumimoji="1" lang="en-US" altLang="zh-CN" b="0" dirty="0">
                <a:latin typeface="Arial" panose="020B0604020202020204" pitchFamily="34" charset="0"/>
                <a:ea typeface="SimHei" panose="02010609060101010101" pitchFamily="49" charset="-122"/>
                <a:cs typeface="Arial" panose="020B0604020202020204" pitchFamily="34" charset="0"/>
              </a:rPr>
              <a:t>switch</a:t>
            </a:r>
            <a:r>
              <a:rPr kumimoji="1" lang="zh-CN" altLang="en-US" b="0" dirty="0">
                <a:latin typeface="Arial" panose="020B0604020202020204" pitchFamily="34" charset="0"/>
                <a:ea typeface="SimHei" panose="02010609060101010101" pitchFamily="49" charset="-122"/>
                <a:cs typeface="Arial" panose="020B0604020202020204" pitchFamily="34" charset="0"/>
              </a:rPr>
              <a:t>根据</a:t>
            </a:r>
            <a:r>
              <a:rPr kumimoji="1" lang="en-US" altLang="zh-CN" b="0" dirty="0" err="1">
                <a:latin typeface="Arial" panose="020B0604020202020204" pitchFamily="34" charset="0"/>
                <a:ea typeface="SimHei" panose="02010609060101010101" pitchFamily="49" charset="-122"/>
                <a:cs typeface="Arial" panose="020B0604020202020204" pitchFamily="34" charset="0"/>
              </a:rPr>
              <a:t>cmd</a:t>
            </a:r>
            <a:r>
              <a:rPr kumimoji="1" lang="zh-CN" altLang="en-US" b="0" dirty="0">
                <a:latin typeface="Arial" panose="020B0604020202020204" pitchFamily="34" charset="0"/>
                <a:ea typeface="SimHei" panose="02010609060101010101" pitchFamily="49" charset="-122"/>
                <a:cs typeface="Arial" panose="020B0604020202020204" pitchFamily="34" charset="0"/>
              </a:rPr>
              <a:t>执行相应内核函数</a:t>
            </a:r>
          </a:p>
        </p:txBody>
      </p:sp>
      <p:sp>
        <p:nvSpPr>
          <p:cNvPr id="17" name="文本框 16">
            <a:extLst>
              <a:ext uri="{FF2B5EF4-FFF2-40B4-BE49-F238E27FC236}">
                <a16:creationId xmlns:a16="http://schemas.microsoft.com/office/drawing/2014/main" id="{0F973A1A-0373-B9E0-28BA-BC4D4F9C9047}"/>
              </a:ext>
            </a:extLst>
          </p:cNvPr>
          <p:cNvSpPr txBox="1"/>
          <p:nvPr/>
        </p:nvSpPr>
        <p:spPr>
          <a:xfrm>
            <a:off x="5891386" y="3892403"/>
            <a:ext cx="3802270" cy="369332"/>
          </a:xfrm>
          <a:prstGeom prst="rect">
            <a:avLst/>
          </a:prstGeom>
          <a:noFill/>
        </p:spPr>
        <p:txBody>
          <a:bodyPr wrap="square" rtlCol="0">
            <a:spAutoFit/>
          </a:bodyPr>
          <a:lstStyle/>
          <a:p>
            <a:r>
              <a:rPr kumimoji="1" lang="zh-CN" altLang="en-US" b="0" dirty="0">
                <a:latin typeface="Arial" panose="020B0604020202020204" pitchFamily="34" charset="0"/>
                <a:ea typeface="SimHei" panose="02010609060101010101" pitchFamily="49" charset="-122"/>
                <a:cs typeface="Arial" panose="020B0604020202020204" pitchFamily="34" charset="0"/>
              </a:rPr>
              <a:t>创建</a:t>
            </a:r>
            <a:r>
              <a:rPr kumimoji="1" lang="en-US" altLang="zh-CN" b="0" dirty="0">
                <a:latin typeface="Arial" panose="020B0604020202020204" pitchFamily="34" charset="0"/>
                <a:ea typeface="SimHei" panose="02010609060101010101" pitchFamily="49" charset="-122"/>
                <a:cs typeface="Arial" panose="020B0604020202020204" pitchFamily="34" charset="0"/>
              </a:rPr>
              <a:t>eBPF MAP</a:t>
            </a:r>
            <a:r>
              <a:rPr kumimoji="1" lang="zh-CN" altLang="en-US" b="0" dirty="0">
                <a:latin typeface="Arial" panose="020B0604020202020204" pitchFamily="34" charset="0"/>
                <a:ea typeface="SimHei" panose="02010609060101010101" pitchFamily="49" charset="-122"/>
                <a:cs typeface="Arial" panose="020B0604020202020204" pitchFamily="34" charset="0"/>
              </a:rPr>
              <a:t>入口</a:t>
            </a:r>
          </a:p>
        </p:txBody>
      </p:sp>
      <p:sp>
        <p:nvSpPr>
          <p:cNvPr id="18" name="文本框 17">
            <a:extLst>
              <a:ext uri="{FF2B5EF4-FFF2-40B4-BE49-F238E27FC236}">
                <a16:creationId xmlns:a16="http://schemas.microsoft.com/office/drawing/2014/main" id="{865BB84E-4C64-5B61-7C2B-C833BDF0DB25}"/>
              </a:ext>
            </a:extLst>
          </p:cNvPr>
          <p:cNvSpPr txBox="1"/>
          <p:nvPr/>
        </p:nvSpPr>
        <p:spPr>
          <a:xfrm>
            <a:off x="5891386" y="4970308"/>
            <a:ext cx="3802270" cy="369332"/>
          </a:xfrm>
          <a:prstGeom prst="rect">
            <a:avLst/>
          </a:prstGeom>
          <a:noFill/>
        </p:spPr>
        <p:txBody>
          <a:bodyPr wrap="square" rtlCol="0">
            <a:spAutoFit/>
          </a:bodyPr>
          <a:lstStyle/>
          <a:p>
            <a:r>
              <a:rPr kumimoji="1" lang="zh-CN" altLang="en-US" b="0" dirty="0">
                <a:latin typeface="Arial" panose="020B0604020202020204" pitchFamily="34" charset="0"/>
                <a:ea typeface="SimHei" panose="02010609060101010101" pitchFamily="49" charset="-122"/>
                <a:cs typeface="Arial" panose="020B0604020202020204" pitchFamily="34" charset="0"/>
              </a:rPr>
              <a:t>加载</a:t>
            </a:r>
            <a:r>
              <a:rPr kumimoji="1" lang="en-US" altLang="zh-CN" b="0" dirty="0">
                <a:latin typeface="Arial" panose="020B0604020202020204" pitchFamily="34" charset="0"/>
                <a:ea typeface="SimHei" panose="02010609060101010101" pitchFamily="49" charset="-122"/>
                <a:cs typeface="Arial" panose="020B0604020202020204" pitchFamily="34" charset="0"/>
              </a:rPr>
              <a:t>eBPF</a:t>
            </a:r>
            <a:r>
              <a:rPr kumimoji="1" lang="zh-CN" altLang="en-US" b="0" dirty="0">
                <a:latin typeface="Arial" panose="020B0604020202020204" pitchFamily="34" charset="0"/>
                <a:ea typeface="SimHei" panose="02010609060101010101" pitchFamily="49" charset="-122"/>
                <a:cs typeface="Arial" panose="020B0604020202020204" pitchFamily="34" charset="0"/>
              </a:rPr>
              <a:t>程序入口</a:t>
            </a:r>
          </a:p>
        </p:txBody>
      </p:sp>
      <p:sp>
        <p:nvSpPr>
          <p:cNvPr id="19" name="文本框 18">
            <a:extLst>
              <a:ext uri="{FF2B5EF4-FFF2-40B4-BE49-F238E27FC236}">
                <a16:creationId xmlns:a16="http://schemas.microsoft.com/office/drawing/2014/main" id="{B136534D-13BB-A4D3-32B2-1B3375B2E033}"/>
              </a:ext>
            </a:extLst>
          </p:cNvPr>
          <p:cNvSpPr txBox="1"/>
          <p:nvPr/>
        </p:nvSpPr>
        <p:spPr>
          <a:xfrm>
            <a:off x="2403528" y="6297874"/>
            <a:ext cx="5347170" cy="369332"/>
          </a:xfrm>
          <a:prstGeom prst="rect">
            <a:avLst/>
          </a:prstGeom>
          <a:noFill/>
        </p:spPr>
        <p:txBody>
          <a:bodyPr wrap="square" rtlCol="0">
            <a:spAutoFit/>
          </a:bodyPr>
          <a:lstStyle/>
          <a:p>
            <a:r>
              <a:rPr kumimoji="1" lang="en-US" altLang="zh-CN" b="0" dirty="0">
                <a:latin typeface="Arial" panose="020B0604020202020204" pitchFamily="34" charset="0"/>
                <a:ea typeface="SimHei" panose="02010609060101010101" pitchFamily="49" charset="-122"/>
                <a:cs typeface="Arial" panose="020B0604020202020204" pitchFamily="34" charset="0"/>
              </a:rPr>
              <a:t>eBPF</a:t>
            </a:r>
            <a:r>
              <a:rPr kumimoji="1" lang="zh-CN" altLang="en-US" b="0" dirty="0">
                <a:latin typeface="Arial" panose="020B0604020202020204" pitchFamily="34" charset="0"/>
                <a:ea typeface="SimHei" panose="02010609060101010101" pitchFamily="49" charset="-122"/>
                <a:cs typeface="Arial" panose="020B0604020202020204" pitchFamily="34" charset="0"/>
              </a:rPr>
              <a:t>系统调用是阅读</a:t>
            </a:r>
            <a:r>
              <a:rPr kumimoji="1" lang="en-US" altLang="zh-CN" b="0" dirty="0">
                <a:latin typeface="Arial" panose="020B0604020202020204" pitchFamily="34" charset="0"/>
                <a:ea typeface="SimHei" panose="02010609060101010101" pitchFamily="49" charset="-122"/>
                <a:cs typeface="Arial" panose="020B0604020202020204" pitchFamily="34" charset="0"/>
              </a:rPr>
              <a:t>eBPF</a:t>
            </a:r>
            <a:r>
              <a:rPr kumimoji="1" lang="zh-CN" altLang="en-US" b="0" dirty="0">
                <a:latin typeface="Arial" panose="020B0604020202020204" pitchFamily="34" charset="0"/>
                <a:ea typeface="SimHei" panose="02010609060101010101" pitchFamily="49" charset="-122"/>
                <a:cs typeface="Arial" panose="020B0604020202020204" pitchFamily="34" charset="0"/>
              </a:rPr>
              <a:t>源码很好的切入点</a:t>
            </a:r>
          </a:p>
        </p:txBody>
      </p:sp>
      <p:cxnSp>
        <p:nvCxnSpPr>
          <p:cNvPr id="20" name="直线连接符 19">
            <a:extLst>
              <a:ext uri="{FF2B5EF4-FFF2-40B4-BE49-F238E27FC236}">
                <a16:creationId xmlns:a16="http://schemas.microsoft.com/office/drawing/2014/main" id="{0A329109-31A4-8DE7-D9F5-894F86BE2816}"/>
              </a:ext>
            </a:extLst>
          </p:cNvPr>
          <p:cNvCxnSpPr/>
          <p:nvPr/>
        </p:nvCxnSpPr>
        <p:spPr bwMode="auto">
          <a:xfrm flipH="1">
            <a:off x="2174331" y="2260157"/>
            <a:ext cx="3532030"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线连接符 24">
            <a:extLst>
              <a:ext uri="{FF2B5EF4-FFF2-40B4-BE49-F238E27FC236}">
                <a16:creationId xmlns:a16="http://schemas.microsoft.com/office/drawing/2014/main" id="{3585FEB8-2750-5C47-F85D-1C63D15F8B6C}"/>
              </a:ext>
            </a:extLst>
          </p:cNvPr>
          <p:cNvCxnSpPr>
            <a:endCxn id="8" idx="3"/>
          </p:cNvCxnSpPr>
          <p:nvPr/>
        </p:nvCxnSpPr>
        <p:spPr bwMode="auto">
          <a:xfrm flipH="1">
            <a:off x="3081781" y="2717652"/>
            <a:ext cx="2624580"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线连接符 27">
            <a:extLst>
              <a:ext uri="{FF2B5EF4-FFF2-40B4-BE49-F238E27FC236}">
                <a16:creationId xmlns:a16="http://schemas.microsoft.com/office/drawing/2014/main" id="{5EA4825C-27C5-C1A2-B6A5-2885A1B362FD}"/>
              </a:ext>
            </a:extLst>
          </p:cNvPr>
          <p:cNvCxnSpPr/>
          <p:nvPr/>
        </p:nvCxnSpPr>
        <p:spPr bwMode="auto">
          <a:xfrm flipH="1">
            <a:off x="3088708" y="3073768"/>
            <a:ext cx="2624580"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线连接符 28">
            <a:extLst>
              <a:ext uri="{FF2B5EF4-FFF2-40B4-BE49-F238E27FC236}">
                <a16:creationId xmlns:a16="http://schemas.microsoft.com/office/drawing/2014/main" id="{286B9950-18A9-24FC-95CC-6E870B3410AF}"/>
              </a:ext>
            </a:extLst>
          </p:cNvPr>
          <p:cNvCxnSpPr/>
          <p:nvPr/>
        </p:nvCxnSpPr>
        <p:spPr bwMode="auto">
          <a:xfrm flipH="1">
            <a:off x="2883524" y="3539271"/>
            <a:ext cx="2624580"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线连接符 29">
            <a:extLst>
              <a:ext uri="{FF2B5EF4-FFF2-40B4-BE49-F238E27FC236}">
                <a16:creationId xmlns:a16="http://schemas.microsoft.com/office/drawing/2014/main" id="{F89B2575-BBD6-5AEC-94CE-F2B46EAF6EEE}"/>
              </a:ext>
            </a:extLst>
          </p:cNvPr>
          <p:cNvCxnSpPr>
            <a:stCxn id="17" idx="1"/>
          </p:cNvCxnSpPr>
          <p:nvPr/>
        </p:nvCxnSpPr>
        <p:spPr bwMode="auto">
          <a:xfrm flipH="1">
            <a:off x="4195814" y="4077069"/>
            <a:ext cx="1695572"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线连接符 31">
            <a:extLst>
              <a:ext uri="{FF2B5EF4-FFF2-40B4-BE49-F238E27FC236}">
                <a16:creationId xmlns:a16="http://schemas.microsoft.com/office/drawing/2014/main" id="{4A980FEF-335A-D9AB-6336-719594CEF8F8}"/>
              </a:ext>
            </a:extLst>
          </p:cNvPr>
          <p:cNvCxnSpPr/>
          <p:nvPr/>
        </p:nvCxnSpPr>
        <p:spPr bwMode="auto">
          <a:xfrm flipH="1">
            <a:off x="5278881" y="5196907"/>
            <a:ext cx="553901"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0741800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Prog</a:t>
            </a:r>
            <a:endParaRPr kumimoji="1" lang="zh-CN" altLang="en-US" sz="2400" dirty="0">
              <a:latin typeface="SimHei" panose="02010609060101010101" pitchFamily="49" charset="-122"/>
              <a:ea typeface="SimHei" panose="02010609060101010101" pitchFamily="49" charset="-122"/>
            </a:endParaRPr>
          </a:p>
        </p:txBody>
      </p:sp>
      <p:sp>
        <p:nvSpPr>
          <p:cNvPr id="3" name="文本框 2">
            <a:extLst>
              <a:ext uri="{FF2B5EF4-FFF2-40B4-BE49-F238E27FC236}">
                <a16:creationId xmlns:a16="http://schemas.microsoft.com/office/drawing/2014/main" id="{ECF51D57-51A1-6C2B-A08E-4B6A301E97FA}"/>
              </a:ext>
            </a:extLst>
          </p:cNvPr>
          <p:cNvSpPr txBox="1"/>
          <p:nvPr/>
        </p:nvSpPr>
        <p:spPr>
          <a:xfrm>
            <a:off x="539552" y="2045942"/>
            <a:ext cx="2585885" cy="400110"/>
          </a:xfrm>
          <a:prstGeom prst="rect">
            <a:avLst/>
          </a:prstGeom>
          <a:noFill/>
        </p:spPr>
        <p:txBody>
          <a:bodyPr wrap="square">
            <a:spAutoFit/>
          </a:bodyPr>
          <a:lstStyle/>
          <a:p>
            <a:pPr marL="285750" indent="-285750">
              <a:buFont typeface="Wingdings" pitchFamily="2" charset="2"/>
              <a:buChar char="n"/>
            </a:pPr>
            <a:r>
              <a:rPr lang="zh-CN" altLang="en-US" sz="2000" b="0" dirty="0">
                <a:latin typeface="SimHei" panose="02010609060101010101" pitchFamily="49" charset="-122"/>
                <a:ea typeface="SimHei" panose="02010609060101010101" pitchFamily="49" charset="-122"/>
              </a:rPr>
              <a:t>关键的数据结构</a:t>
            </a:r>
          </a:p>
        </p:txBody>
      </p:sp>
      <p:sp>
        <p:nvSpPr>
          <p:cNvPr id="5" name="灯片编号占位符 4">
            <a:extLst>
              <a:ext uri="{FF2B5EF4-FFF2-40B4-BE49-F238E27FC236}">
                <a16:creationId xmlns:a16="http://schemas.microsoft.com/office/drawing/2014/main" id="{AC99AD45-DBA2-49A0-24B7-419ABF069033}"/>
              </a:ext>
            </a:extLst>
          </p:cNvPr>
          <p:cNvSpPr>
            <a:spLocks noGrp="1"/>
          </p:cNvSpPr>
          <p:nvPr>
            <p:ph type="sldNum" sz="quarter" idx="12"/>
          </p:nvPr>
        </p:nvSpPr>
        <p:spPr/>
        <p:txBody>
          <a:bodyPr/>
          <a:lstStyle/>
          <a:p>
            <a:pPr>
              <a:defRPr/>
            </a:pPr>
            <a:fld id="{2BE9E919-A463-264A-AD28-C5A0DC5B5896}" type="slidenum">
              <a:rPr lang="en-US" altLang="zh-CN" smtClean="0"/>
              <a:pPr>
                <a:defRPr/>
              </a:pPr>
              <a:t>109</a:t>
            </a:fld>
            <a:endParaRPr lang="en-US" altLang="zh-CN"/>
          </a:p>
        </p:txBody>
      </p:sp>
      <p:sp>
        <p:nvSpPr>
          <p:cNvPr id="8" name="文本框 7">
            <a:extLst>
              <a:ext uri="{FF2B5EF4-FFF2-40B4-BE49-F238E27FC236}">
                <a16:creationId xmlns:a16="http://schemas.microsoft.com/office/drawing/2014/main" id="{B3D69D86-EBDD-C752-1115-F2408E7D888B}"/>
              </a:ext>
            </a:extLst>
          </p:cNvPr>
          <p:cNvSpPr txBox="1"/>
          <p:nvPr/>
        </p:nvSpPr>
        <p:spPr>
          <a:xfrm>
            <a:off x="508719" y="3533485"/>
            <a:ext cx="2585885" cy="400110"/>
          </a:xfrm>
          <a:prstGeom prst="rect">
            <a:avLst/>
          </a:prstGeom>
          <a:noFill/>
        </p:spPr>
        <p:txBody>
          <a:bodyPr wrap="square">
            <a:spAutoFit/>
          </a:bodyPr>
          <a:lstStyle/>
          <a:p>
            <a:pPr marL="285750" indent="-285750">
              <a:buFont typeface="Wingdings" pitchFamily="2" charset="2"/>
              <a:buChar char="n"/>
            </a:pPr>
            <a:r>
              <a:rPr lang="en-US" altLang="zh-CN" sz="2000" b="0" dirty="0">
                <a:latin typeface="SimHei" panose="02010609060101010101" pitchFamily="49" charset="-122"/>
                <a:ea typeface="SimHei" panose="02010609060101010101" pitchFamily="49" charset="-122"/>
              </a:rPr>
              <a:t>eBPF</a:t>
            </a:r>
            <a:r>
              <a:rPr lang="zh-CN" altLang="en-US" sz="2000" b="0" dirty="0">
                <a:latin typeface="SimHei" panose="02010609060101010101" pitchFamily="49" charset="-122"/>
                <a:ea typeface="SimHei" panose="02010609060101010101" pitchFamily="49" charset="-122"/>
              </a:rPr>
              <a:t>程序加载</a:t>
            </a:r>
          </a:p>
        </p:txBody>
      </p:sp>
      <p:pic>
        <p:nvPicPr>
          <p:cNvPr id="10" name="图片 9">
            <a:extLst>
              <a:ext uri="{FF2B5EF4-FFF2-40B4-BE49-F238E27FC236}">
                <a16:creationId xmlns:a16="http://schemas.microsoft.com/office/drawing/2014/main" id="{7D23DA73-6A5A-AA73-9B8C-0559AFE3EA35}"/>
              </a:ext>
            </a:extLst>
          </p:cNvPr>
          <p:cNvPicPr>
            <a:picLocks noChangeAspect="1"/>
          </p:cNvPicPr>
          <p:nvPr/>
        </p:nvPicPr>
        <p:blipFill>
          <a:blip r:embed="rId3"/>
          <a:stretch>
            <a:fillRect/>
          </a:stretch>
        </p:blipFill>
        <p:spPr>
          <a:xfrm>
            <a:off x="899962" y="2466062"/>
            <a:ext cx="1803400" cy="406400"/>
          </a:xfrm>
          <a:prstGeom prst="rect">
            <a:avLst/>
          </a:prstGeom>
        </p:spPr>
      </p:pic>
      <p:pic>
        <p:nvPicPr>
          <p:cNvPr id="11" name="图片 10">
            <a:extLst>
              <a:ext uri="{FF2B5EF4-FFF2-40B4-BE49-F238E27FC236}">
                <a16:creationId xmlns:a16="http://schemas.microsoft.com/office/drawing/2014/main" id="{6F0FEFE3-A257-0DB9-120D-8FECDDC3D7C4}"/>
              </a:ext>
            </a:extLst>
          </p:cNvPr>
          <p:cNvPicPr>
            <a:picLocks noChangeAspect="1"/>
          </p:cNvPicPr>
          <p:nvPr/>
        </p:nvPicPr>
        <p:blipFill>
          <a:blip r:embed="rId4"/>
          <a:stretch>
            <a:fillRect/>
          </a:stretch>
        </p:blipFill>
        <p:spPr>
          <a:xfrm>
            <a:off x="880978" y="3085092"/>
            <a:ext cx="1790700" cy="342900"/>
          </a:xfrm>
          <a:prstGeom prst="rect">
            <a:avLst/>
          </a:prstGeom>
        </p:spPr>
      </p:pic>
      <p:sp>
        <p:nvSpPr>
          <p:cNvPr id="12" name="文本框 11">
            <a:extLst>
              <a:ext uri="{FF2B5EF4-FFF2-40B4-BE49-F238E27FC236}">
                <a16:creationId xmlns:a16="http://schemas.microsoft.com/office/drawing/2014/main" id="{995FEDFD-EA68-34B2-A17F-19EDA1576496}"/>
              </a:ext>
            </a:extLst>
          </p:cNvPr>
          <p:cNvSpPr txBox="1"/>
          <p:nvPr/>
        </p:nvSpPr>
        <p:spPr>
          <a:xfrm>
            <a:off x="1632385" y="2763681"/>
            <a:ext cx="338554" cy="935079"/>
          </a:xfrm>
          <a:prstGeom prst="rect">
            <a:avLst/>
          </a:prstGeom>
          <a:noFill/>
        </p:spPr>
        <p:txBody>
          <a:bodyPr vert="eaVert" wrap="square" rtlCol="0">
            <a:spAutoFit/>
          </a:bodyPr>
          <a:lstStyle/>
          <a:p>
            <a:r>
              <a:rPr kumimoji="1" lang="en-US" altLang="zh-CN" sz="1000" b="0" dirty="0">
                <a:latin typeface="Arial" panose="020B0604020202020204" pitchFamily="34" charset="0"/>
                <a:cs typeface="Arial" panose="020B0604020202020204" pitchFamily="34" charset="0"/>
              </a:rPr>
              <a:t>1..*</a:t>
            </a:r>
            <a:endParaRPr kumimoji="1" lang="zh-CN" altLang="en-US" sz="1000" b="0" dirty="0">
              <a:latin typeface="Arial" panose="020B0604020202020204" pitchFamily="34" charset="0"/>
              <a:cs typeface="Arial" panose="020B0604020202020204" pitchFamily="34" charset="0"/>
            </a:endParaRPr>
          </a:p>
        </p:txBody>
      </p:sp>
      <p:sp>
        <p:nvSpPr>
          <p:cNvPr id="14" name="文本框 13">
            <a:extLst>
              <a:ext uri="{FF2B5EF4-FFF2-40B4-BE49-F238E27FC236}">
                <a16:creationId xmlns:a16="http://schemas.microsoft.com/office/drawing/2014/main" id="{E819D7E6-EC89-666B-BE85-D1D4936E04CA}"/>
              </a:ext>
            </a:extLst>
          </p:cNvPr>
          <p:cNvSpPr txBox="1"/>
          <p:nvPr/>
        </p:nvSpPr>
        <p:spPr>
          <a:xfrm>
            <a:off x="2987824" y="2484596"/>
            <a:ext cx="4386178" cy="369332"/>
          </a:xfrm>
          <a:prstGeom prst="rect">
            <a:avLst/>
          </a:prstGeom>
          <a:noFill/>
        </p:spPr>
        <p:txBody>
          <a:bodyPr wrap="square">
            <a:spAutoFit/>
          </a:bodyPr>
          <a:lstStyle/>
          <a:p>
            <a:r>
              <a:rPr lang="zh-CN" altLang="en-US" b="0" dirty="0">
                <a:latin typeface="+mn-lt"/>
                <a:ea typeface="+mn-ea"/>
              </a:rPr>
              <a:t>表示加载到内核内存中的</a:t>
            </a:r>
            <a:r>
              <a:rPr lang="en-US" altLang="zh-CN" b="0" dirty="0">
                <a:solidFill>
                  <a:srgbClr val="FF0000"/>
                </a:solidFill>
                <a:latin typeface="+mn-lt"/>
                <a:ea typeface="+mn-ea"/>
              </a:rPr>
              <a:t>eBPF</a:t>
            </a:r>
            <a:r>
              <a:rPr lang="zh-CN" altLang="en-US" b="0" dirty="0">
                <a:solidFill>
                  <a:srgbClr val="FF0000"/>
                </a:solidFill>
                <a:latin typeface="+mn-lt"/>
                <a:ea typeface="+mn-ea"/>
              </a:rPr>
              <a:t>程序</a:t>
            </a:r>
          </a:p>
        </p:txBody>
      </p:sp>
      <p:sp>
        <p:nvSpPr>
          <p:cNvPr id="15" name="文本框 14">
            <a:extLst>
              <a:ext uri="{FF2B5EF4-FFF2-40B4-BE49-F238E27FC236}">
                <a16:creationId xmlns:a16="http://schemas.microsoft.com/office/drawing/2014/main" id="{E4603A15-B089-FCBA-FA4E-D8ABF1C0D843}"/>
              </a:ext>
            </a:extLst>
          </p:cNvPr>
          <p:cNvSpPr txBox="1"/>
          <p:nvPr/>
        </p:nvSpPr>
        <p:spPr>
          <a:xfrm>
            <a:off x="2974547" y="3027266"/>
            <a:ext cx="4386178" cy="369332"/>
          </a:xfrm>
          <a:prstGeom prst="rect">
            <a:avLst/>
          </a:prstGeom>
          <a:noFill/>
        </p:spPr>
        <p:txBody>
          <a:bodyPr wrap="square">
            <a:spAutoFit/>
          </a:bodyPr>
          <a:lstStyle/>
          <a:p>
            <a:r>
              <a:rPr lang="zh-CN" altLang="en-US" b="0" dirty="0">
                <a:latin typeface="+mn-lt"/>
                <a:ea typeface="+mn-ea"/>
              </a:rPr>
              <a:t>表示加载到内核内存中的</a:t>
            </a:r>
            <a:r>
              <a:rPr lang="en-US" altLang="zh-CN" b="0" dirty="0">
                <a:solidFill>
                  <a:srgbClr val="FF0000"/>
                </a:solidFill>
                <a:latin typeface="+mn-lt"/>
                <a:ea typeface="+mn-ea"/>
              </a:rPr>
              <a:t>eBPF</a:t>
            </a:r>
            <a:r>
              <a:rPr lang="zh-CN" altLang="en-US" b="0" dirty="0">
                <a:solidFill>
                  <a:srgbClr val="FF0000"/>
                </a:solidFill>
                <a:latin typeface="+mn-lt"/>
                <a:ea typeface="+mn-ea"/>
              </a:rPr>
              <a:t>指令</a:t>
            </a:r>
          </a:p>
        </p:txBody>
      </p:sp>
      <p:sp>
        <p:nvSpPr>
          <p:cNvPr id="17" name="文本框 16">
            <a:extLst>
              <a:ext uri="{FF2B5EF4-FFF2-40B4-BE49-F238E27FC236}">
                <a16:creationId xmlns:a16="http://schemas.microsoft.com/office/drawing/2014/main" id="{A27A10CD-84A8-98A9-1060-8CAAC3C603AC}"/>
              </a:ext>
            </a:extLst>
          </p:cNvPr>
          <p:cNvSpPr txBox="1"/>
          <p:nvPr/>
        </p:nvSpPr>
        <p:spPr>
          <a:xfrm>
            <a:off x="922735" y="3998090"/>
            <a:ext cx="6663988" cy="2386102"/>
          </a:xfrm>
          <a:prstGeom prst="rect">
            <a:avLst/>
          </a:prstGeom>
          <a:noFill/>
        </p:spPr>
        <p:txBody>
          <a:bodyPr wrap="square">
            <a:spAutoFit/>
          </a:bodyPr>
          <a:lstStyle/>
          <a:p>
            <a:pPr marL="342900" indent="-342900">
              <a:lnSpc>
                <a:spcPct val="120000"/>
              </a:lnSpc>
              <a:buFont typeface="+mj-lt"/>
              <a:buAutoNum type="arabicPeriod"/>
            </a:pPr>
            <a:r>
              <a:rPr lang="zh-CN" altLang="en-US" b="0" dirty="0">
                <a:latin typeface="+mn-lt"/>
                <a:ea typeface="+mn-ea"/>
              </a:rPr>
              <a:t>参数和权限检查</a:t>
            </a:r>
            <a:endParaRPr lang="en-US" altLang="zh-CN" b="0" dirty="0">
              <a:latin typeface="+mn-lt"/>
              <a:ea typeface="+mn-ea"/>
            </a:endParaRPr>
          </a:p>
          <a:p>
            <a:pPr marL="342900" indent="-342900">
              <a:lnSpc>
                <a:spcPct val="120000"/>
              </a:lnSpc>
              <a:buFont typeface="+mj-lt"/>
              <a:buAutoNum type="arabicPeriod"/>
            </a:pPr>
            <a:r>
              <a:rPr lang="zh-CN" altLang="en-US" b="0" dirty="0">
                <a:latin typeface="+mn-lt"/>
                <a:ea typeface="+mn-ea"/>
              </a:rPr>
              <a:t>为</a:t>
            </a:r>
            <a:r>
              <a:rPr lang="en-US" altLang="zh-CN" b="0" dirty="0">
                <a:latin typeface="+mn-lt"/>
                <a:ea typeface="+mn-ea"/>
                <a:cs typeface="Arial" panose="020B0604020202020204" pitchFamily="34" charset="0"/>
              </a:rPr>
              <a:t>struct </a:t>
            </a:r>
            <a:r>
              <a:rPr lang="en-US" altLang="zh-CN" b="0" dirty="0" err="1">
                <a:latin typeface="+mn-lt"/>
                <a:ea typeface="+mn-ea"/>
                <a:cs typeface="Arial" panose="020B0604020202020204" pitchFamily="34" charset="0"/>
              </a:rPr>
              <a:t>bpf_prog</a:t>
            </a:r>
            <a:r>
              <a:rPr lang="zh-CN" altLang="en-US" b="0" dirty="0">
                <a:latin typeface="+mn-lt"/>
                <a:ea typeface="+mn-ea"/>
                <a:cs typeface="Arial" panose="020B0604020202020204" pitchFamily="34" charset="0"/>
              </a:rPr>
              <a:t>分配内存</a:t>
            </a:r>
            <a:endParaRPr lang="en-US" altLang="zh-CN" b="0" dirty="0">
              <a:latin typeface="+mn-lt"/>
              <a:ea typeface="+mn-ea"/>
              <a:cs typeface="Arial" panose="020B0604020202020204" pitchFamily="34" charset="0"/>
            </a:endParaRPr>
          </a:p>
          <a:p>
            <a:pPr marL="342900" indent="-342900">
              <a:lnSpc>
                <a:spcPct val="120000"/>
              </a:lnSpc>
              <a:buFont typeface="+mj-lt"/>
              <a:buAutoNum type="arabicPeriod"/>
            </a:pPr>
            <a:r>
              <a:rPr lang="zh-CN" altLang="en-US" b="0" dirty="0">
                <a:latin typeface="+mn-lt"/>
                <a:ea typeface="+mn-ea"/>
                <a:cs typeface="Arial" panose="020B0604020202020204" pitchFamily="34" charset="0"/>
              </a:rPr>
              <a:t>将用户态</a:t>
            </a:r>
            <a:r>
              <a:rPr lang="en-US" altLang="zh-CN" b="0" dirty="0" err="1">
                <a:latin typeface="+mn-lt"/>
                <a:ea typeface="+mn-ea"/>
                <a:cs typeface="Arial" panose="020B0604020202020204" pitchFamily="34" charset="0"/>
              </a:rPr>
              <a:t>bpf</a:t>
            </a:r>
            <a:r>
              <a:rPr lang="zh-CN" altLang="en-US" b="0" dirty="0">
                <a:latin typeface="+mn-lt"/>
                <a:ea typeface="+mn-ea"/>
                <a:cs typeface="Arial" panose="020B0604020202020204" pitchFamily="34" charset="0"/>
              </a:rPr>
              <a:t>字节码</a:t>
            </a:r>
            <a:r>
              <a:rPr lang="en-US" altLang="zh-CN" b="0" dirty="0">
                <a:latin typeface="+mn-lt"/>
                <a:ea typeface="+mn-ea"/>
                <a:cs typeface="Arial" panose="020B0604020202020204" pitchFamily="34" charset="0"/>
              </a:rPr>
              <a:t> (</a:t>
            </a:r>
            <a:r>
              <a:rPr lang="zh-CN" altLang="en-US" b="0" dirty="0">
                <a:latin typeface="+mn-lt"/>
                <a:ea typeface="+mn-ea"/>
                <a:cs typeface="Arial" panose="020B0604020202020204" pitchFamily="34" charset="0"/>
              </a:rPr>
              <a:t>指令的集合 </a:t>
            </a:r>
            <a:r>
              <a:rPr lang="en-US" altLang="zh-CN" b="0" dirty="0" err="1">
                <a:latin typeface="+mn-lt"/>
                <a:ea typeface="+mn-ea"/>
                <a:cs typeface="Arial" panose="020B0604020202020204" pitchFamily="34" charset="0"/>
              </a:rPr>
              <a:t>bpf_insn</a:t>
            </a:r>
            <a:r>
              <a:rPr lang="en-US" altLang="zh-CN" b="0" dirty="0">
                <a:latin typeface="+mn-lt"/>
                <a:ea typeface="+mn-ea"/>
                <a:cs typeface="Arial" panose="020B0604020202020204" pitchFamily="34" charset="0"/>
              </a:rPr>
              <a:t>[]) </a:t>
            </a:r>
            <a:r>
              <a:rPr lang="zh-CN" altLang="en-US" b="0" dirty="0">
                <a:latin typeface="+mn-lt"/>
                <a:ea typeface="+mn-ea"/>
                <a:cs typeface="Arial" panose="020B0604020202020204" pitchFamily="34" charset="0"/>
              </a:rPr>
              <a:t>拷贝到内核</a:t>
            </a:r>
            <a:endParaRPr lang="en-US" altLang="zh-CN" b="0" dirty="0">
              <a:latin typeface="+mn-lt"/>
              <a:ea typeface="+mn-ea"/>
              <a:cs typeface="Arial" panose="020B0604020202020204" pitchFamily="34" charset="0"/>
            </a:endParaRPr>
          </a:p>
          <a:p>
            <a:pPr marL="342900" indent="-342900">
              <a:lnSpc>
                <a:spcPct val="120000"/>
              </a:lnSpc>
              <a:buFont typeface="+mj-lt"/>
              <a:buAutoNum type="arabicPeriod"/>
            </a:pPr>
            <a:r>
              <a:rPr lang="zh-CN" altLang="en-US" b="0" dirty="0">
                <a:latin typeface="+mn-lt"/>
                <a:ea typeface="+mn-ea"/>
                <a:cs typeface="Arial" panose="020B0604020202020204" pitchFamily="34" charset="0"/>
              </a:rPr>
              <a:t>尝试将</a:t>
            </a:r>
            <a:r>
              <a:rPr lang="en-US" altLang="zh-CN" b="0" dirty="0">
                <a:latin typeface="+mn-lt"/>
                <a:ea typeface="+mn-ea"/>
                <a:cs typeface="Arial" panose="020B0604020202020204" pitchFamily="34" charset="0"/>
              </a:rPr>
              <a:t>eBPF</a:t>
            </a:r>
            <a:r>
              <a:rPr lang="zh-CN" altLang="en-US" b="0" dirty="0">
                <a:latin typeface="+mn-lt"/>
                <a:ea typeface="+mn-ea"/>
                <a:cs typeface="Arial" panose="020B0604020202020204" pitchFamily="34" charset="0"/>
              </a:rPr>
              <a:t>卸载到硬件 </a:t>
            </a:r>
            <a:r>
              <a:rPr lang="en-US" altLang="zh-CN" b="0" dirty="0">
                <a:latin typeface="+mn-lt"/>
                <a:ea typeface="+mn-ea"/>
                <a:cs typeface="Arial" panose="020B0604020202020204" pitchFamily="34" charset="0"/>
              </a:rPr>
              <a:t>(</a:t>
            </a:r>
            <a:r>
              <a:rPr lang="zh-CN" altLang="en-US" b="0" dirty="0">
                <a:latin typeface="+mn-lt"/>
                <a:ea typeface="+mn-ea"/>
                <a:cs typeface="Arial" panose="020B0604020202020204" pitchFamily="34" charset="0"/>
              </a:rPr>
              <a:t>例如智能网卡</a:t>
            </a:r>
            <a:r>
              <a:rPr lang="en-US" altLang="zh-CN" b="0" dirty="0">
                <a:latin typeface="+mn-lt"/>
                <a:ea typeface="+mn-ea"/>
                <a:cs typeface="Arial" panose="020B0604020202020204" pitchFamily="34" charset="0"/>
              </a:rPr>
              <a:t>) </a:t>
            </a:r>
            <a:r>
              <a:rPr lang="zh-CN" altLang="en-US" b="0" dirty="0">
                <a:latin typeface="+mn-lt"/>
                <a:ea typeface="+mn-ea"/>
                <a:cs typeface="Arial" panose="020B0604020202020204" pitchFamily="34" charset="0"/>
              </a:rPr>
              <a:t>执行</a:t>
            </a:r>
            <a:endParaRPr lang="en-US" altLang="zh-CN" b="0" dirty="0">
              <a:latin typeface="+mn-lt"/>
              <a:ea typeface="+mn-ea"/>
              <a:cs typeface="Arial" panose="020B0604020202020204" pitchFamily="34" charset="0"/>
            </a:endParaRPr>
          </a:p>
          <a:p>
            <a:pPr marL="342900" indent="-342900">
              <a:lnSpc>
                <a:spcPct val="120000"/>
              </a:lnSpc>
              <a:buFont typeface="+mj-lt"/>
              <a:buAutoNum type="arabicPeriod"/>
            </a:pPr>
            <a:r>
              <a:rPr lang="zh-CN" altLang="en-US" b="0" dirty="0">
                <a:latin typeface="+mn-lt"/>
                <a:ea typeface="+mn-ea"/>
                <a:cs typeface="Arial" panose="020B0604020202020204" pitchFamily="34" charset="0"/>
              </a:rPr>
              <a:t>执行验证器逻辑，对加载的程序进行验证</a:t>
            </a:r>
            <a:endParaRPr lang="en-US" altLang="zh-CN" b="0" dirty="0">
              <a:latin typeface="+mn-lt"/>
              <a:ea typeface="+mn-ea"/>
              <a:cs typeface="Arial" panose="020B0604020202020204" pitchFamily="34" charset="0"/>
            </a:endParaRPr>
          </a:p>
          <a:p>
            <a:pPr marL="342900" indent="-342900">
              <a:lnSpc>
                <a:spcPct val="120000"/>
              </a:lnSpc>
              <a:buFont typeface="+mj-lt"/>
              <a:buAutoNum type="arabicPeriod"/>
            </a:pPr>
            <a:r>
              <a:rPr lang="zh-CN" altLang="en-US" b="0" dirty="0">
                <a:latin typeface="+mn-lt"/>
                <a:ea typeface="+mn-ea"/>
                <a:cs typeface="Arial" panose="020B0604020202020204" pitchFamily="34" charset="0"/>
              </a:rPr>
              <a:t>选择执行环境 </a:t>
            </a:r>
            <a:r>
              <a:rPr lang="en-US" altLang="zh-CN" b="0" dirty="0">
                <a:latin typeface="+mn-lt"/>
                <a:ea typeface="+mn-ea"/>
                <a:cs typeface="Arial" panose="020B0604020202020204" pitchFamily="34" charset="0"/>
              </a:rPr>
              <a:t>(JIT or interpreter)</a:t>
            </a:r>
          </a:p>
          <a:p>
            <a:pPr marL="342900" indent="-342900">
              <a:lnSpc>
                <a:spcPct val="120000"/>
              </a:lnSpc>
              <a:buFont typeface="+mj-lt"/>
              <a:buAutoNum type="arabicPeriod"/>
            </a:pPr>
            <a:r>
              <a:rPr lang="zh-CN" altLang="en-US" b="0" dirty="0">
                <a:latin typeface="+mn-lt"/>
                <a:ea typeface="+mn-ea"/>
                <a:cs typeface="Arial" panose="020B0604020202020204" pitchFamily="34" charset="0"/>
              </a:rPr>
              <a:t>为加载的</a:t>
            </a:r>
            <a:r>
              <a:rPr lang="en-US" altLang="zh-CN" b="0" dirty="0">
                <a:latin typeface="+mn-lt"/>
                <a:ea typeface="+mn-ea"/>
                <a:cs typeface="Arial" panose="020B0604020202020204" pitchFamily="34" charset="0"/>
              </a:rPr>
              <a:t>prog</a:t>
            </a:r>
            <a:r>
              <a:rPr lang="zh-CN" altLang="en-US" b="0" dirty="0">
                <a:latin typeface="+mn-lt"/>
                <a:ea typeface="+mn-ea"/>
                <a:cs typeface="Arial" panose="020B0604020202020204" pitchFamily="34" charset="0"/>
              </a:rPr>
              <a:t>分配全局唯一</a:t>
            </a:r>
            <a:r>
              <a:rPr lang="en-US" altLang="zh-CN" b="0" dirty="0">
                <a:latin typeface="+mn-lt"/>
                <a:ea typeface="+mn-ea"/>
                <a:cs typeface="Arial" panose="020B0604020202020204" pitchFamily="34" charset="0"/>
              </a:rPr>
              <a:t>id </a:t>
            </a:r>
            <a:r>
              <a:rPr lang="zh-CN" altLang="en-US" b="0" dirty="0">
                <a:latin typeface="+mn-lt"/>
                <a:ea typeface="+mn-ea"/>
                <a:cs typeface="Arial" panose="020B0604020202020204" pitchFamily="34" charset="0"/>
              </a:rPr>
              <a:t>和 </a:t>
            </a:r>
            <a:r>
              <a:rPr lang="en-US" altLang="zh-CN" b="0" dirty="0" err="1">
                <a:latin typeface="+mn-lt"/>
                <a:ea typeface="+mn-ea"/>
                <a:cs typeface="Arial" panose="020B0604020202020204" pitchFamily="34" charset="0"/>
              </a:rPr>
              <a:t>fd</a:t>
            </a:r>
            <a:r>
              <a:rPr lang="zh-CN" altLang="en-US" b="0" dirty="0">
                <a:latin typeface="+mn-lt"/>
                <a:ea typeface="+mn-ea"/>
                <a:cs typeface="Arial" panose="020B0604020202020204" pitchFamily="34" charset="0"/>
              </a:rPr>
              <a:t> </a:t>
            </a:r>
            <a:r>
              <a:rPr lang="en-US" altLang="zh-CN" b="0" dirty="0">
                <a:latin typeface="+mn-lt"/>
                <a:ea typeface="+mn-ea"/>
                <a:cs typeface="Arial" panose="020B0604020202020204" pitchFamily="34" charset="0"/>
              </a:rPr>
              <a:t>(</a:t>
            </a:r>
            <a:r>
              <a:rPr lang="zh-CN" altLang="en-US" b="0" dirty="0">
                <a:latin typeface="+mn-lt"/>
                <a:ea typeface="+mn-ea"/>
                <a:cs typeface="Arial" panose="020B0604020202020204" pitchFamily="34" charset="0"/>
              </a:rPr>
              <a:t>文件描述符</a:t>
            </a:r>
            <a:r>
              <a:rPr lang="en-US" altLang="zh-CN" b="0" dirty="0">
                <a:latin typeface="+mn-lt"/>
                <a:ea typeface="+mn-ea"/>
                <a:cs typeface="Arial" panose="020B0604020202020204" pitchFamily="34" charset="0"/>
              </a:rPr>
              <a:t>)</a:t>
            </a:r>
            <a:endParaRPr lang="zh-CN" altLang="en-US" b="0" dirty="0">
              <a:latin typeface="+mn-lt"/>
              <a:ea typeface="+mn-ea"/>
              <a:cs typeface="Arial" panose="020B0604020202020204" pitchFamily="34" charset="0"/>
            </a:endParaRPr>
          </a:p>
        </p:txBody>
      </p:sp>
    </p:spTree>
    <p:extLst>
      <p:ext uri="{BB962C8B-B14F-4D97-AF65-F5344CB8AC3E}">
        <p14:creationId xmlns:p14="http://schemas.microsoft.com/office/powerpoint/2010/main" val="371326377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应用</a:t>
            </a:r>
          </a:p>
        </p:txBody>
      </p:sp>
      <p:sp>
        <p:nvSpPr>
          <p:cNvPr id="3" name="灯片编号占位符 2">
            <a:extLst>
              <a:ext uri="{FF2B5EF4-FFF2-40B4-BE49-F238E27FC236}">
                <a16:creationId xmlns:a16="http://schemas.microsoft.com/office/drawing/2014/main" id="{2374084A-9CE1-B769-1CA0-C3016198867F}"/>
              </a:ext>
            </a:extLst>
          </p:cNvPr>
          <p:cNvSpPr>
            <a:spLocks noGrp="1"/>
          </p:cNvSpPr>
          <p:nvPr>
            <p:ph type="sldNum" sz="quarter" idx="12"/>
          </p:nvPr>
        </p:nvSpPr>
        <p:spPr/>
        <p:txBody>
          <a:bodyPr/>
          <a:lstStyle/>
          <a:p>
            <a:pPr>
              <a:defRPr/>
            </a:pPr>
            <a:fld id="{2BE9E919-A463-264A-AD28-C5A0DC5B5896}" type="slidenum">
              <a:rPr lang="en-US" altLang="zh-CN" smtClean="0"/>
              <a:pPr>
                <a:defRPr/>
              </a:pPr>
              <a:t>11</a:t>
            </a:fld>
            <a:endParaRPr lang="en-US" altLang="zh-CN"/>
          </a:p>
        </p:txBody>
      </p:sp>
      <p:sp>
        <p:nvSpPr>
          <p:cNvPr id="6" name="文本框 5">
            <a:extLst>
              <a:ext uri="{FF2B5EF4-FFF2-40B4-BE49-F238E27FC236}">
                <a16:creationId xmlns:a16="http://schemas.microsoft.com/office/drawing/2014/main" id="{852F15C3-61AD-B2A6-8583-59608C966F67}"/>
              </a:ext>
            </a:extLst>
          </p:cNvPr>
          <p:cNvSpPr txBox="1"/>
          <p:nvPr/>
        </p:nvSpPr>
        <p:spPr>
          <a:xfrm>
            <a:off x="2036359" y="3059669"/>
            <a:ext cx="6748609" cy="1219960"/>
          </a:xfrm>
          <a:prstGeom prst="rect">
            <a:avLst/>
          </a:prstGeom>
          <a:noFill/>
        </p:spPr>
        <p:txBody>
          <a:bodyPr wrap="square" rtlCol="0">
            <a:spAutoFit/>
          </a:bodyPr>
          <a:lstStyle/>
          <a:p>
            <a:pPr algn="just"/>
            <a:r>
              <a:rPr lang="en" altLang="zh-CN" b="0" i="0" dirty="0">
                <a:solidFill>
                  <a:srgbClr val="000000"/>
                </a:solidFill>
                <a:effectLst/>
                <a:latin typeface="+mn-lt"/>
              </a:rPr>
              <a:t>BCC</a:t>
            </a:r>
            <a:r>
              <a:rPr lang="zh-CN" altLang="en-US" b="0" i="0" dirty="0">
                <a:solidFill>
                  <a:srgbClr val="000000"/>
                </a:solidFill>
                <a:effectLst/>
                <a:latin typeface="+mn-lt"/>
              </a:rPr>
              <a:t>是一个工具包，用于创建基于</a:t>
            </a:r>
            <a:r>
              <a:rPr lang="en" altLang="zh-CN" b="0" i="0" dirty="0" err="1">
                <a:solidFill>
                  <a:srgbClr val="000000"/>
                </a:solidFill>
                <a:effectLst/>
                <a:latin typeface="+mn-lt"/>
              </a:rPr>
              <a:t>eBPF</a:t>
            </a:r>
            <a:r>
              <a:rPr lang="zh-CN" altLang="en-US" b="0" i="0" dirty="0">
                <a:solidFill>
                  <a:srgbClr val="000000"/>
                </a:solidFill>
                <a:effectLst/>
                <a:latin typeface="+mn-lt"/>
              </a:rPr>
              <a:t>的高效内核跟踪和操作程序，其中包括一些有用的命令行工具和示例。</a:t>
            </a:r>
            <a:r>
              <a:rPr lang="en" altLang="zh-CN" b="0" i="0" dirty="0">
                <a:solidFill>
                  <a:srgbClr val="000000"/>
                </a:solidFill>
                <a:effectLst/>
                <a:latin typeface="+mn-lt"/>
              </a:rPr>
              <a:t>BCC </a:t>
            </a:r>
            <a:r>
              <a:rPr lang="zh-CN" altLang="en-US" b="0" i="0" dirty="0">
                <a:solidFill>
                  <a:srgbClr val="000000"/>
                </a:solidFill>
                <a:effectLst/>
                <a:latin typeface="+mn-lt"/>
              </a:rPr>
              <a:t>简化了用</a:t>
            </a:r>
            <a:r>
              <a:rPr lang="en" altLang="zh-CN" b="0" i="0" dirty="0">
                <a:solidFill>
                  <a:srgbClr val="000000"/>
                </a:solidFill>
                <a:effectLst/>
                <a:latin typeface="+mn-lt"/>
              </a:rPr>
              <a:t>C</a:t>
            </a:r>
            <a:r>
              <a:rPr lang="zh-CN" altLang="en-US" b="0" i="0" dirty="0">
                <a:solidFill>
                  <a:srgbClr val="000000"/>
                </a:solidFill>
                <a:effectLst/>
                <a:latin typeface="+mn-lt"/>
              </a:rPr>
              <a:t>编写用于内核检测的</a:t>
            </a:r>
            <a:r>
              <a:rPr lang="en" altLang="zh-CN" b="0" i="0" dirty="0" err="1">
                <a:solidFill>
                  <a:srgbClr val="000000"/>
                </a:solidFill>
                <a:effectLst/>
                <a:latin typeface="+mn-lt"/>
              </a:rPr>
              <a:t>eBPF</a:t>
            </a:r>
            <a:r>
              <a:rPr lang="zh-CN" altLang="en-US" b="0" i="0" dirty="0">
                <a:solidFill>
                  <a:srgbClr val="000000"/>
                </a:solidFill>
                <a:effectLst/>
                <a:latin typeface="+mn-lt"/>
              </a:rPr>
              <a:t>程序，包括</a:t>
            </a:r>
            <a:r>
              <a:rPr lang="en" altLang="zh-CN" b="0" i="0" dirty="0">
                <a:solidFill>
                  <a:srgbClr val="000000"/>
                </a:solidFill>
                <a:effectLst/>
                <a:latin typeface="+mn-lt"/>
              </a:rPr>
              <a:t>LLVM</a:t>
            </a:r>
            <a:r>
              <a:rPr lang="zh-CN" altLang="en-US" b="0" i="0" dirty="0">
                <a:solidFill>
                  <a:srgbClr val="000000"/>
                </a:solidFill>
                <a:effectLst/>
                <a:latin typeface="+mn-lt"/>
              </a:rPr>
              <a:t>的包装器，以及</a:t>
            </a:r>
            <a:r>
              <a:rPr lang="en" altLang="zh-CN" b="0" i="0" dirty="0">
                <a:solidFill>
                  <a:srgbClr val="000000"/>
                </a:solidFill>
                <a:effectLst/>
                <a:latin typeface="+mn-lt"/>
              </a:rPr>
              <a:t>Python</a:t>
            </a:r>
            <a:r>
              <a:rPr lang="zh-CN" altLang="en-US" b="0" i="0" dirty="0">
                <a:solidFill>
                  <a:srgbClr val="000000"/>
                </a:solidFill>
                <a:effectLst/>
                <a:latin typeface="+mn-lt"/>
              </a:rPr>
              <a:t>和</a:t>
            </a:r>
            <a:r>
              <a:rPr lang="en" altLang="zh-CN" b="0" i="0" dirty="0">
                <a:solidFill>
                  <a:srgbClr val="000000"/>
                </a:solidFill>
                <a:effectLst/>
                <a:latin typeface="+mn-lt"/>
              </a:rPr>
              <a:t>Lua</a:t>
            </a:r>
            <a:r>
              <a:rPr lang="zh-CN" altLang="en-US" b="0" i="0" dirty="0">
                <a:solidFill>
                  <a:srgbClr val="000000"/>
                </a:solidFill>
                <a:effectLst/>
                <a:latin typeface="+mn-lt"/>
              </a:rPr>
              <a:t>的前端。</a:t>
            </a:r>
            <a:endParaRPr kumimoji="1" lang="zh-CN" altLang="en-US" dirty="0">
              <a:latin typeface="+mn-lt"/>
            </a:endParaRPr>
          </a:p>
        </p:txBody>
      </p:sp>
      <p:sp>
        <p:nvSpPr>
          <p:cNvPr id="7" name="文本框 6">
            <a:extLst>
              <a:ext uri="{FF2B5EF4-FFF2-40B4-BE49-F238E27FC236}">
                <a16:creationId xmlns:a16="http://schemas.microsoft.com/office/drawing/2014/main" id="{3C5FF5A5-2D39-4EFB-C85A-581623705BC3}"/>
              </a:ext>
            </a:extLst>
          </p:cNvPr>
          <p:cNvSpPr txBox="1"/>
          <p:nvPr/>
        </p:nvSpPr>
        <p:spPr>
          <a:xfrm>
            <a:off x="2036361" y="2146572"/>
            <a:ext cx="5904656" cy="369332"/>
          </a:xfrm>
          <a:prstGeom prst="rect">
            <a:avLst/>
          </a:prstGeom>
          <a:noFill/>
        </p:spPr>
        <p:txBody>
          <a:bodyPr wrap="square" rtlCol="0">
            <a:spAutoFit/>
          </a:bodyPr>
          <a:lstStyle/>
          <a:p>
            <a:r>
              <a:rPr lang="en-US" altLang="zh-CN" i="0" dirty="0">
                <a:solidFill>
                  <a:srgbClr val="000000"/>
                </a:solidFill>
                <a:effectLst/>
                <a:latin typeface="+mj-lt"/>
              </a:rPr>
              <a:t>BCC</a:t>
            </a:r>
            <a:endParaRPr kumimoji="1" lang="zh-CN" altLang="en-US" dirty="0">
              <a:latin typeface="+mj-lt"/>
            </a:endParaRPr>
          </a:p>
        </p:txBody>
      </p:sp>
      <p:sp>
        <p:nvSpPr>
          <p:cNvPr id="8" name="文本框 7">
            <a:extLst>
              <a:ext uri="{FF2B5EF4-FFF2-40B4-BE49-F238E27FC236}">
                <a16:creationId xmlns:a16="http://schemas.microsoft.com/office/drawing/2014/main" id="{5C74D2A4-3C80-4795-19EC-E8B307FE4858}"/>
              </a:ext>
            </a:extLst>
          </p:cNvPr>
          <p:cNvSpPr txBox="1"/>
          <p:nvPr/>
        </p:nvSpPr>
        <p:spPr>
          <a:xfrm>
            <a:off x="2016790" y="2603120"/>
            <a:ext cx="5904656" cy="338554"/>
          </a:xfrm>
          <a:prstGeom prst="rect">
            <a:avLst/>
          </a:prstGeom>
          <a:noFill/>
        </p:spPr>
        <p:txBody>
          <a:bodyPr wrap="square" rtlCol="0">
            <a:spAutoFit/>
          </a:bodyPr>
          <a:lstStyle/>
          <a:p>
            <a:pPr algn="l"/>
            <a:r>
              <a:rPr lang="en" altLang="zh-CN" sz="1600" b="0" i="0" dirty="0">
                <a:solidFill>
                  <a:srgbClr val="1A1A1A"/>
                </a:solidFill>
                <a:effectLst/>
                <a:latin typeface="+mn-lt"/>
              </a:rPr>
              <a:t>Toolkit and library for efficient BPF-based kernel tracing</a:t>
            </a:r>
          </a:p>
        </p:txBody>
      </p:sp>
      <p:cxnSp>
        <p:nvCxnSpPr>
          <p:cNvPr id="11" name="直线连接符 10">
            <a:extLst>
              <a:ext uri="{FF2B5EF4-FFF2-40B4-BE49-F238E27FC236}">
                <a16:creationId xmlns:a16="http://schemas.microsoft.com/office/drawing/2014/main" id="{423592B1-C599-2BA3-2131-480EE41DCACC}"/>
              </a:ext>
            </a:extLst>
          </p:cNvPr>
          <p:cNvCxnSpPr/>
          <p:nvPr/>
        </p:nvCxnSpPr>
        <p:spPr bwMode="auto">
          <a:xfrm>
            <a:off x="395536" y="4365104"/>
            <a:ext cx="8389432"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线连接符 12">
            <a:extLst>
              <a:ext uri="{FF2B5EF4-FFF2-40B4-BE49-F238E27FC236}">
                <a16:creationId xmlns:a16="http://schemas.microsoft.com/office/drawing/2014/main" id="{5E7FF25D-067A-65F2-55FF-961347B02E1C}"/>
              </a:ext>
            </a:extLst>
          </p:cNvPr>
          <p:cNvCxnSpPr/>
          <p:nvPr/>
        </p:nvCxnSpPr>
        <p:spPr bwMode="auto">
          <a:xfrm>
            <a:off x="1907704" y="2202060"/>
            <a:ext cx="0" cy="4179268"/>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0ADB51DD-899D-B1CD-28B2-001435E4B0AB}"/>
              </a:ext>
            </a:extLst>
          </p:cNvPr>
          <p:cNvSpPr txBox="1"/>
          <p:nvPr/>
        </p:nvSpPr>
        <p:spPr>
          <a:xfrm>
            <a:off x="2049156" y="4470212"/>
            <a:ext cx="5904656" cy="369332"/>
          </a:xfrm>
          <a:prstGeom prst="rect">
            <a:avLst/>
          </a:prstGeom>
          <a:noFill/>
        </p:spPr>
        <p:txBody>
          <a:bodyPr wrap="square" rtlCol="0">
            <a:spAutoFit/>
          </a:bodyPr>
          <a:lstStyle/>
          <a:p>
            <a:pPr algn="l"/>
            <a:r>
              <a:rPr lang="en" altLang="zh-CN" b="1" i="0" dirty="0" err="1">
                <a:solidFill>
                  <a:srgbClr val="1A1A1A"/>
                </a:solidFill>
                <a:effectLst/>
                <a:latin typeface="Tahoma" panose="020B0604030504040204" pitchFamily="34" charset="0"/>
                <a:ea typeface="Tahoma" panose="020B0604030504040204" pitchFamily="34" charset="0"/>
                <a:cs typeface="Tahoma" panose="020B0604030504040204" pitchFamily="34" charset="0"/>
              </a:rPr>
              <a:t>bpftrace</a:t>
            </a:r>
            <a:endParaRPr lang="en" altLang="zh-CN" b="1" i="0" dirty="0">
              <a:solidFill>
                <a:srgbClr val="1A1A1A"/>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6" name="文本框 15">
            <a:extLst>
              <a:ext uri="{FF2B5EF4-FFF2-40B4-BE49-F238E27FC236}">
                <a16:creationId xmlns:a16="http://schemas.microsoft.com/office/drawing/2014/main" id="{61C91642-23CC-548F-10F5-95A3D9D0560F}"/>
              </a:ext>
            </a:extLst>
          </p:cNvPr>
          <p:cNvSpPr txBox="1"/>
          <p:nvPr/>
        </p:nvSpPr>
        <p:spPr>
          <a:xfrm>
            <a:off x="2073810" y="4925003"/>
            <a:ext cx="5904656" cy="338554"/>
          </a:xfrm>
          <a:prstGeom prst="rect">
            <a:avLst/>
          </a:prstGeom>
          <a:noFill/>
        </p:spPr>
        <p:txBody>
          <a:bodyPr wrap="square" rtlCol="0">
            <a:spAutoFit/>
          </a:bodyPr>
          <a:lstStyle/>
          <a:p>
            <a:pPr algn="l"/>
            <a:r>
              <a:rPr lang="en" altLang="zh-CN" sz="1600" b="0" i="0" dirty="0">
                <a:solidFill>
                  <a:srgbClr val="1A1A1A"/>
                </a:solidFill>
                <a:effectLst/>
                <a:latin typeface="Tahoma" panose="020B0604030504040204" pitchFamily="34" charset="0"/>
                <a:ea typeface="Tahoma" panose="020B0604030504040204" pitchFamily="34" charset="0"/>
                <a:cs typeface="Tahoma" panose="020B0604030504040204" pitchFamily="34" charset="0"/>
              </a:rPr>
              <a:t>High-level tracing language for Linux </a:t>
            </a:r>
            <a:r>
              <a:rPr lang="en" altLang="zh-CN" sz="1600" b="0" i="0" dirty="0" err="1">
                <a:solidFill>
                  <a:srgbClr val="1A1A1A"/>
                </a:solidFill>
                <a:effectLst/>
                <a:latin typeface="Tahoma" panose="020B0604030504040204" pitchFamily="34" charset="0"/>
                <a:ea typeface="Tahoma" panose="020B0604030504040204" pitchFamily="34" charset="0"/>
                <a:cs typeface="Tahoma" panose="020B0604030504040204" pitchFamily="34" charset="0"/>
              </a:rPr>
              <a:t>eBPF</a:t>
            </a:r>
            <a:endParaRPr lang="en" altLang="zh-CN" sz="1600" b="0" i="0" dirty="0">
              <a:solidFill>
                <a:srgbClr val="1A1A1A"/>
              </a:solidFill>
              <a:effectLst/>
              <a:latin typeface="Tahoma" panose="020B0604030504040204" pitchFamily="34" charset="0"/>
              <a:ea typeface="Tahoma" panose="020B0604030504040204" pitchFamily="34" charset="0"/>
              <a:cs typeface="Tahoma" panose="020B0604030504040204" pitchFamily="34" charset="0"/>
            </a:endParaRPr>
          </a:p>
        </p:txBody>
      </p:sp>
      <p:sp>
        <p:nvSpPr>
          <p:cNvPr id="17" name="文本框 16">
            <a:extLst>
              <a:ext uri="{FF2B5EF4-FFF2-40B4-BE49-F238E27FC236}">
                <a16:creationId xmlns:a16="http://schemas.microsoft.com/office/drawing/2014/main" id="{E223E062-5A77-4A63-DA26-68508369A7A8}"/>
              </a:ext>
            </a:extLst>
          </p:cNvPr>
          <p:cNvSpPr txBox="1"/>
          <p:nvPr/>
        </p:nvSpPr>
        <p:spPr>
          <a:xfrm>
            <a:off x="2063962" y="5276443"/>
            <a:ext cx="6880012" cy="1200329"/>
          </a:xfrm>
          <a:prstGeom prst="rect">
            <a:avLst/>
          </a:prstGeom>
          <a:noFill/>
        </p:spPr>
        <p:txBody>
          <a:bodyPr wrap="square" rtlCol="0">
            <a:spAutoFit/>
          </a:bodyPr>
          <a:lstStyle/>
          <a:p>
            <a:pPr algn="just"/>
            <a:r>
              <a:rPr lang="en" altLang="zh-CN"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bpftrace</a:t>
            </a:r>
            <a:r>
              <a:rPr lang="zh-CN" altLang="en-US" b="0" i="0" dirty="0">
                <a:solidFill>
                  <a:srgbClr val="000000"/>
                </a:solidFill>
                <a:effectLst/>
                <a:latin typeface="Tahoma" panose="020B0604030504040204" pitchFamily="34" charset="0"/>
                <a:cs typeface="Tahoma" panose="020B0604030504040204" pitchFamily="34" charset="0"/>
              </a:rPr>
              <a:t>是</a:t>
            </a:r>
            <a:r>
              <a:rPr lang="en" altLang="zh-CN"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Linux </a:t>
            </a:r>
            <a:r>
              <a:rPr lang="en" altLang="zh-CN"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eBPF</a:t>
            </a:r>
            <a:r>
              <a:rPr lang="zh-CN" altLang="en-US" b="0" i="0" dirty="0">
                <a:solidFill>
                  <a:srgbClr val="000000"/>
                </a:solidFill>
                <a:effectLst/>
                <a:latin typeface="Tahoma" panose="020B0604030504040204" pitchFamily="34" charset="0"/>
                <a:cs typeface="Tahoma" panose="020B0604030504040204" pitchFamily="34" charset="0"/>
              </a:rPr>
              <a:t>的高级跟踪语言。它的语言受到</a:t>
            </a:r>
            <a:r>
              <a:rPr lang="en" altLang="zh-CN"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awk</a:t>
            </a:r>
            <a:r>
              <a:rPr lang="zh-CN" altLang="en-US" b="0" i="0" dirty="0">
                <a:solidFill>
                  <a:srgbClr val="000000"/>
                </a:solidFill>
                <a:effectLst/>
                <a:latin typeface="Tahoma" panose="020B0604030504040204" pitchFamily="34" charset="0"/>
                <a:cs typeface="Tahoma" panose="020B0604030504040204" pitchFamily="34" charset="0"/>
              </a:rPr>
              <a:t>和</a:t>
            </a:r>
            <a:r>
              <a:rPr lang="en" altLang="zh-CN"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C</a:t>
            </a:r>
            <a:r>
              <a:rPr lang="zh-CN" altLang="en-US" b="0" i="0" dirty="0">
                <a:solidFill>
                  <a:srgbClr val="000000"/>
                </a:solidFill>
                <a:effectLst/>
                <a:latin typeface="Tahoma" panose="020B0604030504040204" pitchFamily="34" charset="0"/>
                <a:cs typeface="Tahoma" panose="020B0604030504040204" pitchFamily="34" charset="0"/>
              </a:rPr>
              <a:t>以及</a:t>
            </a:r>
            <a:r>
              <a:rPr lang="en" altLang="zh-CN"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DTrace</a:t>
            </a:r>
            <a:r>
              <a:rPr lang="zh-CN" altLang="en-US" b="0" i="0" dirty="0">
                <a:solidFill>
                  <a:srgbClr val="000000"/>
                </a:solidFill>
                <a:effectLst/>
                <a:latin typeface="Tahoma" panose="020B0604030504040204" pitchFamily="34" charset="0"/>
                <a:cs typeface="Tahoma" panose="020B0604030504040204" pitchFamily="34" charset="0"/>
              </a:rPr>
              <a:t>和</a:t>
            </a:r>
            <a:r>
              <a:rPr lang="en" altLang="zh-CN"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SystemTap</a:t>
            </a:r>
            <a:r>
              <a:rPr lang="zh-CN" altLang="en-US" b="0" i="0" dirty="0">
                <a:solidFill>
                  <a:srgbClr val="000000"/>
                </a:solidFill>
                <a:effectLst/>
                <a:latin typeface="Tahoma" panose="020B0604030504040204" pitchFamily="34" charset="0"/>
                <a:cs typeface="Tahoma" panose="020B0604030504040204" pitchFamily="34" charset="0"/>
              </a:rPr>
              <a:t>等</a:t>
            </a:r>
            <a:r>
              <a:rPr lang="zh-CN" altLang="en-US" b="0" dirty="0">
                <a:solidFill>
                  <a:srgbClr val="000000"/>
                </a:solidFill>
                <a:latin typeface="Tahoma" panose="020B0604030504040204" pitchFamily="34" charset="0"/>
                <a:cs typeface="Tahoma" panose="020B0604030504040204" pitchFamily="34" charset="0"/>
              </a:rPr>
              <a:t>以前的跟踪程序</a:t>
            </a:r>
            <a:r>
              <a:rPr lang="zh-CN" altLang="en-US" b="0" i="0" dirty="0">
                <a:solidFill>
                  <a:srgbClr val="000000"/>
                </a:solidFill>
                <a:effectLst/>
                <a:latin typeface="Tahoma" panose="020B0604030504040204" pitchFamily="34" charset="0"/>
                <a:cs typeface="Tahoma" panose="020B0604030504040204" pitchFamily="34" charset="0"/>
              </a:rPr>
              <a:t>的启发。</a:t>
            </a:r>
            <a:r>
              <a:rPr lang="en" altLang="zh-CN"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bpftrace</a:t>
            </a:r>
            <a:r>
              <a:rPr lang="zh-CN" altLang="en-US" b="0" i="0" dirty="0">
                <a:solidFill>
                  <a:srgbClr val="000000"/>
                </a:solidFill>
                <a:effectLst/>
                <a:latin typeface="Tahoma" panose="020B0604030504040204" pitchFamily="34" charset="0"/>
                <a:cs typeface="Tahoma" panose="020B0604030504040204" pitchFamily="34" charset="0"/>
              </a:rPr>
              <a:t>使用</a:t>
            </a:r>
            <a:r>
              <a:rPr lang="en" altLang="zh-CN"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LLVM </a:t>
            </a:r>
            <a:r>
              <a:rPr lang="zh-CN" altLang="en-US" b="0" i="0" dirty="0">
                <a:solidFill>
                  <a:srgbClr val="000000"/>
                </a:solidFill>
                <a:effectLst/>
                <a:latin typeface="Tahoma" panose="020B0604030504040204" pitchFamily="34" charset="0"/>
                <a:cs typeface="Tahoma" panose="020B0604030504040204" pitchFamily="34" charset="0"/>
              </a:rPr>
              <a:t>作为后端将脚本编译为</a:t>
            </a:r>
            <a:r>
              <a:rPr lang="en" altLang="zh-CN"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eBPF</a:t>
            </a:r>
            <a:r>
              <a:rPr lang="zh-CN" altLang="en-US" b="0" i="0" dirty="0">
                <a:solidFill>
                  <a:srgbClr val="000000"/>
                </a:solidFill>
                <a:effectLst/>
                <a:latin typeface="Tahoma" panose="020B0604030504040204" pitchFamily="34" charset="0"/>
                <a:cs typeface="Tahoma" panose="020B0604030504040204" pitchFamily="34" charset="0"/>
              </a:rPr>
              <a:t>字节码，并使用</a:t>
            </a:r>
            <a:r>
              <a:rPr lang="en" altLang="zh-CN"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BCC</a:t>
            </a:r>
            <a:r>
              <a:rPr lang="zh-CN" altLang="en-US" b="0" i="0" dirty="0">
                <a:solidFill>
                  <a:srgbClr val="000000"/>
                </a:solidFill>
                <a:effectLst/>
                <a:latin typeface="Tahoma" panose="020B0604030504040204" pitchFamily="34" charset="0"/>
                <a:cs typeface="Tahoma" panose="020B0604030504040204" pitchFamily="34" charset="0"/>
              </a:rPr>
              <a:t>作为与</a:t>
            </a:r>
            <a:r>
              <a:rPr lang="en" altLang="zh-CN"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Linux </a:t>
            </a:r>
            <a:r>
              <a:rPr lang="en" altLang="zh-CN"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eBPF</a:t>
            </a:r>
            <a:r>
              <a:rPr lang="zh-CN" altLang="en-US" b="0" i="0" dirty="0">
                <a:solidFill>
                  <a:srgbClr val="000000"/>
                </a:solidFill>
                <a:effectLst/>
                <a:latin typeface="Tahoma" panose="020B0604030504040204" pitchFamily="34" charset="0"/>
                <a:cs typeface="Tahoma" panose="020B0604030504040204" pitchFamily="34" charset="0"/>
              </a:rPr>
              <a:t>子系统以及现有</a:t>
            </a:r>
            <a:r>
              <a:rPr lang="en" altLang="zh-CN" b="0" i="0" dirty="0">
                <a:solidFill>
                  <a:srgbClr val="000000"/>
                </a:solidFill>
                <a:effectLst/>
                <a:latin typeface="Tahoma" panose="020B0604030504040204" pitchFamily="34" charset="0"/>
                <a:ea typeface="Tahoma" panose="020B0604030504040204" pitchFamily="34" charset="0"/>
                <a:cs typeface="Tahoma" panose="020B0604030504040204" pitchFamily="34" charset="0"/>
              </a:rPr>
              <a:t>Linux</a:t>
            </a:r>
            <a:r>
              <a:rPr lang="zh-CN" altLang="en-US" b="0" i="0" dirty="0">
                <a:solidFill>
                  <a:srgbClr val="000000"/>
                </a:solidFill>
                <a:effectLst/>
                <a:latin typeface="Tahoma" panose="020B0604030504040204" pitchFamily="34" charset="0"/>
                <a:cs typeface="Tahoma" panose="020B0604030504040204" pitchFamily="34" charset="0"/>
              </a:rPr>
              <a:t>跟踪功能和附加点进行交互的库。</a:t>
            </a:r>
            <a:endParaRPr kumimoji="1" lang="zh-CN" altLang="en-US" dirty="0">
              <a:latin typeface="Tahoma" panose="020B0604030504040204" pitchFamily="34" charset="0"/>
              <a:cs typeface="Tahoma" panose="020B0604030504040204" pitchFamily="34" charset="0"/>
            </a:endParaRPr>
          </a:p>
        </p:txBody>
      </p:sp>
      <p:pic>
        <p:nvPicPr>
          <p:cNvPr id="18" name="图片 17">
            <a:extLst>
              <a:ext uri="{FF2B5EF4-FFF2-40B4-BE49-F238E27FC236}">
                <a16:creationId xmlns:a16="http://schemas.microsoft.com/office/drawing/2014/main" id="{4F7BE6C1-5AC0-943A-D1A7-391099802FE4}"/>
              </a:ext>
            </a:extLst>
          </p:cNvPr>
          <p:cNvPicPr>
            <a:picLocks noChangeAspect="1"/>
          </p:cNvPicPr>
          <p:nvPr/>
        </p:nvPicPr>
        <p:blipFill>
          <a:blip r:embed="rId3"/>
          <a:stretch>
            <a:fillRect/>
          </a:stretch>
        </p:blipFill>
        <p:spPr>
          <a:xfrm>
            <a:off x="359022" y="2494509"/>
            <a:ext cx="1470522" cy="1148510"/>
          </a:xfrm>
          <a:prstGeom prst="rect">
            <a:avLst/>
          </a:prstGeom>
        </p:spPr>
      </p:pic>
      <p:pic>
        <p:nvPicPr>
          <p:cNvPr id="19" name="图片 18">
            <a:extLst>
              <a:ext uri="{FF2B5EF4-FFF2-40B4-BE49-F238E27FC236}">
                <a16:creationId xmlns:a16="http://schemas.microsoft.com/office/drawing/2014/main" id="{8C7E28BA-3D1E-2078-9EA7-C27F2D3CCD4C}"/>
              </a:ext>
            </a:extLst>
          </p:cNvPr>
          <p:cNvPicPr>
            <a:picLocks noChangeAspect="1"/>
          </p:cNvPicPr>
          <p:nvPr/>
        </p:nvPicPr>
        <p:blipFill>
          <a:blip r:embed="rId4"/>
          <a:stretch>
            <a:fillRect/>
          </a:stretch>
        </p:blipFill>
        <p:spPr>
          <a:xfrm>
            <a:off x="407456" y="4642629"/>
            <a:ext cx="1417195" cy="1543937"/>
          </a:xfrm>
          <a:prstGeom prst="rect">
            <a:avLst/>
          </a:prstGeom>
        </p:spPr>
      </p:pic>
    </p:spTree>
    <p:extLst>
      <p:ext uri="{BB962C8B-B14F-4D97-AF65-F5344CB8AC3E}">
        <p14:creationId xmlns:p14="http://schemas.microsoft.com/office/powerpoint/2010/main" val="222545127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Prog</a:t>
            </a:r>
            <a:endParaRPr kumimoji="1" lang="zh-CN" altLang="en-US" sz="2400" dirty="0">
              <a:latin typeface="SimHei" panose="02010609060101010101" pitchFamily="49" charset="-122"/>
              <a:ea typeface="SimHei" panose="02010609060101010101" pitchFamily="49" charset="-122"/>
            </a:endParaRPr>
          </a:p>
        </p:txBody>
      </p:sp>
      <p:sp>
        <p:nvSpPr>
          <p:cNvPr id="3" name="灯片编号占位符 2">
            <a:extLst>
              <a:ext uri="{FF2B5EF4-FFF2-40B4-BE49-F238E27FC236}">
                <a16:creationId xmlns:a16="http://schemas.microsoft.com/office/drawing/2014/main" id="{D5FD8EE4-CAEB-DCA9-5519-5F95B285F1C9}"/>
              </a:ext>
            </a:extLst>
          </p:cNvPr>
          <p:cNvSpPr>
            <a:spLocks noGrp="1"/>
          </p:cNvSpPr>
          <p:nvPr>
            <p:ph type="sldNum" sz="quarter" idx="12"/>
          </p:nvPr>
        </p:nvSpPr>
        <p:spPr/>
        <p:txBody>
          <a:bodyPr/>
          <a:lstStyle/>
          <a:p>
            <a:pPr>
              <a:defRPr/>
            </a:pPr>
            <a:fld id="{2BE9E919-A463-264A-AD28-C5A0DC5B5896}" type="slidenum">
              <a:rPr lang="en-US" altLang="zh-CN" smtClean="0"/>
              <a:pPr>
                <a:defRPr/>
              </a:pPr>
              <a:t>110</a:t>
            </a:fld>
            <a:endParaRPr lang="en-US" altLang="zh-CN"/>
          </a:p>
        </p:txBody>
      </p:sp>
      <p:pic>
        <p:nvPicPr>
          <p:cNvPr id="5" name="图片 4">
            <a:extLst>
              <a:ext uri="{FF2B5EF4-FFF2-40B4-BE49-F238E27FC236}">
                <a16:creationId xmlns:a16="http://schemas.microsoft.com/office/drawing/2014/main" id="{4EAF9A79-34A4-5489-4CBD-7DF9511029C9}"/>
              </a:ext>
            </a:extLst>
          </p:cNvPr>
          <p:cNvPicPr>
            <a:picLocks noChangeAspect="1"/>
          </p:cNvPicPr>
          <p:nvPr/>
        </p:nvPicPr>
        <p:blipFill>
          <a:blip r:embed="rId3"/>
          <a:stretch>
            <a:fillRect/>
          </a:stretch>
        </p:blipFill>
        <p:spPr>
          <a:xfrm>
            <a:off x="564317" y="2043223"/>
            <a:ext cx="3971778" cy="4338106"/>
          </a:xfrm>
          <a:prstGeom prst="rect">
            <a:avLst/>
          </a:prstGeom>
        </p:spPr>
      </p:pic>
      <p:sp>
        <p:nvSpPr>
          <p:cNvPr id="6" name="文本框 5">
            <a:extLst>
              <a:ext uri="{FF2B5EF4-FFF2-40B4-BE49-F238E27FC236}">
                <a16:creationId xmlns:a16="http://schemas.microsoft.com/office/drawing/2014/main" id="{06F30549-8977-7EF2-EB84-7ECE2DEFEC9B}"/>
              </a:ext>
            </a:extLst>
          </p:cNvPr>
          <p:cNvSpPr txBox="1"/>
          <p:nvPr/>
        </p:nvSpPr>
        <p:spPr>
          <a:xfrm>
            <a:off x="5868144" y="2164214"/>
            <a:ext cx="1800200"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检查输入参数</a:t>
            </a:r>
          </a:p>
        </p:txBody>
      </p:sp>
      <p:cxnSp>
        <p:nvCxnSpPr>
          <p:cNvPr id="7" name="直线连接符 6">
            <a:extLst>
              <a:ext uri="{FF2B5EF4-FFF2-40B4-BE49-F238E27FC236}">
                <a16:creationId xmlns:a16="http://schemas.microsoft.com/office/drawing/2014/main" id="{E35FA8A6-F1C4-B48D-917E-08B2F217ABCF}"/>
              </a:ext>
            </a:extLst>
          </p:cNvPr>
          <p:cNvCxnSpPr/>
          <p:nvPr/>
        </p:nvCxnSpPr>
        <p:spPr bwMode="auto">
          <a:xfrm flipH="1">
            <a:off x="2805985" y="2348880"/>
            <a:ext cx="2846135"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线连接符 9">
            <a:extLst>
              <a:ext uri="{FF2B5EF4-FFF2-40B4-BE49-F238E27FC236}">
                <a16:creationId xmlns:a16="http://schemas.microsoft.com/office/drawing/2014/main" id="{C8EDC49F-6460-EF8C-83B3-E95366524FA8}"/>
              </a:ext>
            </a:extLst>
          </p:cNvPr>
          <p:cNvCxnSpPr/>
          <p:nvPr/>
        </p:nvCxnSpPr>
        <p:spPr bwMode="auto">
          <a:xfrm flipH="1">
            <a:off x="3922109" y="2852936"/>
            <a:ext cx="1946035"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文本框 11">
            <a:extLst>
              <a:ext uri="{FF2B5EF4-FFF2-40B4-BE49-F238E27FC236}">
                <a16:creationId xmlns:a16="http://schemas.microsoft.com/office/drawing/2014/main" id="{4FB651DA-2792-CEAC-AFE3-465B9D676B66}"/>
              </a:ext>
            </a:extLst>
          </p:cNvPr>
          <p:cNvSpPr txBox="1"/>
          <p:nvPr/>
        </p:nvSpPr>
        <p:spPr>
          <a:xfrm>
            <a:off x="5899898" y="2533546"/>
            <a:ext cx="2679786" cy="646331"/>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基于</a:t>
            </a:r>
            <a:r>
              <a:rPr lang="en-US" altLang="zh-CN" b="0" dirty="0">
                <a:latin typeface="SimHei" panose="02010609060101010101" pitchFamily="49" charset="-122"/>
                <a:ea typeface="SimHei" panose="02010609060101010101" pitchFamily="49" charset="-122"/>
              </a:rPr>
              <a:t>Linux Cap</a:t>
            </a:r>
            <a:r>
              <a:rPr lang="zh-CN" altLang="en-US" b="0" dirty="0">
                <a:latin typeface="SimHei" panose="02010609060101010101" pitchFamily="49" charset="-122"/>
                <a:ea typeface="SimHei" panose="02010609060101010101" pitchFamily="49" charset="-122"/>
              </a:rPr>
              <a:t>机制检查执行权限</a:t>
            </a:r>
          </a:p>
        </p:txBody>
      </p:sp>
      <p:sp>
        <p:nvSpPr>
          <p:cNvPr id="13" name="文本框 12">
            <a:extLst>
              <a:ext uri="{FF2B5EF4-FFF2-40B4-BE49-F238E27FC236}">
                <a16:creationId xmlns:a16="http://schemas.microsoft.com/office/drawing/2014/main" id="{CAF672A0-5422-E9D1-79D2-D3F4122019B6}"/>
              </a:ext>
            </a:extLst>
          </p:cNvPr>
          <p:cNvSpPr txBox="1"/>
          <p:nvPr/>
        </p:nvSpPr>
        <p:spPr>
          <a:xfrm>
            <a:off x="5840272" y="3220925"/>
            <a:ext cx="2949027"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根据</a:t>
            </a:r>
            <a:r>
              <a:rPr lang="en-US" altLang="zh-CN" b="0" dirty="0">
                <a:latin typeface="SimHei" panose="02010609060101010101" pitchFamily="49" charset="-122"/>
                <a:ea typeface="SimHei" panose="02010609060101010101" pitchFamily="49" charset="-122"/>
              </a:rPr>
              <a:t>eBPF</a:t>
            </a:r>
            <a:r>
              <a:rPr lang="zh-CN" altLang="en-US" b="0" dirty="0">
                <a:latin typeface="SimHei" panose="02010609060101010101" pitchFamily="49" charset="-122"/>
                <a:ea typeface="SimHei" panose="02010609060101010101" pitchFamily="49" charset="-122"/>
              </a:rPr>
              <a:t>程序大小分配内存</a:t>
            </a:r>
          </a:p>
        </p:txBody>
      </p:sp>
      <p:cxnSp>
        <p:nvCxnSpPr>
          <p:cNvPr id="14" name="直线连接符 13">
            <a:extLst>
              <a:ext uri="{FF2B5EF4-FFF2-40B4-BE49-F238E27FC236}">
                <a16:creationId xmlns:a16="http://schemas.microsoft.com/office/drawing/2014/main" id="{FDAA8A1E-9FB5-C415-1700-877C2B2AF982}"/>
              </a:ext>
            </a:extLst>
          </p:cNvPr>
          <p:cNvCxnSpPr/>
          <p:nvPr/>
        </p:nvCxnSpPr>
        <p:spPr bwMode="auto">
          <a:xfrm flipH="1">
            <a:off x="4536095" y="3429000"/>
            <a:ext cx="1297591"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线连接符 16">
            <a:extLst>
              <a:ext uri="{FF2B5EF4-FFF2-40B4-BE49-F238E27FC236}">
                <a16:creationId xmlns:a16="http://schemas.microsoft.com/office/drawing/2014/main" id="{F1791407-89A9-2CC4-5B0E-53857401100D}"/>
              </a:ext>
            </a:extLst>
          </p:cNvPr>
          <p:cNvCxnSpPr/>
          <p:nvPr/>
        </p:nvCxnSpPr>
        <p:spPr bwMode="auto">
          <a:xfrm flipH="1">
            <a:off x="4014094" y="3789040"/>
            <a:ext cx="1277986"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6B40F7E6-5195-A9C5-CCEE-C1D4F6F5C45F}"/>
              </a:ext>
            </a:extLst>
          </p:cNvPr>
          <p:cNvSpPr txBox="1"/>
          <p:nvPr/>
        </p:nvSpPr>
        <p:spPr>
          <a:xfrm>
            <a:off x="5353415" y="3565846"/>
            <a:ext cx="3590560"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将用户态的</a:t>
            </a:r>
            <a:r>
              <a:rPr lang="en-US" altLang="zh-CN" b="0" dirty="0">
                <a:latin typeface="SimHei" panose="02010609060101010101" pitchFamily="49" charset="-122"/>
                <a:ea typeface="SimHei" panose="02010609060101010101" pitchFamily="49" charset="-122"/>
              </a:rPr>
              <a:t>eBPF</a:t>
            </a:r>
            <a:r>
              <a:rPr lang="zh-CN" altLang="en-US" b="0" dirty="0">
                <a:latin typeface="SimHei" panose="02010609060101010101" pitchFamily="49" charset="-122"/>
                <a:ea typeface="SimHei" panose="02010609060101010101" pitchFamily="49" charset="-122"/>
              </a:rPr>
              <a:t>程序拷贝到内核</a:t>
            </a:r>
          </a:p>
        </p:txBody>
      </p:sp>
      <p:cxnSp>
        <p:nvCxnSpPr>
          <p:cNvPr id="22" name="直线连接符 21">
            <a:extLst>
              <a:ext uri="{FF2B5EF4-FFF2-40B4-BE49-F238E27FC236}">
                <a16:creationId xmlns:a16="http://schemas.microsoft.com/office/drawing/2014/main" id="{78F7373F-7BF5-F8C6-3CAF-1E60EF379488}"/>
              </a:ext>
            </a:extLst>
          </p:cNvPr>
          <p:cNvCxnSpPr/>
          <p:nvPr/>
        </p:nvCxnSpPr>
        <p:spPr bwMode="auto">
          <a:xfrm flipH="1">
            <a:off x="3283116" y="4437112"/>
            <a:ext cx="2152980"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CAF47FEF-93C5-BDD3-D08E-9DE07E44FA16}"/>
              </a:ext>
            </a:extLst>
          </p:cNvPr>
          <p:cNvSpPr txBox="1"/>
          <p:nvPr/>
        </p:nvSpPr>
        <p:spPr>
          <a:xfrm>
            <a:off x="5436096" y="4213899"/>
            <a:ext cx="3590560"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判断是否需要卸载到硬件</a:t>
            </a:r>
          </a:p>
        </p:txBody>
      </p:sp>
      <p:cxnSp>
        <p:nvCxnSpPr>
          <p:cNvPr id="25" name="直线连接符 24">
            <a:extLst>
              <a:ext uri="{FF2B5EF4-FFF2-40B4-BE49-F238E27FC236}">
                <a16:creationId xmlns:a16="http://schemas.microsoft.com/office/drawing/2014/main" id="{CF46AB9D-FD01-F045-C44D-C5E453232BB1}"/>
              </a:ext>
            </a:extLst>
          </p:cNvPr>
          <p:cNvCxnSpPr/>
          <p:nvPr/>
        </p:nvCxnSpPr>
        <p:spPr bwMode="auto">
          <a:xfrm flipH="1">
            <a:off x="3077649" y="5301208"/>
            <a:ext cx="1710375"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 name="文本框 25">
            <a:extLst>
              <a:ext uri="{FF2B5EF4-FFF2-40B4-BE49-F238E27FC236}">
                <a16:creationId xmlns:a16="http://schemas.microsoft.com/office/drawing/2014/main" id="{7883363C-C38B-896D-A10F-08B00BEAD8FE}"/>
              </a:ext>
            </a:extLst>
          </p:cNvPr>
          <p:cNvSpPr txBox="1"/>
          <p:nvPr/>
        </p:nvSpPr>
        <p:spPr>
          <a:xfrm>
            <a:off x="4798803" y="5085165"/>
            <a:ext cx="4155951"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执行</a:t>
            </a:r>
            <a:r>
              <a:rPr lang="en-US" altLang="zh-CN" b="0" dirty="0">
                <a:latin typeface="SimHei" panose="02010609060101010101" pitchFamily="49" charset="-122"/>
                <a:ea typeface="SimHei" panose="02010609060101010101" pitchFamily="49" charset="-122"/>
              </a:rPr>
              <a:t>eBPF</a:t>
            </a:r>
            <a:r>
              <a:rPr lang="zh-CN" altLang="en-US" b="0" dirty="0">
                <a:latin typeface="SimHei" panose="02010609060101010101" pitchFamily="49" charset="-122"/>
                <a:ea typeface="SimHei" panose="02010609060101010101" pitchFamily="49" charset="-122"/>
              </a:rPr>
              <a:t>验证器，对该程序进行验证</a:t>
            </a:r>
          </a:p>
        </p:txBody>
      </p:sp>
      <p:cxnSp>
        <p:nvCxnSpPr>
          <p:cNvPr id="28" name="直线连接符 27">
            <a:extLst>
              <a:ext uri="{FF2B5EF4-FFF2-40B4-BE49-F238E27FC236}">
                <a16:creationId xmlns:a16="http://schemas.microsoft.com/office/drawing/2014/main" id="{24B2CD75-36AD-966C-1D84-2EB7E357FBCC}"/>
              </a:ext>
            </a:extLst>
          </p:cNvPr>
          <p:cNvCxnSpPr/>
          <p:nvPr/>
        </p:nvCxnSpPr>
        <p:spPr bwMode="auto">
          <a:xfrm flipH="1">
            <a:off x="3474515" y="5589240"/>
            <a:ext cx="1324288"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8C7D26BF-4F23-9072-5A1E-2901EB054C0E}"/>
              </a:ext>
            </a:extLst>
          </p:cNvPr>
          <p:cNvSpPr txBox="1"/>
          <p:nvPr/>
        </p:nvSpPr>
        <p:spPr>
          <a:xfrm>
            <a:off x="4792782" y="5404574"/>
            <a:ext cx="4155951"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选择执行环境</a:t>
            </a:r>
            <a:r>
              <a:rPr lang="en-US" altLang="zh-CN" b="0" dirty="0">
                <a:latin typeface="SimHei" panose="02010609060101010101" pitchFamily="49" charset="-122"/>
                <a:ea typeface="SimHei" panose="02010609060101010101" pitchFamily="49" charset="-122"/>
              </a:rPr>
              <a:t>(</a:t>
            </a:r>
            <a:r>
              <a:rPr lang="zh-CN" altLang="en-US" b="0" dirty="0">
                <a:latin typeface="SimHei" panose="02010609060101010101" pitchFamily="49" charset="-122"/>
                <a:ea typeface="SimHei" panose="02010609060101010101" pitchFamily="49" charset="-122"/>
              </a:rPr>
              <a:t>在该函数内尝试</a:t>
            </a:r>
            <a:r>
              <a:rPr lang="en-US" altLang="zh-CN" dirty="0">
                <a:solidFill>
                  <a:srgbClr val="FF0000"/>
                </a:solidFill>
                <a:latin typeface="SimHei" panose="02010609060101010101" pitchFamily="49" charset="-122"/>
                <a:ea typeface="SimHei" panose="02010609060101010101" pitchFamily="49" charset="-122"/>
              </a:rPr>
              <a:t>JIT</a:t>
            </a:r>
            <a:r>
              <a:rPr lang="en-US" altLang="zh-CN" b="0" dirty="0">
                <a:latin typeface="SimHei" panose="02010609060101010101" pitchFamily="49" charset="-122"/>
                <a:ea typeface="SimHei" panose="02010609060101010101" pitchFamily="49" charset="-122"/>
              </a:rPr>
              <a:t>)</a:t>
            </a:r>
            <a:endParaRPr lang="zh-CN" altLang="en-US" b="0" dirty="0">
              <a:latin typeface="SimHei" panose="02010609060101010101" pitchFamily="49" charset="-122"/>
              <a:ea typeface="SimHei" panose="02010609060101010101" pitchFamily="49" charset="-122"/>
            </a:endParaRPr>
          </a:p>
        </p:txBody>
      </p:sp>
      <p:cxnSp>
        <p:nvCxnSpPr>
          <p:cNvPr id="33" name="直线连接符 32">
            <a:extLst>
              <a:ext uri="{FF2B5EF4-FFF2-40B4-BE49-F238E27FC236}">
                <a16:creationId xmlns:a16="http://schemas.microsoft.com/office/drawing/2014/main" id="{7205225B-04D6-84FF-7D89-10EEB4B21F9E}"/>
              </a:ext>
            </a:extLst>
          </p:cNvPr>
          <p:cNvCxnSpPr/>
          <p:nvPr/>
        </p:nvCxnSpPr>
        <p:spPr bwMode="auto">
          <a:xfrm flipH="1">
            <a:off x="2620972" y="6021288"/>
            <a:ext cx="2274154"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文本框 34">
            <a:extLst>
              <a:ext uri="{FF2B5EF4-FFF2-40B4-BE49-F238E27FC236}">
                <a16:creationId xmlns:a16="http://schemas.microsoft.com/office/drawing/2014/main" id="{248AEA43-BD61-64DF-5BF0-7385FFAD9AF4}"/>
              </a:ext>
            </a:extLst>
          </p:cNvPr>
          <p:cNvSpPr txBox="1"/>
          <p:nvPr/>
        </p:nvSpPr>
        <p:spPr>
          <a:xfrm>
            <a:off x="4823955" y="5824106"/>
            <a:ext cx="4155951"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分配</a:t>
            </a:r>
            <a:r>
              <a:rPr lang="en-US" altLang="zh-CN" b="0" dirty="0">
                <a:latin typeface="SimHei" panose="02010609060101010101" pitchFamily="49" charset="-122"/>
                <a:ea typeface="SimHei" panose="02010609060101010101" pitchFamily="49" charset="-122"/>
              </a:rPr>
              <a:t>id</a:t>
            </a:r>
            <a:r>
              <a:rPr lang="zh-CN" altLang="en-US" b="0" dirty="0">
                <a:latin typeface="SimHei" panose="02010609060101010101" pitchFamily="49" charset="-122"/>
                <a:ea typeface="SimHei" panose="02010609060101010101" pitchFamily="49" charset="-122"/>
              </a:rPr>
              <a:t>和</a:t>
            </a:r>
            <a:r>
              <a:rPr lang="en-US" altLang="zh-CN" b="0" dirty="0" err="1">
                <a:latin typeface="SimHei" panose="02010609060101010101" pitchFamily="49" charset="-122"/>
                <a:ea typeface="SimHei" panose="02010609060101010101" pitchFamily="49" charset="-122"/>
              </a:rPr>
              <a:t>fd</a:t>
            </a:r>
            <a:endParaRPr lang="zh-CN" altLang="en-US" b="0" dirty="0">
              <a:latin typeface="SimHei" panose="02010609060101010101" pitchFamily="49" charset="-122"/>
              <a:ea typeface="SimHei" panose="02010609060101010101" pitchFamily="49" charset="-122"/>
            </a:endParaRPr>
          </a:p>
        </p:txBody>
      </p:sp>
      <p:sp>
        <p:nvSpPr>
          <p:cNvPr id="36" name="文本框 35">
            <a:extLst>
              <a:ext uri="{FF2B5EF4-FFF2-40B4-BE49-F238E27FC236}">
                <a16:creationId xmlns:a16="http://schemas.microsoft.com/office/drawing/2014/main" id="{186500A5-901F-F644-B87E-A5FD98882C9A}"/>
              </a:ext>
            </a:extLst>
          </p:cNvPr>
          <p:cNvSpPr txBox="1"/>
          <p:nvPr/>
        </p:nvSpPr>
        <p:spPr>
          <a:xfrm>
            <a:off x="3077649" y="6493541"/>
            <a:ext cx="6461556" cy="307777"/>
          </a:xfrm>
          <a:prstGeom prst="rect">
            <a:avLst/>
          </a:prstGeom>
          <a:noFill/>
        </p:spPr>
        <p:txBody>
          <a:bodyPr wrap="square">
            <a:spAutoFit/>
          </a:bodyPr>
          <a:lstStyle/>
          <a:p>
            <a:r>
              <a:rPr lang="en-US" altLang="zh-CN" sz="1400" b="0" dirty="0" err="1">
                <a:latin typeface="SimHei" panose="02010609060101010101" pitchFamily="49" charset="-122"/>
                <a:ea typeface="SimHei" panose="02010609060101010101" pitchFamily="49" charset="-122"/>
              </a:rPr>
              <a:t>ps</a:t>
            </a:r>
            <a:r>
              <a:rPr lang="en-US" altLang="zh-CN" sz="1400" b="0" dirty="0">
                <a:latin typeface="SimHei" panose="02010609060101010101" pitchFamily="49" charset="-122"/>
                <a:ea typeface="SimHei" panose="02010609060101010101" pitchFamily="49" charset="-122"/>
              </a:rPr>
              <a:t>: </a:t>
            </a:r>
            <a:r>
              <a:rPr lang="zh-CN" altLang="en-US" sz="1400" b="0" dirty="0">
                <a:latin typeface="SimHei" panose="02010609060101010101" pitchFamily="49" charset="-122"/>
                <a:ea typeface="SimHei" panose="02010609060101010101" pitchFamily="49" charset="-122"/>
              </a:rPr>
              <a:t>这里只列出本课程介绍过的相关内容</a:t>
            </a:r>
          </a:p>
        </p:txBody>
      </p:sp>
    </p:spTree>
    <p:extLst>
      <p:ext uri="{BB962C8B-B14F-4D97-AF65-F5344CB8AC3E}">
        <p14:creationId xmlns:p14="http://schemas.microsoft.com/office/powerpoint/2010/main" val="10516853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helper function </a:t>
            </a:r>
            <a:endParaRPr kumimoji="1" lang="zh-CN" altLang="en-US" sz="2400" dirty="0">
              <a:latin typeface="SimHei" panose="02010609060101010101" pitchFamily="49" charset="-122"/>
              <a:ea typeface="SimHei" panose="02010609060101010101" pitchFamily="49" charset="-122"/>
            </a:endParaRPr>
          </a:p>
        </p:txBody>
      </p:sp>
      <p:sp>
        <p:nvSpPr>
          <p:cNvPr id="8" name="灯片编号占位符 7">
            <a:extLst>
              <a:ext uri="{FF2B5EF4-FFF2-40B4-BE49-F238E27FC236}">
                <a16:creationId xmlns:a16="http://schemas.microsoft.com/office/drawing/2014/main" id="{EDA548E9-2318-748A-14AE-F37A2E231118}"/>
              </a:ext>
            </a:extLst>
          </p:cNvPr>
          <p:cNvSpPr>
            <a:spLocks noGrp="1"/>
          </p:cNvSpPr>
          <p:nvPr>
            <p:ph type="sldNum" sz="quarter" idx="12"/>
          </p:nvPr>
        </p:nvSpPr>
        <p:spPr/>
        <p:txBody>
          <a:bodyPr/>
          <a:lstStyle/>
          <a:p>
            <a:pPr>
              <a:defRPr/>
            </a:pPr>
            <a:fld id="{2BE9E919-A463-264A-AD28-C5A0DC5B5896}" type="slidenum">
              <a:rPr lang="en-US" altLang="zh-CN" smtClean="0"/>
              <a:pPr>
                <a:defRPr/>
              </a:pPr>
              <a:t>111</a:t>
            </a:fld>
            <a:endParaRPr lang="en-US" altLang="zh-CN"/>
          </a:p>
        </p:txBody>
      </p:sp>
      <p:sp>
        <p:nvSpPr>
          <p:cNvPr id="7" name="文本框 6">
            <a:extLst>
              <a:ext uri="{FF2B5EF4-FFF2-40B4-BE49-F238E27FC236}">
                <a16:creationId xmlns:a16="http://schemas.microsoft.com/office/drawing/2014/main" id="{E39C96AB-6EAD-3721-138F-01A0DCC9A879}"/>
              </a:ext>
            </a:extLst>
          </p:cNvPr>
          <p:cNvSpPr txBox="1"/>
          <p:nvPr/>
        </p:nvSpPr>
        <p:spPr>
          <a:xfrm>
            <a:off x="551740" y="1960469"/>
            <a:ext cx="3229213" cy="400110"/>
          </a:xfrm>
          <a:prstGeom prst="rect">
            <a:avLst/>
          </a:prstGeom>
          <a:noFill/>
        </p:spPr>
        <p:txBody>
          <a:bodyPr wrap="square">
            <a:spAutoFit/>
          </a:bodyPr>
          <a:lstStyle/>
          <a:p>
            <a:pPr marL="285750" indent="-285750">
              <a:buFont typeface="Wingdings" pitchFamily="2" charset="2"/>
              <a:buChar char="n"/>
            </a:pPr>
            <a:r>
              <a:rPr lang="en-US" altLang="zh-CN" sz="2000" b="0" dirty="0">
                <a:latin typeface="Arial" panose="020B0604020202020204" pitchFamily="34" charset="0"/>
                <a:ea typeface="SimHei" panose="02010609060101010101" pitchFamily="49" charset="-122"/>
                <a:cs typeface="Arial" panose="020B0604020202020204" pitchFamily="34" charset="0"/>
              </a:rPr>
              <a:t>Helper function ID</a:t>
            </a:r>
            <a:endParaRPr lang="zh-CN" altLang="en-US" sz="2000" b="0" dirty="0">
              <a:latin typeface="Arial" panose="020B0604020202020204" pitchFamily="34" charset="0"/>
              <a:ea typeface="SimHei" panose="02010609060101010101" pitchFamily="49" charset="-122"/>
              <a:cs typeface="Arial" panose="020B0604020202020204" pitchFamily="34" charset="0"/>
            </a:endParaRPr>
          </a:p>
        </p:txBody>
      </p:sp>
      <p:sp>
        <p:nvSpPr>
          <p:cNvPr id="13" name="文本框 12">
            <a:extLst>
              <a:ext uri="{FF2B5EF4-FFF2-40B4-BE49-F238E27FC236}">
                <a16:creationId xmlns:a16="http://schemas.microsoft.com/office/drawing/2014/main" id="{410172AE-05E6-1631-E2CA-832626B554B4}"/>
              </a:ext>
            </a:extLst>
          </p:cNvPr>
          <p:cNvSpPr txBox="1"/>
          <p:nvPr/>
        </p:nvSpPr>
        <p:spPr>
          <a:xfrm>
            <a:off x="683567" y="2397312"/>
            <a:ext cx="3229213" cy="923330"/>
          </a:xfrm>
          <a:prstGeom prst="rect">
            <a:avLst/>
          </a:prstGeom>
          <a:noFill/>
        </p:spPr>
        <p:txBody>
          <a:bodyPr wrap="square">
            <a:spAutoFit/>
          </a:bodyPr>
          <a:lstStyle/>
          <a:p>
            <a:r>
              <a:rPr lang="en-US" altLang="zh-CN" b="0" dirty="0">
                <a:latin typeface="Arial" panose="020B0604020202020204" pitchFamily="34" charset="0"/>
                <a:ea typeface="SimHei" panose="02010609060101010101" pitchFamily="49" charset="-122"/>
                <a:cs typeface="Arial" panose="020B0604020202020204" pitchFamily="34" charset="0"/>
              </a:rPr>
              <a:t>eBPF</a:t>
            </a:r>
            <a:r>
              <a:rPr lang="zh-CN" altLang="en-US" b="0" dirty="0">
                <a:latin typeface="Arial" panose="020B0604020202020204" pitchFamily="34" charset="0"/>
                <a:ea typeface="SimHei" panose="02010609060101010101" pitchFamily="49" charset="-122"/>
                <a:cs typeface="Arial" panose="020B0604020202020204" pitchFamily="34" charset="0"/>
              </a:rPr>
              <a:t> </a:t>
            </a:r>
            <a:r>
              <a:rPr lang="en-US" altLang="zh-CN" b="0" dirty="0">
                <a:latin typeface="Arial" panose="020B0604020202020204" pitchFamily="34" charset="0"/>
                <a:ea typeface="SimHei" panose="02010609060101010101" pitchFamily="49" charset="-122"/>
                <a:cs typeface="Arial" panose="020B0604020202020204" pitchFamily="34" charset="0"/>
              </a:rPr>
              <a:t>CALL</a:t>
            </a:r>
            <a:r>
              <a:rPr lang="zh-CN" altLang="en-US" b="0" dirty="0">
                <a:latin typeface="Arial" panose="020B0604020202020204" pitchFamily="34" charset="0"/>
                <a:ea typeface="SimHei" panose="02010609060101010101" pitchFamily="49" charset="-122"/>
                <a:cs typeface="Arial" panose="020B0604020202020204" pitchFamily="34" charset="0"/>
              </a:rPr>
              <a:t>指令的立即数携带</a:t>
            </a:r>
            <a:r>
              <a:rPr lang="en-US" altLang="zh-CN" b="0" dirty="0">
                <a:latin typeface="Arial" panose="020B0604020202020204" pitchFamily="34" charset="0"/>
                <a:ea typeface="SimHei" panose="02010609060101010101" pitchFamily="49" charset="-122"/>
                <a:cs typeface="Arial" panose="020B0604020202020204" pitchFamily="34" charset="0"/>
              </a:rPr>
              <a:t>helper function id</a:t>
            </a:r>
            <a:r>
              <a:rPr lang="zh-CN" altLang="en-US" b="0" dirty="0">
                <a:latin typeface="Arial" panose="020B0604020202020204" pitchFamily="34" charset="0"/>
                <a:ea typeface="SimHei" panose="02010609060101010101" pitchFamily="49" charset="-122"/>
                <a:cs typeface="Arial" panose="020B0604020202020204" pitchFamily="34" charset="0"/>
              </a:rPr>
              <a:t>来调用帮助函数</a:t>
            </a:r>
          </a:p>
        </p:txBody>
      </p:sp>
      <p:pic>
        <p:nvPicPr>
          <p:cNvPr id="15" name="图片 14">
            <a:extLst>
              <a:ext uri="{FF2B5EF4-FFF2-40B4-BE49-F238E27FC236}">
                <a16:creationId xmlns:a16="http://schemas.microsoft.com/office/drawing/2014/main" id="{6C64D725-CC03-46E5-D0C1-55ABC7FBF664}"/>
              </a:ext>
            </a:extLst>
          </p:cNvPr>
          <p:cNvPicPr>
            <a:picLocks noChangeAspect="1"/>
          </p:cNvPicPr>
          <p:nvPr/>
        </p:nvPicPr>
        <p:blipFill>
          <a:blip r:embed="rId3"/>
          <a:stretch>
            <a:fillRect/>
          </a:stretch>
        </p:blipFill>
        <p:spPr>
          <a:xfrm>
            <a:off x="647174" y="4497422"/>
            <a:ext cx="3302000" cy="1854200"/>
          </a:xfrm>
          <a:prstGeom prst="rect">
            <a:avLst/>
          </a:prstGeom>
        </p:spPr>
      </p:pic>
      <p:sp>
        <p:nvSpPr>
          <p:cNvPr id="16" name="文本框 15">
            <a:extLst>
              <a:ext uri="{FF2B5EF4-FFF2-40B4-BE49-F238E27FC236}">
                <a16:creationId xmlns:a16="http://schemas.microsoft.com/office/drawing/2014/main" id="{5B184575-4EF4-0368-ACCC-D5CAA86C647B}"/>
              </a:ext>
            </a:extLst>
          </p:cNvPr>
          <p:cNvSpPr txBox="1"/>
          <p:nvPr/>
        </p:nvSpPr>
        <p:spPr>
          <a:xfrm>
            <a:off x="60999" y="4645502"/>
            <a:ext cx="648072" cy="338554"/>
          </a:xfrm>
          <a:prstGeom prst="rect">
            <a:avLst/>
          </a:prstGeom>
          <a:noFill/>
        </p:spPr>
        <p:txBody>
          <a:bodyPr wrap="square">
            <a:spAutoFit/>
          </a:bodyPr>
          <a:lstStyle/>
          <a:p>
            <a:r>
              <a:rPr lang="en-US" altLang="zh-CN" sz="1600" b="0" dirty="0">
                <a:latin typeface="Arial" panose="020B0604020202020204" pitchFamily="34" charset="0"/>
                <a:ea typeface="SimHei" panose="02010609060101010101" pitchFamily="49" charset="-122"/>
                <a:cs typeface="Arial" panose="020B0604020202020204" pitchFamily="34" charset="0"/>
              </a:rPr>
              <a:t>ID: 1</a:t>
            </a:r>
            <a:endParaRPr lang="zh-CN" altLang="en-US" sz="1600" b="0" dirty="0">
              <a:latin typeface="Arial" panose="020B0604020202020204" pitchFamily="34" charset="0"/>
              <a:ea typeface="SimHei" panose="02010609060101010101" pitchFamily="49" charset="-122"/>
              <a:cs typeface="Arial" panose="020B0604020202020204" pitchFamily="34" charset="0"/>
            </a:endParaRPr>
          </a:p>
        </p:txBody>
      </p:sp>
      <p:cxnSp>
        <p:nvCxnSpPr>
          <p:cNvPr id="18" name="直线连接符 17">
            <a:extLst>
              <a:ext uri="{FF2B5EF4-FFF2-40B4-BE49-F238E27FC236}">
                <a16:creationId xmlns:a16="http://schemas.microsoft.com/office/drawing/2014/main" id="{026CEDCC-D46E-4493-E9EA-4432510C1162}"/>
              </a:ext>
            </a:extLst>
          </p:cNvPr>
          <p:cNvCxnSpPr/>
          <p:nvPr/>
        </p:nvCxnSpPr>
        <p:spPr bwMode="auto">
          <a:xfrm>
            <a:off x="551740" y="4814779"/>
            <a:ext cx="995924" cy="232207"/>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文本框 18">
            <a:extLst>
              <a:ext uri="{FF2B5EF4-FFF2-40B4-BE49-F238E27FC236}">
                <a16:creationId xmlns:a16="http://schemas.microsoft.com/office/drawing/2014/main" id="{10ABED5F-9BBA-C821-FE50-0899414E006F}"/>
              </a:ext>
            </a:extLst>
          </p:cNvPr>
          <p:cNvSpPr txBox="1"/>
          <p:nvPr/>
        </p:nvSpPr>
        <p:spPr>
          <a:xfrm>
            <a:off x="4572000" y="1955440"/>
            <a:ext cx="3229213" cy="400110"/>
          </a:xfrm>
          <a:prstGeom prst="rect">
            <a:avLst/>
          </a:prstGeom>
          <a:noFill/>
        </p:spPr>
        <p:txBody>
          <a:bodyPr wrap="square">
            <a:spAutoFit/>
          </a:bodyPr>
          <a:lstStyle/>
          <a:p>
            <a:pPr marL="285750" indent="-285750">
              <a:buFont typeface="Wingdings" pitchFamily="2" charset="2"/>
              <a:buChar char="n"/>
            </a:pPr>
            <a:r>
              <a:rPr lang="en-US" altLang="zh-CN" sz="2000" b="0" dirty="0">
                <a:latin typeface="Arial" panose="020B0604020202020204" pitchFamily="34" charset="0"/>
                <a:ea typeface="SimHei" panose="02010609060101010101" pitchFamily="49" charset="-122"/>
                <a:cs typeface="Arial" panose="020B0604020202020204" pitchFamily="34" charset="0"/>
              </a:rPr>
              <a:t>Helper function </a:t>
            </a:r>
            <a:r>
              <a:rPr lang="zh-CN" altLang="en-US" sz="2000" b="0" dirty="0">
                <a:latin typeface="Arial" panose="020B0604020202020204" pitchFamily="34" charset="0"/>
                <a:ea typeface="SimHei" panose="02010609060101010101" pitchFamily="49" charset="-122"/>
                <a:cs typeface="Arial" panose="020B0604020202020204" pitchFamily="34" charset="0"/>
              </a:rPr>
              <a:t>实现</a:t>
            </a:r>
          </a:p>
        </p:txBody>
      </p:sp>
      <p:sp>
        <p:nvSpPr>
          <p:cNvPr id="20" name="文本框 19">
            <a:extLst>
              <a:ext uri="{FF2B5EF4-FFF2-40B4-BE49-F238E27FC236}">
                <a16:creationId xmlns:a16="http://schemas.microsoft.com/office/drawing/2014/main" id="{17DE3A09-7FE3-F1D6-1303-9F1B57FB31AC}"/>
              </a:ext>
            </a:extLst>
          </p:cNvPr>
          <p:cNvSpPr txBox="1"/>
          <p:nvPr/>
        </p:nvSpPr>
        <p:spPr>
          <a:xfrm>
            <a:off x="4860032" y="2340817"/>
            <a:ext cx="3229213" cy="646331"/>
          </a:xfrm>
          <a:prstGeom prst="rect">
            <a:avLst/>
          </a:prstGeom>
          <a:noFill/>
        </p:spPr>
        <p:txBody>
          <a:bodyPr wrap="square">
            <a:spAutoFit/>
          </a:bodyPr>
          <a:lstStyle/>
          <a:p>
            <a:r>
              <a:rPr lang="zh-CN" altLang="en-US" b="0" dirty="0">
                <a:latin typeface="Arial" panose="020B0604020202020204" pitchFamily="34" charset="0"/>
                <a:ea typeface="SimHei" panose="02010609060101010101" pitchFamily="49" charset="-122"/>
                <a:cs typeface="Arial" panose="020B0604020202020204" pitchFamily="34" charset="0"/>
              </a:rPr>
              <a:t>内核通过</a:t>
            </a:r>
            <a:r>
              <a:rPr lang="en-US" altLang="zh-CN" b="0" dirty="0">
                <a:latin typeface="Arial" panose="020B0604020202020204" pitchFamily="34" charset="0"/>
                <a:ea typeface="SimHei" panose="02010609060101010101" pitchFamily="49" charset="-122"/>
                <a:cs typeface="Arial" panose="020B0604020202020204" pitchFamily="34" charset="0"/>
              </a:rPr>
              <a:t>wrapper</a:t>
            </a:r>
            <a:r>
              <a:rPr lang="zh-CN" altLang="en-US" b="0" dirty="0">
                <a:latin typeface="Arial" panose="020B0604020202020204" pitchFamily="34" charset="0"/>
                <a:ea typeface="SimHei" panose="02010609060101010101" pitchFamily="49" charset="-122"/>
                <a:cs typeface="Arial" panose="020B0604020202020204" pitchFamily="34" charset="0"/>
              </a:rPr>
              <a:t>封装内核函数来实现</a:t>
            </a:r>
            <a:r>
              <a:rPr lang="en-US" altLang="zh-CN" b="0" dirty="0">
                <a:latin typeface="Arial" panose="020B0604020202020204" pitchFamily="34" charset="0"/>
                <a:ea typeface="SimHei" panose="02010609060101010101" pitchFamily="49" charset="-122"/>
                <a:cs typeface="Arial" panose="020B0604020202020204" pitchFamily="34" charset="0"/>
              </a:rPr>
              <a:t>eBPF</a:t>
            </a:r>
            <a:r>
              <a:rPr lang="zh-CN" altLang="en-US" b="0" dirty="0">
                <a:latin typeface="Arial" panose="020B0604020202020204" pitchFamily="34" charset="0"/>
                <a:ea typeface="SimHei" panose="02010609060101010101" pitchFamily="49" charset="-122"/>
                <a:cs typeface="Arial" panose="020B0604020202020204" pitchFamily="34" charset="0"/>
              </a:rPr>
              <a:t>帮助函数</a:t>
            </a:r>
          </a:p>
        </p:txBody>
      </p:sp>
      <p:pic>
        <p:nvPicPr>
          <p:cNvPr id="21" name="图片 20">
            <a:extLst>
              <a:ext uri="{FF2B5EF4-FFF2-40B4-BE49-F238E27FC236}">
                <a16:creationId xmlns:a16="http://schemas.microsoft.com/office/drawing/2014/main" id="{34718960-DB8D-9022-8DD4-F0B36028FE1D}"/>
              </a:ext>
            </a:extLst>
          </p:cNvPr>
          <p:cNvPicPr>
            <a:picLocks noChangeAspect="1"/>
          </p:cNvPicPr>
          <p:nvPr/>
        </p:nvPicPr>
        <p:blipFill>
          <a:blip r:embed="rId4"/>
          <a:stretch>
            <a:fillRect/>
          </a:stretch>
        </p:blipFill>
        <p:spPr>
          <a:xfrm>
            <a:off x="4283968" y="3030001"/>
            <a:ext cx="4415047" cy="909971"/>
          </a:xfrm>
          <a:prstGeom prst="rect">
            <a:avLst/>
          </a:prstGeom>
        </p:spPr>
      </p:pic>
      <p:sp>
        <p:nvSpPr>
          <p:cNvPr id="22" name="文本框 21">
            <a:extLst>
              <a:ext uri="{FF2B5EF4-FFF2-40B4-BE49-F238E27FC236}">
                <a16:creationId xmlns:a16="http://schemas.microsoft.com/office/drawing/2014/main" id="{04A1AEDC-F208-7C4C-E788-EA575EC46EFA}"/>
              </a:ext>
            </a:extLst>
          </p:cNvPr>
          <p:cNvSpPr txBox="1"/>
          <p:nvPr/>
        </p:nvSpPr>
        <p:spPr>
          <a:xfrm>
            <a:off x="4427984" y="4035757"/>
            <a:ext cx="4415047" cy="923330"/>
          </a:xfrm>
          <a:prstGeom prst="rect">
            <a:avLst/>
          </a:prstGeom>
          <a:noFill/>
        </p:spPr>
        <p:txBody>
          <a:bodyPr wrap="square">
            <a:spAutoFit/>
          </a:bodyPr>
          <a:lstStyle/>
          <a:p>
            <a:r>
              <a:rPr lang="en-US" altLang="zh-CN" b="0" dirty="0">
                <a:latin typeface="Arial" panose="020B0604020202020204" pitchFamily="34" charset="0"/>
                <a:ea typeface="SimHei" panose="02010609060101010101" pitchFamily="49" charset="-122"/>
                <a:cs typeface="Arial" panose="020B0604020202020204" pitchFamily="34" charset="0"/>
              </a:rPr>
              <a:t>wrapper: </a:t>
            </a:r>
            <a:r>
              <a:rPr lang="zh-CN" altLang="en-US" b="0" dirty="0">
                <a:latin typeface="Arial" panose="020B0604020202020204" pitchFamily="34" charset="0"/>
                <a:ea typeface="SimHei" panose="02010609060101010101" pitchFamily="49" charset="-122"/>
                <a:cs typeface="Arial" panose="020B0604020202020204" pitchFamily="34" charset="0"/>
              </a:rPr>
              <a:t>本质上是为了让内核函数的输入参数和</a:t>
            </a:r>
            <a:r>
              <a:rPr lang="en-US" altLang="zh-CN" b="0" dirty="0">
                <a:latin typeface="Arial" panose="020B0604020202020204" pitchFamily="34" charset="0"/>
                <a:ea typeface="SimHei" panose="02010609060101010101" pitchFamily="49" charset="-122"/>
                <a:cs typeface="Arial" panose="020B0604020202020204" pitchFamily="34" charset="0"/>
              </a:rPr>
              <a:t>eBPF</a:t>
            </a:r>
            <a:r>
              <a:rPr lang="zh-CN" altLang="en-US" b="0" dirty="0">
                <a:latin typeface="Arial" panose="020B0604020202020204" pitchFamily="34" charset="0"/>
                <a:ea typeface="SimHei" panose="02010609060101010101" pitchFamily="49" charset="-122"/>
                <a:cs typeface="Arial" panose="020B0604020202020204" pitchFamily="34" charset="0"/>
              </a:rPr>
              <a:t> </a:t>
            </a:r>
            <a:r>
              <a:rPr lang="en-US" altLang="zh-CN" b="0" dirty="0">
                <a:latin typeface="Arial" panose="020B0604020202020204" pitchFamily="34" charset="0"/>
                <a:ea typeface="SimHei" panose="02010609060101010101" pitchFamily="49" charset="-122"/>
                <a:cs typeface="Arial" panose="020B0604020202020204" pitchFamily="34" charset="0"/>
              </a:rPr>
              <a:t>helper function </a:t>
            </a:r>
            <a:r>
              <a:rPr lang="zh-CN" altLang="en-US" b="0" dirty="0">
                <a:latin typeface="Arial" panose="020B0604020202020204" pitchFamily="34" charset="0"/>
                <a:ea typeface="SimHei" panose="02010609060101010101" pitchFamily="49" charset="-122"/>
                <a:cs typeface="Arial" panose="020B0604020202020204" pitchFamily="34" charset="0"/>
              </a:rPr>
              <a:t>输出参数类型匹配</a:t>
            </a:r>
            <a:r>
              <a:rPr lang="en-US" altLang="zh-CN" b="0" dirty="0">
                <a:latin typeface="Arial" panose="020B0604020202020204" pitchFamily="34" charset="0"/>
                <a:ea typeface="SimHei" panose="02010609060101010101" pitchFamily="49" charset="-122"/>
                <a:cs typeface="Arial" panose="020B0604020202020204" pitchFamily="34" charset="0"/>
              </a:rPr>
              <a:t> (</a:t>
            </a:r>
            <a:r>
              <a:rPr lang="zh-CN" altLang="en-US" b="0" dirty="0">
                <a:latin typeface="Arial" panose="020B0604020202020204" pitchFamily="34" charset="0"/>
                <a:ea typeface="SimHei" panose="02010609060101010101" pitchFamily="49" charset="-122"/>
                <a:cs typeface="Arial" panose="020B0604020202020204" pitchFamily="34" charset="0"/>
              </a:rPr>
              <a:t>数字代表参数个数）， 例子</a:t>
            </a:r>
            <a:r>
              <a:rPr lang="en-US" altLang="zh-CN" b="0" dirty="0">
                <a:latin typeface="Arial" panose="020B0604020202020204" pitchFamily="34" charset="0"/>
                <a:ea typeface="SimHei" panose="02010609060101010101" pitchFamily="49" charset="-122"/>
                <a:cs typeface="Arial" panose="020B0604020202020204" pitchFamily="34" charset="0"/>
              </a:rPr>
              <a:t>: </a:t>
            </a:r>
            <a:endParaRPr lang="zh-CN" altLang="en-US" b="0" dirty="0">
              <a:latin typeface="Arial" panose="020B0604020202020204" pitchFamily="34" charset="0"/>
              <a:ea typeface="SimHei" panose="02010609060101010101" pitchFamily="49" charset="-122"/>
              <a:cs typeface="Arial" panose="020B0604020202020204" pitchFamily="34" charset="0"/>
            </a:endParaRPr>
          </a:p>
        </p:txBody>
      </p:sp>
      <p:pic>
        <p:nvPicPr>
          <p:cNvPr id="23" name="图片 22">
            <a:extLst>
              <a:ext uri="{FF2B5EF4-FFF2-40B4-BE49-F238E27FC236}">
                <a16:creationId xmlns:a16="http://schemas.microsoft.com/office/drawing/2014/main" id="{B1A6F77D-AEA0-625E-81E8-0B52EBFEE8C1}"/>
              </a:ext>
            </a:extLst>
          </p:cNvPr>
          <p:cNvPicPr>
            <a:picLocks noChangeAspect="1"/>
          </p:cNvPicPr>
          <p:nvPr/>
        </p:nvPicPr>
        <p:blipFill>
          <a:blip r:embed="rId5"/>
          <a:stretch>
            <a:fillRect/>
          </a:stretch>
        </p:blipFill>
        <p:spPr>
          <a:xfrm>
            <a:off x="4102100" y="5224523"/>
            <a:ext cx="5041900" cy="1092200"/>
          </a:xfrm>
          <a:prstGeom prst="rect">
            <a:avLst/>
          </a:prstGeom>
        </p:spPr>
      </p:pic>
      <p:sp>
        <p:nvSpPr>
          <p:cNvPr id="24" name="文本框 23">
            <a:extLst>
              <a:ext uri="{FF2B5EF4-FFF2-40B4-BE49-F238E27FC236}">
                <a16:creationId xmlns:a16="http://schemas.microsoft.com/office/drawing/2014/main" id="{3A0F51FC-670E-E8EC-3387-000A5111B28A}"/>
              </a:ext>
            </a:extLst>
          </p:cNvPr>
          <p:cNvSpPr txBox="1"/>
          <p:nvPr/>
        </p:nvSpPr>
        <p:spPr>
          <a:xfrm>
            <a:off x="7571636" y="4885969"/>
            <a:ext cx="1650611" cy="338554"/>
          </a:xfrm>
          <a:prstGeom prst="rect">
            <a:avLst/>
          </a:prstGeom>
          <a:noFill/>
        </p:spPr>
        <p:txBody>
          <a:bodyPr wrap="square">
            <a:spAutoFit/>
          </a:bodyPr>
          <a:lstStyle/>
          <a:p>
            <a:r>
              <a:rPr lang="zh-CN" altLang="en-US" sz="1600" b="0" dirty="0">
                <a:latin typeface="Arial" panose="020B0604020202020204" pitchFamily="34" charset="0"/>
                <a:ea typeface="SimHei" panose="02010609060101010101" pitchFamily="49" charset="-122"/>
                <a:cs typeface="Arial" panose="020B0604020202020204" pitchFamily="34" charset="0"/>
              </a:rPr>
              <a:t>帮助函数</a:t>
            </a:r>
          </a:p>
        </p:txBody>
      </p:sp>
      <p:cxnSp>
        <p:nvCxnSpPr>
          <p:cNvPr id="25" name="直线连接符 24">
            <a:extLst>
              <a:ext uri="{FF2B5EF4-FFF2-40B4-BE49-F238E27FC236}">
                <a16:creationId xmlns:a16="http://schemas.microsoft.com/office/drawing/2014/main" id="{50C58CDF-56F1-A6C5-D6C8-9C467CFFD4F8}"/>
              </a:ext>
            </a:extLst>
          </p:cNvPr>
          <p:cNvCxnSpPr>
            <a:stCxn id="23" idx="0"/>
          </p:cNvCxnSpPr>
          <p:nvPr/>
        </p:nvCxnSpPr>
        <p:spPr bwMode="auto">
          <a:xfrm flipV="1">
            <a:off x="6623050" y="5046986"/>
            <a:ext cx="982696" cy="177537"/>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1060CA17-D1DE-7181-6B09-600B43FC7F52}"/>
              </a:ext>
            </a:extLst>
          </p:cNvPr>
          <p:cNvSpPr txBox="1"/>
          <p:nvPr/>
        </p:nvSpPr>
        <p:spPr>
          <a:xfrm>
            <a:off x="5810201" y="6324983"/>
            <a:ext cx="1650611" cy="338554"/>
          </a:xfrm>
          <a:prstGeom prst="rect">
            <a:avLst/>
          </a:prstGeom>
          <a:noFill/>
        </p:spPr>
        <p:txBody>
          <a:bodyPr wrap="square">
            <a:spAutoFit/>
          </a:bodyPr>
          <a:lstStyle/>
          <a:p>
            <a:r>
              <a:rPr lang="zh-CN" altLang="en-US" sz="1600" b="0" dirty="0">
                <a:latin typeface="Arial" panose="020B0604020202020204" pitchFamily="34" charset="0"/>
                <a:ea typeface="SimHei" panose="02010609060101010101" pitchFamily="49" charset="-122"/>
                <a:cs typeface="Arial" panose="020B0604020202020204" pitchFamily="34" charset="0"/>
              </a:rPr>
              <a:t>内核函数</a:t>
            </a:r>
          </a:p>
        </p:txBody>
      </p:sp>
      <p:cxnSp>
        <p:nvCxnSpPr>
          <p:cNvPr id="28" name="直线连接符 27">
            <a:extLst>
              <a:ext uri="{FF2B5EF4-FFF2-40B4-BE49-F238E27FC236}">
                <a16:creationId xmlns:a16="http://schemas.microsoft.com/office/drawing/2014/main" id="{9692C372-DA0B-CA37-FAF0-F154B39CE3D9}"/>
              </a:ext>
            </a:extLst>
          </p:cNvPr>
          <p:cNvCxnSpPr/>
          <p:nvPr/>
        </p:nvCxnSpPr>
        <p:spPr bwMode="auto">
          <a:xfrm flipV="1">
            <a:off x="6186606" y="6121729"/>
            <a:ext cx="545634" cy="254721"/>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2" name="图片 31">
            <a:extLst>
              <a:ext uri="{FF2B5EF4-FFF2-40B4-BE49-F238E27FC236}">
                <a16:creationId xmlns:a16="http://schemas.microsoft.com/office/drawing/2014/main" id="{A11BBA87-6C35-64C0-1090-185E20EA0CB4}"/>
              </a:ext>
            </a:extLst>
          </p:cNvPr>
          <p:cNvPicPr>
            <a:picLocks noChangeAspect="1"/>
          </p:cNvPicPr>
          <p:nvPr/>
        </p:nvPicPr>
        <p:blipFill>
          <a:blip r:embed="rId6"/>
          <a:stretch>
            <a:fillRect/>
          </a:stretch>
        </p:blipFill>
        <p:spPr>
          <a:xfrm>
            <a:off x="655185" y="3281857"/>
            <a:ext cx="1483247" cy="1092142"/>
          </a:xfrm>
          <a:prstGeom prst="rect">
            <a:avLst/>
          </a:prstGeom>
        </p:spPr>
      </p:pic>
      <p:sp>
        <p:nvSpPr>
          <p:cNvPr id="33" name="文本框 32">
            <a:extLst>
              <a:ext uri="{FF2B5EF4-FFF2-40B4-BE49-F238E27FC236}">
                <a16:creationId xmlns:a16="http://schemas.microsoft.com/office/drawing/2014/main" id="{CC441286-7B7D-6A1F-AFE0-0E6CA2572BD5}"/>
              </a:ext>
            </a:extLst>
          </p:cNvPr>
          <p:cNvSpPr txBox="1"/>
          <p:nvPr/>
        </p:nvSpPr>
        <p:spPr>
          <a:xfrm>
            <a:off x="2429957" y="3622887"/>
            <a:ext cx="1672143" cy="661423"/>
          </a:xfrm>
          <a:prstGeom prst="rect">
            <a:avLst/>
          </a:prstGeom>
          <a:noFill/>
        </p:spPr>
        <p:txBody>
          <a:bodyPr wrap="square">
            <a:spAutoFit/>
          </a:bodyPr>
          <a:lstStyle/>
          <a:p>
            <a:r>
              <a:rPr lang="en-US" altLang="zh-CN" b="0" dirty="0">
                <a:latin typeface="Arial" panose="020B0604020202020204" pitchFamily="34" charset="0"/>
                <a:ea typeface="SimHei" panose="02010609060101010101" pitchFamily="49" charset="-122"/>
                <a:cs typeface="Arial" panose="020B0604020202020204" pitchFamily="34" charset="0"/>
              </a:rPr>
              <a:t>call</a:t>
            </a:r>
            <a:r>
              <a:rPr lang="zh-CN" altLang="en-US" b="0" dirty="0">
                <a:latin typeface="Arial" panose="020B0604020202020204" pitchFamily="34" charset="0"/>
                <a:ea typeface="SimHei" panose="02010609060101010101" pitchFamily="49" charset="-122"/>
                <a:cs typeface="Arial" panose="020B0604020202020204" pitchFamily="34" charset="0"/>
              </a:rPr>
              <a:t>指令，调用</a:t>
            </a:r>
            <a:endParaRPr lang="en-US" altLang="zh-CN" b="0" dirty="0">
              <a:latin typeface="Arial" panose="020B0604020202020204" pitchFamily="34" charset="0"/>
              <a:ea typeface="SimHei" panose="02010609060101010101" pitchFamily="49" charset="-122"/>
              <a:cs typeface="Arial" panose="020B0604020202020204" pitchFamily="34" charset="0"/>
            </a:endParaRPr>
          </a:p>
          <a:p>
            <a:r>
              <a:rPr lang="en-US" altLang="zh-CN" b="0" dirty="0" err="1">
                <a:latin typeface="Arial" panose="020B0604020202020204" pitchFamily="34" charset="0"/>
                <a:ea typeface="SimHei" panose="02010609060101010101" pitchFamily="49" charset="-122"/>
                <a:cs typeface="Arial" panose="020B0604020202020204" pitchFamily="34" charset="0"/>
              </a:rPr>
              <a:t>trace_printk</a:t>
            </a:r>
            <a:endParaRPr lang="zh-CN" altLang="en-US" b="0" dirty="0">
              <a:latin typeface="Arial" panose="020B0604020202020204" pitchFamily="34" charset="0"/>
              <a:ea typeface="SimHei" panose="02010609060101010101" pitchFamily="49" charset="-122"/>
              <a:cs typeface="Arial" panose="020B0604020202020204" pitchFamily="34" charset="0"/>
            </a:endParaRPr>
          </a:p>
        </p:txBody>
      </p:sp>
      <p:cxnSp>
        <p:nvCxnSpPr>
          <p:cNvPr id="34" name="直线连接符 33">
            <a:extLst>
              <a:ext uri="{FF2B5EF4-FFF2-40B4-BE49-F238E27FC236}">
                <a16:creationId xmlns:a16="http://schemas.microsoft.com/office/drawing/2014/main" id="{8BA94276-02D1-35C3-5691-5931E779A19C}"/>
              </a:ext>
            </a:extLst>
          </p:cNvPr>
          <p:cNvCxnSpPr>
            <a:endCxn id="33" idx="1"/>
          </p:cNvCxnSpPr>
          <p:nvPr/>
        </p:nvCxnSpPr>
        <p:spPr bwMode="auto">
          <a:xfrm flipV="1">
            <a:off x="1302249" y="3953599"/>
            <a:ext cx="1127708" cy="110874"/>
          </a:xfrm>
          <a:prstGeom prst="line">
            <a:avLst/>
          </a:prstGeom>
          <a:solidFill>
            <a:schemeClr val="accent1"/>
          </a:solidFill>
          <a:ln w="25400" cap="flat" cmpd="sng" algn="ctr">
            <a:solidFill>
              <a:srgbClr val="FF0000"/>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57153095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verifier</a:t>
            </a:r>
            <a:endParaRPr kumimoji="1" lang="zh-CN" altLang="en-US" sz="2400" dirty="0">
              <a:latin typeface="SimHei" panose="02010609060101010101" pitchFamily="49" charset="-122"/>
              <a:ea typeface="SimHei" panose="02010609060101010101" pitchFamily="49" charset="-122"/>
            </a:endParaRPr>
          </a:p>
        </p:txBody>
      </p:sp>
      <p:sp>
        <p:nvSpPr>
          <p:cNvPr id="4" name="文本框 3">
            <a:extLst>
              <a:ext uri="{FF2B5EF4-FFF2-40B4-BE49-F238E27FC236}">
                <a16:creationId xmlns:a16="http://schemas.microsoft.com/office/drawing/2014/main" id="{59D5FC46-633A-60D1-0474-41BDEE2ED221}"/>
              </a:ext>
            </a:extLst>
          </p:cNvPr>
          <p:cNvSpPr txBox="1"/>
          <p:nvPr/>
        </p:nvSpPr>
        <p:spPr>
          <a:xfrm>
            <a:off x="539552" y="1986688"/>
            <a:ext cx="3229213" cy="400110"/>
          </a:xfrm>
          <a:prstGeom prst="rect">
            <a:avLst/>
          </a:prstGeom>
          <a:noFill/>
        </p:spPr>
        <p:txBody>
          <a:bodyPr wrap="square">
            <a:spAutoFit/>
          </a:bodyPr>
          <a:lstStyle/>
          <a:p>
            <a:pPr marL="342900" indent="-342900">
              <a:buFont typeface="Wingdings" pitchFamily="2" charset="2"/>
              <a:buChar char="n"/>
            </a:pPr>
            <a:r>
              <a:rPr lang="zh-CN" altLang="en-US" sz="2000" b="0" dirty="0">
                <a:latin typeface="SimHei" panose="02010609060101010101" pitchFamily="49" charset="-122"/>
                <a:ea typeface="SimHei" panose="02010609060101010101" pitchFamily="49" charset="-122"/>
              </a:rPr>
              <a:t>关键数据结构</a:t>
            </a:r>
          </a:p>
        </p:txBody>
      </p:sp>
      <p:sp>
        <p:nvSpPr>
          <p:cNvPr id="3" name="文本框 2">
            <a:extLst>
              <a:ext uri="{FF2B5EF4-FFF2-40B4-BE49-F238E27FC236}">
                <a16:creationId xmlns:a16="http://schemas.microsoft.com/office/drawing/2014/main" id="{5CCD0A36-81B8-8318-D97F-6D8918436B69}"/>
              </a:ext>
            </a:extLst>
          </p:cNvPr>
          <p:cNvSpPr txBox="1"/>
          <p:nvPr/>
        </p:nvSpPr>
        <p:spPr>
          <a:xfrm>
            <a:off x="3626081" y="2226671"/>
            <a:ext cx="4843818" cy="646331"/>
          </a:xfrm>
          <a:prstGeom prst="rect">
            <a:avLst/>
          </a:prstGeom>
          <a:noFill/>
        </p:spPr>
        <p:txBody>
          <a:bodyPr wrap="square">
            <a:spAutoFit/>
          </a:bodyPr>
          <a:lstStyle/>
          <a:p>
            <a:r>
              <a:rPr lang="zh-CN" altLang="en-US" b="0" dirty="0">
                <a:latin typeface="+mn-lt"/>
              </a:rPr>
              <a:t>保存一次验证</a:t>
            </a:r>
            <a:r>
              <a:rPr lang="en-US" altLang="zh-CN" b="0" dirty="0">
                <a:latin typeface="+mn-lt"/>
              </a:rPr>
              <a:t> (</a:t>
            </a:r>
            <a:r>
              <a:rPr lang="zh-CN" altLang="en-US" b="0" dirty="0">
                <a:latin typeface="+mn-lt"/>
              </a:rPr>
              <a:t>对一个</a:t>
            </a:r>
            <a:r>
              <a:rPr lang="en-US" altLang="zh-CN" b="0" dirty="0">
                <a:latin typeface="+mn-lt"/>
              </a:rPr>
              <a:t>prog</a:t>
            </a:r>
            <a:r>
              <a:rPr lang="zh-CN" altLang="en-US" b="0" dirty="0">
                <a:latin typeface="+mn-lt"/>
              </a:rPr>
              <a:t>进行验证</a:t>
            </a:r>
            <a:r>
              <a:rPr lang="en-US" altLang="zh-CN" b="0" dirty="0">
                <a:latin typeface="+mn-lt"/>
              </a:rPr>
              <a:t>) </a:t>
            </a:r>
            <a:r>
              <a:rPr lang="zh-CN" altLang="en-US" b="0" dirty="0">
                <a:latin typeface="+mn-lt"/>
              </a:rPr>
              <a:t>所需要的所有信息</a:t>
            </a:r>
          </a:p>
        </p:txBody>
      </p:sp>
      <p:sp>
        <p:nvSpPr>
          <p:cNvPr id="5" name="灯片编号占位符 4">
            <a:extLst>
              <a:ext uri="{FF2B5EF4-FFF2-40B4-BE49-F238E27FC236}">
                <a16:creationId xmlns:a16="http://schemas.microsoft.com/office/drawing/2014/main" id="{63136C15-1AA0-3744-4C20-B0B014A373F1}"/>
              </a:ext>
            </a:extLst>
          </p:cNvPr>
          <p:cNvSpPr>
            <a:spLocks noGrp="1"/>
          </p:cNvSpPr>
          <p:nvPr>
            <p:ph type="sldNum" sz="quarter" idx="12"/>
          </p:nvPr>
        </p:nvSpPr>
        <p:spPr/>
        <p:txBody>
          <a:bodyPr/>
          <a:lstStyle/>
          <a:p>
            <a:pPr>
              <a:defRPr/>
            </a:pPr>
            <a:fld id="{2BE9E919-A463-264A-AD28-C5A0DC5B5896}" type="slidenum">
              <a:rPr lang="en-US" altLang="zh-CN" smtClean="0"/>
              <a:pPr>
                <a:defRPr/>
              </a:pPr>
              <a:t>112</a:t>
            </a:fld>
            <a:endParaRPr lang="en-US" altLang="zh-CN"/>
          </a:p>
        </p:txBody>
      </p:sp>
      <p:sp>
        <p:nvSpPr>
          <p:cNvPr id="7" name="文本框 6">
            <a:extLst>
              <a:ext uri="{FF2B5EF4-FFF2-40B4-BE49-F238E27FC236}">
                <a16:creationId xmlns:a16="http://schemas.microsoft.com/office/drawing/2014/main" id="{87DC3D17-62DC-7828-37BB-FE836C2C5C06}"/>
              </a:ext>
            </a:extLst>
          </p:cNvPr>
          <p:cNvSpPr txBox="1"/>
          <p:nvPr/>
        </p:nvSpPr>
        <p:spPr>
          <a:xfrm>
            <a:off x="600278" y="3589994"/>
            <a:ext cx="3107760" cy="400110"/>
          </a:xfrm>
          <a:prstGeom prst="rect">
            <a:avLst/>
          </a:prstGeom>
          <a:noFill/>
        </p:spPr>
        <p:txBody>
          <a:bodyPr wrap="square">
            <a:spAutoFit/>
          </a:bodyPr>
          <a:lstStyle/>
          <a:p>
            <a:pPr marL="342900" indent="-342900">
              <a:buFont typeface="Wingdings" pitchFamily="2" charset="2"/>
              <a:buChar char="n"/>
            </a:pPr>
            <a:r>
              <a:rPr lang="en-US" altLang="zh-CN" sz="2000" b="0" dirty="0">
                <a:latin typeface="SimHei" panose="02010609060101010101" pitchFamily="49" charset="-122"/>
                <a:ea typeface="SimHei" panose="02010609060101010101" pitchFamily="49" charset="-122"/>
              </a:rPr>
              <a:t>BPF</a:t>
            </a:r>
            <a:r>
              <a:rPr lang="zh-CN" altLang="en-US" sz="2000" b="0" dirty="0">
                <a:latin typeface="SimHei" panose="02010609060101010101" pitchFamily="49" charset="-122"/>
                <a:ea typeface="SimHei" panose="02010609060101010101" pitchFamily="49" charset="-122"/>
              </a:rPr>
              <a:t>验证器的功能</a:t>
            </a:r>
          </a:p>
        </p:txBody>
      </p:sp>
      <p:pic>
        <p:nvPicPr>
          <p:cNvPr id="8" name="图片 7">
            <a:extLst>
              <a:ext uri="{FF2B5EF4-FFF2-40B4-BE49-F238E27FC236}">
                <a16:creationId xmlns:a16="http://schemas.microsoft.com/office/drawing/2014/main" id="{A96B3758-28B9-B406-5927-5A2A25B628EB}"/>
              </a:ext>
            </a:extLst>
          </p:cNvPr>
          <p:cNvPicPr>
            <a:picLocks noChangeAspect="1"/>
          </p:cNvPicPr>
          <p:nvPr/>
        </p:nvPicPr>
        <p:blipFill>
          <a:blip r:embed="rId3"/>
          <a:stretch>
            <a:fillRect/>
          </a:stretch>
        </p:blipFill>
        <p:spPr>
          <a:xfrm>
            <a:off x="653817" y="3011695"/>
            <a:ext cx="2641600" cy="342900"/>
          </a:xfrm>
          <a:prstGeom prst="rect">
            <a:avLst/>
          </a:prstGeom>
        </p:spPr>
      </p:pic>
      <p:pic>
        <p:nvPicPr>
          <p:cNvPr id="10" name="图片 9">
            <a:extLst>
              <a:ext uri="{FF2B5EF4-FFF2-40B4-BE49-F238E27FC236}">
                <a16:creationId xmlns:a16="http://schemas.microsoft.com/office/drawing/2014/main" id="{3A7903CB-AC9D-826A-2484-2B9270F50A36}"/>
              </a:ext>
            </a:extLst>
          </p:cNvPr>
          <p:cNvPicPr>
            <a:picLocks noChangeAspect="1"/>
          </p:cNvPicPr>
          <p:nvPr/>
        </p:nvPicPr>
        <p:blipFill>
          <a:blip r:embed="rId4"/>
          <a:stretch>
            <a:fillRect/>
          </a:stretch>
        </p:blipFill>
        <p:spPr>
          <a:xfrm>
            <a:off x="649963" y="2465565"/>
            <a:ext cx="2616200" cy="304800"/>
          </a:xfrm>
          <a:prstGeom prst="rect">
            <a:avLst/>
          </a:prstGeom>
        </p:spPr>
      </p:pic>
      <p:sp>
        <p:nvSpPr>
          <p:cNvPr id="11" name="文本框 10">
            <a:extLst>
              <a:ext uri="{FF2B5EF4-FFF2-40B4-BE49-F238E27FC236}">
                <a16:creationId xmlns:a16="http://schemas.microsoft.com/office/drawing/2014/main" id="{EA52DAD2-B63F-1956-CA4A-294CA8F963D5}"/>
              </a:ext>
            </a:extLst>
          </p:cNvPr>
          <p:cNvSpPr txBox="1"/>
          <p:nvPr/>
        </p:nvSpPr>
        <p:spPr>
          <a:xfrm>
            <a:off x="3626081" y="2908738"/>
            <a:ext cx="5189928" cy="646331"/>
          </a:xfrm>
          <a:prstGeom prst="rect">
            <a:avLst/>
          </a:prstGeom>
          <a:noFill/>
        </p:spPr>
        <p:txBody>
          <a:bodyPr wrap="square">
            <a:spAutoFit/>
          </a:bodyPr>
          <a:lstStyle/>
          <a:p>
            <a:r>
              <a:rPr lang="zh-CN" altLang="en-US" b="0" dirty="0">
                <a:latin typeface="+mn-lt"/>
                <a:ea typeface="+mn-ea"/>
              </a:rPr>
              <a:t>保存不同种类的</a:t>
            </a:r>
            <a:r>
              <a:rPr lang="en-US" altLang="zh-CN" b="0" dirty="0">
                <a:latin typeface="+mn-lt"/>
                <a:ea typeface="+mn-ea"/>
              </a:rPr>
              <a:t>Prog</a:t>
            </a:r>
            <a:r>
              <a:rPr lang="zh-CN" altLang="en-US" b="0" dirty="0">
                <a:latin typeface="+mn-lt"/>
                <a:ea typeface="+mn-ea"/>
              </a:rPr>
              <a:t>所特定的验证器操作，例如 对应</a:t>
            </a:r>
            <a:r>
              <a:rPr lang="en-US" altLang="zh-CN" b="0" dirty="0">
                <a:latin typeface="+mn-lt"/>
                <a:ea typeface="+mn-ea"/>
              </a:rPr>
              <a:t>Prog Type</a:t>
            </a:r>
            <a:r>
              <a:rPr lang="zh-CN" altLang="en-US" b="0" dirty="0">
                <a:latin typeface="+mn-lt"/>
                <a:ea typeface="+mn-ea"/>
              </a:rPr>
              <a:t>被允许使用的帮助函数集合等</a:t>
            </a:r>
          </a:p>
        </p:txBody>
      </p:sp>
      <p:sp>
        <p:nvSpPr>
          <p:cNvPr id="12" name="文本框 11">
            <a:extLst>
              <a:ext uri="{FF2B5EF4-FFF2-40B4-BE49-F238E27FC236}">
                <a16:creationId xmlns:a16="http://schemas.microsoft.com/office/drawing/2014/main" id="{A330FF64-DAE0-8A52-E4A5-0BDFAC67F958}"/>
              </a:ext>
            </a:extLst>
          </p:cNvPr>
          <p:cNvSpPr txBox="1"/>
          <p:nvPr/>
        </p:nvSpPr>
        <p:spPr>
          <a:xfrm>
            <a:off x="624788" y="4174224"/>
            <a:ext cx="7979660" cy="2049600"/>
          </a:xfrm>
          <a:prstGeom prst="rect">
            <a:avLst/>
          </a:prstGeom>
          <a:noFill/>
        </p:spPr>
        <p:txBody>
          <a:bodyPr wrap="square">
            <a:spAutoFit/>
          </a:bodyPr>
          <a:lstStyle/>
          <a:p>
            <a:pPr marL="228600" indent="-228600">
              <a:lnSpc>
                <a:spcPct val="120000"/>
              </a:lnSpc>
              <a:buAutoNum type="arabicPeriod"/>
            </a:pPr>
            <a:r>
              <a:rPr lang="zh-CN" altLang="en-US" b="0" dirty="0">
                <a:latin typeface="+mn-lt"/>
                <a:ea typeface="+mn-ea"/>
              </a:rPr>
              <a:t>执行</a:t>
            </a:r>
            <a:r>
              <a:rPr lang="en-US" altLang="zh-CN" b="0" dirty="0">
                <a:latin typeface="+mn-lt"/>
                <a:ea typeface="+mn-ea"/>
              </a:rPr>
              <a:t>DFS</a:t>
            </a:r>
            <a:r>
              <a:rPr lang="zh-CN" altLang="en-US" b="0" dirty="0">
                <a:latin typeface="+mn-lt"/>
                <a:ea typeface="+mn-ea"/>
              </a:rPr>
              <a:t>确保加载的</a:t>
            </a:r>
            <a:r>
              <a:rPr lang="en-US" altLang="zh-CN" b="0" dirty="0">
                <a:latin typeface="+mn-lt"/>
                <a:ea typeface="+mn-ea"/>
              </a:rPr>
              <a:t>eBPF</a:t>
            </a:r>
            <a:r>
              <a:rPr lang="zh-CN" altLang="en-US" b="0" dirty="0">
                <a:latin typeface="+mn-lt"/>
                <a:ea typeface="+mn-ea"/>
              </a:rPr>
              <a:t>程序是</a:t>
            </a:r>
            <a:r>
              <a:rPr lang="en-US" altLang="zh-CN" b="0" dirty="0">
                <a:latin typeface="+mn-lt"/>
                <a:ea typeface="+mn-ea"/>
              </a:rPr>
              <a:t>DAG (</a:t>
            </a:r>
            <a:r>
              <a:rPr lang="zh-CN" altLang="en-US" b="0" dirty="0">
                <a:latin typeface="+mn-lt"/>
                <a:ea typeface="+mn-ea"/>
              </a:rPr>
              <a:t>有向无环图</a:t>
            </a:r>
            <a:r>
              <a:rPr lang="en-US" altLang="zh-CN" b="0" dirty="0">
                <a:latin typeface="+mn-lt"/>
                <a:ea typeface="+mn-ea"/>
              </a:rPr>
              <a:t>)</a:t>
            </a:r>
          </a:p>
          <a:p>
            <a:pPr marL="228600" indent="-228600">
              <a:lnSpc>
                <a:spcPct val="120000"/>
              </a:lnSpc>
              <a:buFontTx/>
              <a:buAutoNum type="arabicPeriod"/>
            </a:pPr>
            <a:r>
              <a:rPr lang="zh-CN" altLang="en-US" dirty="0">
                <a:solidFill>
                  <a:srgbClr val="FF0000"/>
                </a:solidFill>
                <a:latin typeface="+mn-lt"/>
                <a:ea typeface="+mn-ea"/>
              </a:rPr>
              <a:t>模拟</a:t>
            </a:r>
            <a:r>
              <a:rPr lang="zh-CN" altLang="en-US" b="0" dirty="0">
                <a:latin typeface="+mn-lt"/>
                <a:ea typeface="+mn-ea"/>
              </a:rPr>
              <a:t>执行</a:t>
            </a:r>
            <a:r>
              <a:rPr lang="zh-CN" altLang="en-US" dirty="0">
                <a:solidFill>
                  <a:srgbClr val="FF0000"/>
                </a:solidFill>
                <a:latin typeface="+mn-lt"/>
                <a:ea typeface="+mn-ea"/>
              </a:rPr>
              <a:t>所有分支</a:t>
            </a:r>
            <a:r>
              <a:rPr lang="zh-CN" altLang="en-US" b="0" dirty="0">
                <a:latin typeface="+mn-lt"/>
                <a:ea typeface="+mn-ea"/>
              </a:rPr>
              <a:t>上的</a:t>
            </a:r>
            <a:r>
              <a:rPr lang="zh-CN" altLang="en-US" dirty="0">
                <a:solidFill>
                  <a:srgbClr val="FF0000"/>
                </a:solidFill>
                <a:latin typeface="+mn-lt"/>
                <a:ea typeface="+mn-ea"/>
              </a:rPr>
              <a:t>所有指令</a:t>
            </a:r>
            <a:r>
              <a:rPr lang="zh-CN" altLang="en-US" b="0" dirty="0">
                <a:latin typeface="+mn-lt"/>
                <a:ea typeface="+mn-ea"/>
              </a:rPr>
              <a:t>确保指令是安全的 </a:t>
            </a:r>
            <a:r>
              <a:rPr lang="en-US" altLang="zh-CN" b="0" dirty="0">
                <a:latin typeface="+mn-lt"/>
                <a:ea typeface="+mn-ea"/>
              </a:rPr>
              <a:t>(</a:t>
            </a:r>
            <a:r>
              <a:rPr lang="zh-CN" altLang="en-US" b="0" dirty="0">
                <a:latin typeface="+mn-lt"/>
                <a:ea typeface="+mn-ea"/>
              </a:rPr>
              <a:t>基于</a:t>
            </a:r>
            <a:r>
              <a:rPr lang="zh-CN" altLang="en-US" dirty="0">
                <a:solidFill>
                  <a:srgbClr val="FF0000"/>
                </a:solidFill>
                <a:latin typeface="+mn-lt"/>
                <a:ea typeface="+mn-ea"/>
              </a:rPr>
              <a:t>指令类型</a:t>
            </a:r>
            <a:r>
              <a:rPr lang="zh-CN" altLang="en-US" b="0" dirty="0">
                <a:latin typeface="+mn-lt"/>
                <a:ea typeface="+mn-ea"/>
              </a:rPr>
              <a:t>，指令的</a:t>
            </a:r>
            <a:r>
              <a:rPr lang="zh-CN" altLang="en-US" dirty="0">
                <a:solidFill>
                  <a:srgbClr val="FF0000"/>
                </a:solidFill>
                <a:latin typeface="+mn-lt"/>
                <a:ea typeface="+mn-ea"/>
              </a:rPr>
              <a:t>寄存器类型</a:t>
            </a:r>
            <a:r>
              <a:rPr lang="zh-CN" altLang="en-US" b="0" dirty="0">
                <a:latin typeface="+mn-lt"/>
                <a:ea typeface="+mn-ea"/>
              </a:rPr>
              <a:t>进行分析，执行</a:t>
            </a:r>
            <a:r>
              <a:rPr lang="zh-CN" altLang="en-US" dirty="0">
                <a:solidFill>
                  <a:srgbClr val="FF0000"/>
                </a:solidFill>
                <a:latin typeface="+mn-lt"/>
                <a:ea typeface="+mn-ea"/>
              </a:rPr>
              <a:t>对应</a:t>
            </a:r>
            <a:r>
              <a:rPr lang="en-US" altLang="zh-CN" dirty="0">
                <a:solidFill>
                  <a:srgbClr val="FF0000"/>
                </a:solidFill>
                <a:latin typeface="+mn-lt"/>
                <a:ea typeface="+mn-ea"/>
              </a:rPr>
              <a:t>PROG</a:t>
            </a:r>
            <a:r>
              <a:rPr lang="zh-CN" altLang="en-US" dirty="0">
                <a:solidFill>
                  <a:srgbClr val="FF0000"/>
                </a:solidFill>
                <a:latin typeface="+mn-lt"/>
                <a:ea typeface="+mn-ea"/>
              </a:rPr>
              <a:t>类</a:t>
            </a:r>
            <a:r>
              <a:rPr lang="zh-CN" altLang="en-US" b="0" dirty="0">
                <a:latin typeface="+mn-lt"/>
                <a:ea typeface="+mn-ea"/>
              </a:rPr>
              <a:t>型的验证操作等</a:t>
            </a:r>
            <a:r>
              <a:rPr lang="en-US" altLang="zh-CN" b="0" dirty="0">
                <a:latin typeface="+mn-lt"/>
                <a:ea typeface="+mn-ea"/>
              </a:rPr>
              <a:t>)</a:t>
            </a:r>
          </a:p>
          <a:p>
            <a:pPr marL="228600" indent="-228600">
              <a:lnSpc>
                <a:spcPct val="120000"/>
              </a:lnSpc>
              <a:buFontTx/>
              <a:buAutoNum type="arabicPeriod"/>
            </a:pPr>
            <a:r>
              <a:rPr lang="zh-CN" altLang="en-US" b="0" dirty="0">
                <a:latin typeface="+mn-lt"/>
                <a:ea typeface="+mn-ea"/>
              </a:rPr>
              <a:t>指令重写</a:t>
            </a:r>
            <a:r>
              <a:rPr lang="en-US" altLang="zh-CN" b="0" dirty="0">
                <a:latin typeface="+mn-lt"/>
                <a:ea typeface="+mn-ea"/>
              </a:rPr>
              <a:t> : </a:t>
            </a:r>
            <a:r>
              <a:rPr lang="zh-CN" altLang="en-US" b="0" dirty="0">
                <a:latin typeface="+mn-lt"/>
                <a:ea typeface="+mn-ea"/>
              </a:rPr>
              <a:t>将</a:t>
            </a:r>
            <a:r>
              <a:rPr lang="en-US" altLang="zh-CN" b="0" dirty="0">
                <a:latin typeface="+mn-lt"/>
                <a:ea typeface="+mn-ea"/>
              </a:rPr>
              <a:t>CALL</a:t>
            </a:r>
            <a:r>
              <a:rPr lang="zh-CN" altLang="en-US" b="0" dirty="0">
                <a:latin typeface="+mn-lt"/>
                <a:ea typeface="+mn-ea"/>
              </a:rPr>
              <a:t>指令的</a:t>
            </a:r>
            <a:r>
              <a:rPr lang="zh-CN" altLang="en-US" dirty="0">
                <a:solidFill>
                  <a:srgbClr val="FF0000"/>
                </a:solidFill>
                <a:latin typeface="+mn-lt"/>
                <a:ea typeface="+mn-ea"/>
              </a:rPr>
              <a:t>帮助函数</a:t>
            </a:r>
            <a:r>
              <a:rPr lang="en-US" altLang="zh-CN" dirty="0">
                <a:solidFill>
                  <a:srgbClr val="FF0000"/>
                </a:solidFill>
                <a:latin typeface="+mn-lt"/>
                <a:ea typeface="+mn-ea"/>
              </a:rPr>
              <a:t>id</a:t>
            </a:r>
            <a:r>
              <a:rPr lang="zh-CN" altLang="en-US" b="0" dirty="0">
                <a:latin typeface="+mn-lt"/>
                <a:ea typeface="+mn-ea"/>
              </a:rPr>
              <a:t>修改为实际的</a:t>
            </a:r>
            <a:r>
              <a:rPr lang="zh-CN" altLang="en-US" dirty="0">
                <a:solidFill>
                  <a:srgbClr val="FF0000"/>
                </a:solidFill>
                <a:latin typeface="+mn-lt"/>
                <a:ea typeface="+mn-ea"/>
              </a:rPr>
              <a:t>函数地址</a:t>
            </a:r>
            <a:r>
              <a:rPr lang="zh-CN" altLang="en-US" b="0" dirty="0">
                <a:latin typeface="+mn-lt"/>
                <a:ea typeface="+mn-ea"/>
              </a:rPr>
              <a:t>，将</a:t>
            </a:r>
            <a:r>
              <a:rPr lang="en-US" altLang="zh-CN" b="0" dirty="0">
                <a:latin typeface="+mn-lt"/>
                <a:ea typeface="+mn-ea"/>
              </a:rPr>
              <a:t>LD</a:t>
            </a:r>
            <a:r>
              <a:rPr lang="zh-CN" altLang="en-US" b="0" dirty="0">
                <a:latin typeface="+mn-lt"/>
                <a:ea typeface="+mn-ea"/>
              </a:rPr>
              <a:t>指令或者</a:t>
            </a:r>
            <a:r>
              <a:rPr lang="en-US" altLang="zh-CN" b="0" dirty="0">
                <a:latin typeface="+mn-lt"/>
                <a:ea typeface="+mn-ea"/>
              </a:rPr>
              <a:t>CALL</a:t>
            </a:r>
            <a:r>
              <a:rPr lang="zh-CN" altLang="en-US" b="0" dirty="0">
                <a:latin typeface="+mn-lt"/>
                <a:ea typeface="+mn-ea"/>
              </a:rPr>
              <a:t>指令中的</a:t>
            </a:r>
            <a:r>
              <a:rPr lang="en-US" altLang="zh-CN" b="0" dirty="0">
                <a:latin typeface="+mn-lt"/>
                <a:ea typeface="+mn-ea"/>
              </a:rPr>
              <a:t>MAP </a:t>
            </a:r>
            <a:r>
              <a:rPr lang="en-US" altLang="zh-CN" b="0" dirty="0" err="1">
                <a:latin typeface="+mn-lt"/>
                <a:ea typeface="+mn-ea"/>
              </a:rPr>
              <a:t>fd</a:t>
            </a:r>
            <a:r>
              <a:rPr lang="zh-CN" altLang="en-US" b="0" dirty="0">
                <a:latin typeface="+mn-lt"/>
                <a:ea typeface="+mn-ea"/>
              </a:rPr>
              <a:t>修改为实际地址等等</a:t>
            </a:r>
            <a:endParaRPr lang="en-US" altLang="zh-CN" b="0" dirty="0">
              <a:latin typeface="+mn-lt"/>
              <a:ea typeface="+mn-ea"/>
            </a:endParaRPr>
          </a:p>
          <a:p>
            <a:pPr marL="228600" indent="-228600">
              <a:lnSpc>
                <a:spcPct val="120000"/>
              </a:lnSpc>
              <a:buFontTx/>
              <a:buAutoNum type="arabicPeriod"/>
            </a:pPr>
            <a:r>
              <a:rPr lang="zh-CN" altLang="en-US" b="0" dirty="0">
                <a:latin typeface="+mn-lt"/>
                <a:ea typeface="+mn-ea"/>
              </a:rPr>
              <a:t>指令优化 </a:t>
            </a:r>
            <a:r>
              <a:rPr lang="en-US" altLang="zh-CN" b="0" dirty="0">
                <a:latin typeface="+mn-lt"/>
                <a:ea typeface="+mn-ea"/>
              </a:rPr>
              <a:t>: </a:t>
            </a:r>
            <a:r>
              <a:rPr lang="zh-CN" altLang="en-US" b="0" dirty="0">
                <a:latin typeface="+mn-lt"/>
                <a:ea typeface="+mn-ea"/>
              </a:rPr>
              <a:t>删除无关指令</a:t>
            </a:r>
            <a:endParaRPr lang="en-US" altLang="zh-CN" b="0" dirty="0">
              <a:latin typeface="+mn-lt"/>
              <a:ea typeface="+mn-ea"/>
            </a:endParaRPr>
          </a:p>
        </p:txBody>
      </p:sp>
    </p:spTree>
    <p:extLst>
      <p:ext uri="{BB962C8B-B14F-4D97-AF65-F5344CB8AC3E}">
        <p14:creationId xmlns:p14="http://schemas.microsoft.com/office/powerpoint/2010/main" val="36690720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verifier</a:t>
            </a:r>
            <a:endParaRPr kumimoji="1" lang="zh-CN" altLang="en-US" sz="2400" dirty="0">
              <a:latin typeface="SimHei" panose="02010609060101010101" pitchFamily="49" charset="-122"/>
              <a:ea typeface="SimHei" panose="02010609060101010101" pitchFamily="49" charset="-122"/>
            </a:endParaRPr>
          </a:p>
        </p:txBody>
      </p:sp>
      <p:sp>
        <p:nvSpPr>
          <p:cNvPr id="3" name="灯片编号占位符 2">
            <a:extLst>
              <a:ext uri="{FF2B5EF4-FFF2-40B4-BE49-F238E27FC236}">
                <a16:creationId xmlns:a16="http://schemas.microsoft.com/office/drawing/2014/main" id="{13CF73EF-D76C-CCC0-243A-085D3DF80B9F}"/>
              </a:ext>
            </a:extLst>
          </p:cNvPr>
          <p:cNvSpPr>
            <a:spLocks noGrp="1"/>
          </p:cNvSpPr>
          <p:nvPr>
            <p:ph type="sldNum" sz="quarter" idx="12"/>
          </p:nvPr>
        </p:nvSpPr>
        <p:spPr/>
        <p:txBody>
          <a:bodyPr/>
          <a:lstStyle/>
          <a:p>
            <a:pPr>
              <a:defRPr/>
            </a:pPr>
            <a:fld id="{2BE9E919-A463-264A-AD28-C5A0DC5B5896}" type="slidenum">
              <a:rPr lang="en-US" altLang="zh-CN" smtClean="0"/>
              <a:pPr>
                <a:defRPr/>
              </a:pPr>
              <a:t>113</a:t>
            </a:fld>
            <a:endParaRPr lang="en-US" altLang="zh-CN"/>
          </a:p>
        </p:txBody>
      </p:sp>
      <p:pic>
        <p:nvPicPr>
          <p:cNvPr id="5" name="图片 4">
            <a:extLst>
              <a:ext uri="{FF2B5EF4-FFF2-40B4-BE49-F238E27FC236}">
                <a16:creationId xmlns:a16="http://schemas.microsoft.com/office/drawing/2014/main" id="{21CCDB71-13B4-D7D4-9078-0F020E64EA85}"/>
              </a:ext>
            </a:extLst>
          </p:cNvPr>
          <p:cNvPicPr>
            <a:picLocks noChangeAspect="1"/>
          </p:cNvPicPr>
          <p:nvPr/>
        </p:nvPicPr>
        <p:blipFill>
          <a:blip r:embed="rId3"/>
          <a:stretch>
            <a:fillRect/>
          </a:stretch>
        </p:blipFill>
        <p:spPr>
          <a:xfrm>
            <a:off x="557267" y="2105244"/>
            <a:ext cx="4256574" cy="4395678"/>
          </a:xfrm>
          <a:prstGeom prst="rect">
            <a:avLst/>
          </a:prstGeom>
        </p:spPr>
      </p:pic>
      <p:sp>
        <p:nvSpPr>
          <p:cNvPr id="6" name="文本框 5">
            <a:extLst>
              <a:ext uri="{FF2B5EF4-FFF2-40B4-BE49-F238E27FC236}">
                <a16:creationId xmlns:a16="http://schemas.microsoft.com/office/drawing/2014/main" id="{674FF90B-8DC9-E5D4-7C59-FF48F1E1DC82}"/>
              </a:ext>
            </a:extLst>
          </p:cNvPr>
          <p:cNvSpPr txBox="1"/>
          <p:nvPr/>
        </p:nvSpPr>
        <p:spPr>
          <a:xfrm>
            <a:off x="5027308" y="2835858"/>
            <a:ext cx="3896519"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设置不同</a:t>
            </a:r>
            <a:r>
              <a:rPr lang="en-US" altLang="zh-CN" b="0" dirty="0">
                <a:latin typeface="SimHei" panose="02010609060101010101" pitchFamily="49" charset="-122"/>
                <a:ea typeface="SimHei" panose="02010609060101010101" pitchFamily="49" charset="-122"/>
              </a:rPr>
              <a:t>PROG_TYPE</a:t>
            </a:r>
            <a:r>
              <a:rPr lang="zh-CN" altLang="en-US" b="0" dirty="0">
                <a:latin typeface="SimHei" panose="02010609060101010101" pitchFamily="49" charset="-122"/>
                <a:ea typeface="SimHei" panose="02010609060101010101" pitchFamily="49" charset="-122"/>
              </a:rPr>
              <a:t>的验证器操作</a:t>
            </a:r>
          </a:p>
        </p:txBody>
      </p:sp>
      <p:sp>
        <p:nvSpPr>
          <p:cNvPr id="7" name="文本框 6">
            <a:extLst>
              <a:ext uri="{FF2B5EF4-FFF2-40B4-BE49-F238E27FC236}">
                <a16:creationId xmlns:a16="http://schemas.microsoft.com/office/drawing/2014/main" id="{5A0F9D3F-46F3-600B-01D3-12BDE2AED384}"/>
              </a:ext>
            </a:extLst>
          </p:cNvPr>
          <p:cNvSpPr txBox="1"/>
          <p:nvPr/>
        </p:nvSpPr>
        <p:spPr>
          <a:xfrm>
            <a:off x="5047455" y="3156994"/>
            <a:ext cx="3654693" cy="646331"/>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指令重写，将指令立即数为实际内核函数地址</a:t>
            </a:r>
          </a:p>
        </p:txBody>
      </p:sp>
      <p:sp>
        <p:nvSpPr>
          <p:cNvPr id="8" name="文本框 7">
            <a:extLst>
              <a:ext uri="{FF2B5EF4-FFF2-40B4-BE49-F238E27FC236}">
                <a16:creationId xmlns:a16="http://schemas.microsoft.com/office/drawing/2014/main" id="{87410B04-1C8F-0C74-096B-C4C1B82898E8}"/>
              </a:ext>
            </a:extLst>
          </p:cNvPr>
          <p:cNvSpPr txBox="1"/>
          <p:nvPr/>
        </p:nvSpPr>
        <p:spPr>
          <a:xfrm>
            <a:off x="5047455" y="3758380"/>
            <a:ext cx="4177598" cy="369332"/>
          </a:xfrm>
          <a:prstGeom prst="rect">
            <a:avLst/>
          </a:prstGeom>
          <a:noFill/>
        </p:spPr>
        <p:txBody>
          <a:bodyPr wrap="square">
            <a:spAutoFit/>
          </a:bodyPr>
          <a:lstStyle/>
          <a:p>
            <a:r>
              <a:rPr lang="en-US" altLang="zh-CN" b="0" dirty="0" err="1">
                <a:latin typeface="SimHei" panose="02010609060101010101" pitchFamily="49" charset="-122"/>
                <a:ea typeface="SimHei" panose="02010609060101010101" pitchFamily="49" charset="-122"/>
              </a:rPr>
              <a:t>cfg</a:t>
            </a:r>
            <a:r>
              <a:rPr lang="en-US" altLang="zh-CN" b="0" dirty="0">
                <a:latin typeface="SimHei" panose="02010609060101010101" pitchFamily="49" charset="-122"/>
                <a:ea typeface="SimHei" panose="02010609060101010101" pitchFamily="49" charset="-122"/>
              </a:rPr>
              <a:t> (</a:t>
            </a:r>
            <a:r>
              <a:rPr lang="zh-CN" altLang="en-US" b="0" dirty="0">
                <a:latin typeface="SimHei" panose="02010609060101010101" pitchFamily="49" charset="-122"/>
                <a:ea typeface="SimHei" panose="02010609060101010101" pitchFamily="49" charset="-122"/>
              </a:rPr>
              <a:t>控制流图</a:t>
            </a:r>
            <a:r>
              <a:rPr lang="en-US" altLang="zh-CN" b="0" dirty="0">
                <a:latin typeface="SimHei" panose="02010609060101010101" pitchFamily="49" charset="-122"/>
                <a:ea typeface="SimHei" panose="02010609060101010101" pitchFamily="49" charset="-122"/>
              </a:rPr>
              <a:t>)</a:t>
            </a:r>
            <a:r>
              <a:rPr lang="zh-CN" altLang="en-US" b="0" dirty="0">
                <a:latin typeface="SimHei" panose="02010609060101010101" pitchFamily="49" charset="-122"/>
                <a:ea typeface="SimHei" panose="02010609060101010101" pitchFamily="49" charset="-122"/>
              </a:rPr>
              <a:t>检测，保证</a:t>
            </a:r>
            <a:r>
              <a:rPr lang="en-US" altLang="zh-CN" b="0" dirty="0">
                <a:latin typeface="SimHei" panose="02010609060101010101" pitchFamily="49" charset="-122"/>
                <a:ea typeface="SimHei" panose="02010609060101010101" pitchFamily="49" charset="-122"/>
              </a:rPr>
              <a:t>prog</a:t>
            </a:r>
            <a:r>
              <a:rPr lang="zh-CN" altLang="en-US" b="0" dirty="0">
                <a:latin typeface="SimHei" panose="02010609060101010101" pitchFamily="49" charset="-122"/>
                <a:ea typeface="SimHei" panose="02010609060101010101" pitchFamily="49" charset="-122"/>
              </a:rPr>
              <a:t>为</a:t>
            </a:r>
            <a:r>
              <a:rPr lang="en-US" altLang="zh-CN" b="0" dirty="0">
                <a:latin typeface="SimHei" panose="02010609060101010101" pitchFamily="49" charset="-122"/>
                <a:ea typeface="SimHei" panose="02010609060101010101" pitchFamily="49" charset="-122"/>
              </a:rPr>
              <a:t>DAG</a:t>
            </a:r>
            <a:endParaRPr lang="zh-CN" altLang="en-US" b="0" dirty="0">
              <a:latin typeface="SimHei" panose="02010609060101010101" pitchFamily="49" charset="-122"/>
              <a:ea typeface="SimHei" panose="02010609060101010101" pitchFamily="49" charset="-122"/>
            </a:endParaRPr>
          </a:p>
        </p:txBody>
      </p:sp>
      <p:sp>
        <p:nvSpPr>
          <p:cNvPr id="10" name="文本框 9">
            <a:extLst>
              <a:ext uri="{FF2B5EF4-FFF2-40B4-BE49-F238E27FC236}">
                <a16:creationId xmlns:a16="http://schemas.microsoft.com/office/drawing/2014/main" id="{303A6E90-FF9C-4249-1287-212074014872}"/>
              </a:ext>
            </a:extLst>
          </p:cNvPr>
          <p:cNvSpPr txBox="1"/>
          <p:nvPr/>
        </p:nvSpPr>
        <p:spPr>
          <a:xfrm>
            <a:off x="5027308" y="4358959"/>
            <a:ext cx="3896519"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模拟指令的执行，确保内存访问正确</a:t>
            </a:r>
          </a:p>
        </p:txBody>
      </p:sp>
      <p:sp>
        <p:nvSpPr>
          <p:cNvPr id="11" name="文本框 10">
            <a:extLst>
              <a:ext uri="{FF2B5EF4-FFF2-40B4-BE49-F238E27FC236}">
                <a16:creationId xmlns:a16="http://schemas.microsoft.com/office/drawing/2014/main" id="{46AEE5FB-A703-92DB-0158-8FE8973445D1}"/>
              </a:ext>
            </a:extLst>
          </p:cNvPr>
          <p:cNvSpPr txBox="1"/>
          <p:nvPr/>
        </p:nvSpPr>
        <p:spPr>
          <a:xfrm>
            <a:off x="5073825" y="5148526"/>
            <a:ext cx="3896519"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指令优化</a:t>
            </a:r>
          </a:p>
        </p:txBody>
      </p:sp>
      <p:sp>
        <p:nvSpPr>
          <p:cNvPr id="12" name="文本框 11">
            <a:extLst>
              <a:ext uri="{FF2B5EF4-FFF2-40B4-BE49-F238E27FC236}">
                <a16:creationId xmlns:a16="http://schemas.microsoft.com/office/drawing/2014/main" id="{589A3A59-43A4-6434-3845-AF3C57DF002A}"/>
              </a:ext>
            </a:extLst>
          </p:cNvPr>
          <p:cNvSpPr txBox="1"/>
          <p:nvPr/>
        </p:nvSpPr>
        <p:spPr>
          <a:xfrm>
            <a:off x="5027308" y="5720276"/>
            <a:ext cx="3654693" cy="646331"/>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指令重写，将指令立即数为实际内核函数地址</a:t>
            </a:r>
          </a:p>
        </p:txBody>
      </p:sp>
      <p:cxnSp>
        <p:nvCxnSpPr>
          <p:cNvPr id="13" name="直线连接符 12">
            <a:extLst>
              <a:ext uri="{FF2B5EF4-FFF2-40B4-BE49-F238E27FC236}">
                <a16:creationId xmlns:a16="http://schemas.microsoft.com/office/drawing/2014/main" id="{62D27F1E-3F6E-9994-C7CD-5208D22892E0}"/>
              </a:ext>
            </a:extLst>
          </p:cNvPr>
          <p:cNvCxnSpPr>
            <a:stCxn id="6" idx="1"/>
          </p:cNvCxnSpPr>
          <p:nvPr/>
        </p:nvCxnSpPr>
        <p:spPr bwMode="auto">
          <a:xfrm flipH="1">
            <a:off x="4679929" y="3020524"/>
            <a:ext cx="347379" cy="109699"/>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线连接符 14">
            <a:extLst>
              <a:ext uri="{FF2B5EF4-FFF2-40B4-BE49-F238E27FC236}">
                <a16:creationId xmlns:a16="http://schemas.microsoft.com/office/drawing/2014/main" id="{6352BA15-3F8F-CFAE-AFD1-743D97312983}"/>
              </a:ext>
            </a:extLst>
          </p:cNvPr>
          <p:cNvCxnSpPr/>
          <p:nvPr/>
        </p:nvCxnSpPr>
        <p:spPr bwMode="auto">
          <a:xfrm flipH="1">
            <a:off x="3858419" y="3558857"/>
            <a:ext cx="1217230" cy="15453"/>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线连接符 16">
            <a:extLst>
              <a:ext uri="{FF2B5EF4-FFF2-40B4-BE49-F238E27FC236}">
                <a16:creationId xmlns:a16="http://schemas.microsoft.com/office/drawing/2014/main" id="{0DC2D8E2-18B9-A23B-607F-96972A565F66}"/>
              </a:ext>
            </a:extLst>
          </p:cNvPr>
          <p:cNvCxnSpPr>
            <a:stCxn id="8" idx="1"/>
          </p:cNvCxnSpPr>
          <p:nvPr/>
        </p:nvCxnSpPr>
        <p:spPr bwMode="auto">
          <a:xfrm flipH="1">
            <a:off x="2915816" y="3943046"/>
            <a:ext cx="2131639" cy="328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线连接符 18">
            <a:extLst>
              <a:ext uri="{FF2B5EF4-FFF2-40B4-BE49-F238E27FC236}">
                <a16:creationId xmlns:a16="http://schemas.microsoft.com/office/drawing/2014/main" id="{E6745161-8FE1-03BC-9E44-6BD46F6434D8}"/>
              </a:ext>
            </a:extLst>
          </p:cNvPr>
          <p:cNvCxnSpPr>
            <a:stCxn id="10" idx="1"/>
          </p:cNvCxnSpPr>
          <p:nvPr/>
        </p:nvCxnSpPr>
        <p:spPr bwMode="auto">
          <a:xfrm flipH="1">
            <a:off x="3707904" y="4543625"/>
            <a:ext cx="1319404"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线连接符 20">
            <a:extLst>
              <a:ext uri="{FF2B5EF4-FFF2-40B4-BE49-F238E27FC236}">
                <a16:creationId xmlns:a16="http://schemas.microsoft.com/office/drawing/2014/main" id="{14316813-79BD-16DE-9E28-81A8D869B2F5}"/>
              </a:ext>
            </a:extLst>
          </p:cNvPr>
          <p:cNvCxnSpPr>
            <a:stCxn id="11" idx="1"/>
          </p:cNvCxnSpPr>
          <p:nvPr/>
        </p:nvCxnSpPr>
        <p:spPr bwMode="auto">
          <a:xfrm flipH="1">
            <a:off x="4070176" y="5333192"/>
            <a:ext cx="1003649"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直线连接符 28">
            <a:extLst>
              <a:ext uri="{FF2B5EF4-FFF2-40B4-BE49-F238E27FC236}">
                <a16:creationId xmlns:a16="http://schemas.microsoft.com/office/drawing/2014/main" id="{D78F27CA-914E-7131-B252-AADA92C3E7BC}"/>
              </a:ext>
            </a:extLst>
          </p:cNvPr>
          <p:cNvCxnSpPr/>
          <p:nvPr/>
        </p:nvCxnSpPr>
        <p:spPr bwMode="auto">
          <a:xfrm flipH="1">
            <a:off x="3336072" y="6021288"/>
            <a:ext cx="1646745"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81566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MAP </a:t>
            </a:r>
            <a:endParaRPr kumimoji="1" lang="zh-CN" altLang="en-US" sz="2400" dirty="0">
              <a:latin typeface="SimHei" panose="02010609060101010101" pitchFamily="49" charset="-122"/>
              <a:ea typeface="SimHei" panose="02010609060101010101" pitchFamily="49" charset="-122"/>
            </a:endParaRPr>
          </a:p>
        </p:txBody>
      </p:sp>
      <p:sp>
        <p:nvSpPr>
          <p:cNvPr id="8" name="灯片编号占位符 7">
            <a:extLst>
              <a:ext uri="{FF2B5EF4-FFF2-40B4-BE49-F238E27FC236}">
                <a16:creationId xmlns:a16="http://schemas.microsoft.com/office/drawing/2014/main" id="{EDA548E9-2318-748A-14AE-F37A2E231118}"/>
              </a:ext>
            </a:extLst>
          </p:cNvPr>
          <p:cNvSpPr>
            <a:spLocks noGrp="1"/>
          </p:cNvSpPr>
          <p:nvPr>
            <p:ph type="sldNum" sz="quarter" idx="12"/>
          </p:nvPr>
        </p:nvSpPr>
        <p:spPr/>
        <p:txBody>
          <a:bodyPr/>
          <a:lstStyle/>
          <a:p>
            <a:pPr>
              <a:defRPr/>
            </a:pPr>
            <a:fld id="{2BE9E919-A463-264A-AD28-C5A0DC5B5896}" type="slidenum">
              <a:rPr lang="en-US" altLang="zh-CN" smtClean="0"/>
              <a:pPr>
                <a:defRPr/>
              </a:pPr>
              <a:t>114</a:t>
            </a:fld>
            <a:endParaRPr lang="en-US" altLang="zh-CN"/>
          </a:p>
        </p:txBody>
      </p:sp>
      <p:sp>
        <p:nvSpPr>
          <p:cNvPr id="10" name="文本框 9">
            <a:extLst>
              <a:ext uri="{FF2B5EF4-FFF2-40B4-BE49-F238E27FC236}">
                <a16:creationId xmlns:a16="http://schemas.microsoft.com/office/drawing/2014/main" id="{F6D519B9-1938-EFE2-288A-5A6F029049AB}"/>
              </a:ext>
            </a:extLst>
          </p:cNvPr>
          <p:cNvSpPr txBox="1"/>
          <p:nvPr/>
        </p:nvSpPr>
        <p:spPr>
          <a:xfrm>
            <a:off x="539552" y="2045942"/>
            <a:ext cx="2585885" cy="400110"/>
          </a:xfrm>
          <a:prstGeom prst="rect">
            <a:avLst/>
          </a:prstGeom>
          <a:noFill/>
        </p:spPr>
        <p:txBody>
          <a:bodyPr wrap="square">
            <a:spAutoFit/>
          </a:bodyPr>
          <a:lstStyle/>
          <a:p>
            <a:pPr marL="285750" indent="-285750">
              <a:buFont typeface="Wingdings" pitchFamily="2" charset="2"/>
              <a:buChar char="n"/>
            </a:pPr>
            <a:r>
              <a:rPr lang="zh-CN" altLang="en-US" sz="2000" b="0" dirty="0">
                <a:latin typeface="SimHei" panose="02010609060101010101" pitchFamily="49" charset="-122"/>
                <a:ea typeface="SimHei" panose="02010609060101010101" pitchFamily="49" charset="-122"/>
              </a:rPr>
              <a:t>关键的数据结构</a:t>
            </a:r>
          </a:p>
        </p:txBody>
      </p:sp>
      <p:sp>
        <p:nvSpPr>
          <p:cNvPr id="12" name="文本框 11">
            <a:extLst>
              <a:ext uri="{FF2B5EF4-FFF2-40B4-BE49-F238E27FC236}">
                <a16:creationId xmlns:a16="http://schemas.microsoft.com/office/drawing/2014/main" id="{773A61E7-7C25-2881-8EEF-92C7A01D45E4}"/>
              </a:ext>
            </a:extLst>
          </p:cNvPr>
          <p:cNvSpPr txBox="1"/>
          <p:nvPr/>
        </p:nvSpPr>
        <p:spPr>
          <a:xfrm>
            <a:off x="539550" y="3055317"/>
            <a:ext cx="2585885" cy="400110"/>
          </a:xfrm>
          <a:prstGeom prst="rect">
            <a:avLst/>
          </a:prstGeom>
          <a:noFill/>
        </p:spPr>
        <p:txBody>
          <a:bodyPr wrap="square">
            <a:spAutoFit/>
          </a:bodyPr>
          <a:lstStyle/>
          <a:p>
            <a:pPr marL="285750" indent="-285750">
              <a:buFont typeface="Wingdings" pitchFamily="2" charset="2"/>
              <a:buChar char="n"/>
            </a:pPr>
            <a:r>
              <a:rPr lang="zh-CN" altLang="en-US" sz="2000" b="0" dirty="0">
                <a:latin typeface="SimHei" panose="02010609060101010101" pitchFamily="49" charset="-122"/>
                <a:ea typeface="SimHei" panose="02010609060101010101" pitchFamily="49" charset="-122"/>
              </a:rPr>
              <a:t>相关的系统调用</a:t>
            </a:r>
          </a:p>
        </p:txBody>
      </p:sp>
      <p:sp>
        <p:nvSpPr>
          <p:cNvPr id="13" name="文本框 12">
            <a:extLst>
              <a:ext uri="{FF2B5EF4-FFF2-40B4-BE49-F238E27FC236}">
                <a16:creationId xmlns:a16="http://schemas.microsoft.com/office/drawing/2014/main" id="{95922981-342E-F98E-8C77-F13303CB7F4D}"/>
              </a:ext>
            </a:extLst>
          </p:cNvPr>
          <p:cNvSpPr txBox="1"/>
          <p:nvPr/>
        </p:nvSpPr>
        <p:spPr>
          <a:xfrm>
            <a:off x="539550" y="4152259"/>
            <a:ext cx="2585885" cy="400110"/>
          </a:xfrm>
          <a:prstGeom prst="rect">
            <a:avLst/>
          </a:prstGeom>
          <a:noFill/>
        </p:spPr>
        <p:txBody>
          <a:bodyPr wrap="square">
            <a:spAutoFit/>
          </a:bodyPr>
          <a:lstStyle/>
          <a:p>
            <a:pPr marL="285750" indent="-285750">
              <a:buFont typeface="Wingdings" pitchFamily="2" charset="2"/>
              <a:buChar char="n"/>
            </a:pPr>
            <a:r>
              <a:rPr lang="zh-CN" altLang="en-US" sz="2000" b="0" dirty="0">
                <a:latin typeface="SimHei" panose="02010609060101010101" pitchFamily="49" charset="-122"/>
                <a:ea typeface="SimHei" panose="02010609060101010101" pitchFamily="49" charset="-122"/>
              </a:rPr>
              <a:t>相关的帮助函数</a:t>
            </a:r>
          </a:p>
        </p:txBody>
      </p:sp>
      <p:pic>
        <p:nvPicPr>
          <p:cNvPr id="17" name="图片 16">
            <a:extLst>
              <a:ext uri="{FF2B5EF4-FFF2-40B4-BE49-F238E27FC236}">
                <a16:creationId xmlns:a16="http://schemas.microsoft.com/office/drawing/2014/main" id="{686FCE57-A322-BC1D-C016-FB6CD4DAD532}"/>
              </a:ext>
            </a:extLst>
          </p:cNvPr>
          <p:cNvPicPr>
            <a:picLocks noChangeAspect="1"/>
          </p:cNvPicPr>
          <p:nvPr/>
        </p:nvPicPr>
        <p:blipFill>
          <a:blip r:embed="rId3"/>
          <a:stretch>
            <a:fillRect/>
          </a:stretch>
        </p:blipFill>
        <p:spPr>
          <a:xfrm>
            <a:off x="769268" y="2386431"/>
            <a:ext cx="1714500" cy="368300"/>
          </a:xfrm>
          <a:prstGeom prst="rect">
            <a:avLst/>
          </a:prstGeom>
        </p:spPr>
      </p:pic>
      <p:pic>
        <p:nvPicPr>
          <p:cNvPr id="18" name="图片 17">
            <a:extLst>
              <a:ext uri="{FF2B5EF4-FFF2-40B4-BE49-F238E27FC236}">
                <a16:creationId xmlns:a16="http://schemas.microsoft.com/office/drawing/2014/main" id="{BE31D393-3BFC-9CC6-9D2E-F190AE5D0E41}"/>
              </a:ext>
            </a:extLst>
          </p:cNvPr>
          <p:cNvPicPr>
            <a:picLocks noChangeAspect="1"/>
          </p:cNvPicPr>
          <p:nvPr/>
        </p:nvPicPr>
        <p:blipFill>
          <a:blip r:embed="rId4"/>
          <a:stretch>
            <a:fillRect/>
          </a:stretch>
        </p:blipFill>
        <p:spPr>
          <a:xfrm>
            <a:off x="2762969" y="2724807"/>
            <a:ext cx="1752600" cy="342900"/>
          </a:xfrm>
          <a:prstGeom prst="rect">
            <a:avLst/>
          </a:prstGeom>
        </p:spPr>
      </p:pic>
      <p:pic>
        <p:nvPicPr>
          <p:cNvPr id="19" name="图片 18">
            <a:extLst>
              <a:ext uri="{FF2B5EF4-FFF2-40B4-BE49-F238E27FC236}">
                <a16:creationId xmlns:a16="http://schemas.microsoft.com/office/drawing/2014/main" id="{62C28D14-1BAF-E8C9-B8E9-ADE6A1800A62}"/>
              </a:ext>
            </a:extLst>
          </p:cNvPr>
          <p:cNvPicPr>
            <a:picLocks noChangeAspect="1"/>
          </p:cNvPicPr>
          <p:nvPr/>
        </p:nvPicPr>
        <p:blipFill>
          <a:blip r:embed="rId5"/>
          <a:stretch>
            <a:fillRect/>
          </a:stretch>
        </p:blipFill>
        <p:spPr>
          <a:xfrm>
            <a:off x="804546" y="2736795"/>
            <a:ext cx="1905000" cy="355600"/>
          </a:xfrm>
          <a:prstGeom prst="rect">
            <a:avLst/>
          </a:prstGeom>
        </p:spPr>
      </p:pic>
      <p:sp>
        <p:nvSpPr>
          <p:cNvPr id="20" name="文本框 19">
            <a:extLst>
              <a:ext uri="{FF2B5EF4-FFF2-40B4-BE49-F238E27FC236}">
                <a16:creationId xmlns:a16="http://schemas.microsoft.com/office/drawing/2014/main" id="{9CA842C7-6760-8808-3743-21AA5A8F1AEA}"/>
              </a:ext>
            </a:extLst>
          </p:cNvPr>
          <p:cNvSpPr txBox="1"/>
          <p:nvPr/>
        </p:nvSpPr>
        <p:spPr>
          <a:xfrm>
            <a:off x="2938615" y="2356366"/>
            <a:ext cx="2585885"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表示加载到内核中的</a:t>
            </a:r>
            <a:r>
              <a:rPr lang="en-US" altLang="zh-CN" b="0" dirty="0">
                <a:latin typeface="SimHei" panose="02010609060101010101" pitchFamily="49" charset="-122"/>
                <a:ea typeface="SimHei" panose="02010609060101010101" pitchFamily="49" charset="-122"/>
              </a:rPr>
              <a:t>MAP </a:t>
            </a:r>
            <a:endParaRPr lang="zh-CN" altLang="en-US" b="0" dirty="0">
              <a:latin typeface="SimHei" panose="02010609060101010101" pitchFamily="49" charset="-122"/>
              <a:ea typeface="SimHei" panose="02010609060101010101" pitchFamily="49" charset="-122"/>
            </a:endParaRPr>
          </a:p>
        </p:txBody>
      </p:sp>
      <p:sp>
        <p:nvSpPr>
          <p:cNvPr id="21" name="文本框 20">
            <a:extLst>
              <a:ext uri="{FF2B5EF4-FFF2-40B4-BE49-F238E27FC236}">
                <a16:creationId xmlns:a16="http://schemas.microsoft.com/office/drawing/2014/main" id="{70AD09DE-F224-834B-1521-511EA885067D}"/>
              </a:ext>
            </a:extLst>
          </p:cNvPr>
          <p:cNvSpPr txBox="1"/>
          <p:nvPr/>
        </p:nvSpPr>
        <p:spPr>
          <a:xfrm>
            <a:off x="4686404" y="2689540"/>
            <a:ext cx="2585885"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表示特定类型的</a:t>
            </a:r>
            <a:r>
              <a:rPr lang="en-US" altLang="zh-CN" b="0" dirty="0">
                <a:latin typeface="SimHei" panose="02010609060101010101" pitchFamily="49" charset="-122"/>
                <a:ea typeface="SimHei" panose="02010609060101010101" pitchFamily="49" charset="-122"/>
              </a:rPr>
              <a:t>MAP </a:t>
            </a:r>
            <a:endParaRPr lang="zh-CN" altLang="en-US" b="0" dirty="0">
              <a:latin typeface="SimHei" panose="02010609060101010101" pitchFamily="49" charset="-122"/>
              <a:ea typeface="SimHei" panose="02010609060101010101" pitchFamily="49" charset="-122"/>
            </a:endParaRPr>
          </a:p>
        </p:txBody>
      </p:sp>
      <p:pic>
        <p:nvPicPr>
          <p:cNvPr id="22" name="图片 21">
            <a:extLst>
              <a:ext uri="{FF2B5EF4-FFF2-40B4-BE49-F238E27FC236}">
                <a16:creationId xmlns:a16="http://schemas.microsoft.com/office/drawing/2014/main" id="{311FCE30-A02A-0983-AD7E-E89A5D4102A2}"/>
              </a:ext>
            </a:extLst>
          </p:cNvPr>
          <p:cNvPicPr>
            <a:picLocks noChangeAspect="1"/>
          </p:cNvPicPr>
          <p:nvPr/>
        </p:nvPicPr>
        <p:blipFill>
          <a:blip r:embed="rId6"/>
          <a:stretch>
            <a:fillRect/>
          </a:stretch>
        </p:blipFill>
        <p:spPr>
          <a:xfrm>
            <a:off x="804546" y="3470283"/>
            <a:ext cx="2578100" cy="279400"/>
          </a:xfrm>
          <a:prstGeom prst="rect">
            <a:avLst/>
          </a:prstGeom>
        </p:spPr>
      </p:pic>
      <p:cxnSp>
        <p:nvCxnSpPr>
          <p:cNvPr id="24" name="直线箭头连接符 23">
            <a:extLst>
              <a:ext uri="{FF2B5EF4-FFF2-40B4-BE49-F238E27FC236}">
                <a16:creationId xmlns:a16="http://schemas.microsoft.com/office/drawing/2014/main" id="{E6E81931-6898-073E-8254-C8929874B4EC}"/>
              </a:ext>
            </a:extLst>
          </p:cNvPr>
          <p:cNvCxnSpPr>
            <a:stCxn id="22" idx="3"/>
          </p:cNvCxnSpPr>
          <p:nvPr/>
        </p:nvCxnSpPr>
        <p:spPr bwMode="auto">
          <a:xfrm>
            <a:off x="3382646" y="3609983"/>
            <a:ext cx="920380" cy="0"/>
          </a:xfrm>
          <a:prstGeom prst="straightConnector1">
            <a:avLst/>
          </a:prstGeom>
          <a:solidFill>
            <a:schemeClr val="accent1"/>
          </a:solidFill>
          <a:ln w="25400" cap="flat" cmpd="sng" algn="ctr">
            <a:solidFill>
              <a:srgbClr val="FF0000"/>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图片 24">
            <a:extLst>
              <a:ext uri="{FF2B5EF4-FFF2-40B4-BE49-F238E27FC236}">
                <a16:creationId xmlns:a16="http://schemas.microsoft.com/office/drawing/2014/main" id="{5F4EC472-DCBF-AE23-5788-E37C202CE4CE}"/>
              </a:ext>
            </a:extLst>
          </p:cNvPr>
          <p:cNvPicPr>
            <a:picLocks noChangeAspect="1"/>
          </p:cNvPicPr>
          <p:nvPr/>
        </p:nvPicPr>
        <p:blipFill>
          <a:blip r:embed="rId7"/>
          <a:stretch>
            <a:fillRect/>
          </a:stretch>
        </p:blipFill>
        <p:spPr>
          <a:xfrm>
            <a:off x="4345594" y="3456229"/>
            <a:ext cx="3568700" cy="342900"/>
          </a:xfrm>
          <a:prstGeom prst="rect">
            <a:avLst/>
          </a:prstGeom>
        </p:spPr>
      </p:pic>
      <p:pic>
        <p:nvPicPr>
          <p:cNvPr id="26" name="图片 25">
            <a:extLst>
              <a:ext uri="{FF2B5EF4-FFF2-40B4-BE49-F238E27FC236}">
                <a16:creationId xmlns:a16="http://schemas.microsoft.com/office/drawing/2014/main" id="{1A41629D-A3AD-FE14-85CF-BA606DBB7548}"/>
              </a:ext>
            </a:extLst>
          </p:cNvPr>
          <p:cNvPicPr>
            <a:picLocks noChangeAspect="1"/>
          </p:cNvPicPr>
          <p:nvPr/>
        </p:nvPicPr>
        <p:blipFill>
          <a:blip r:embed="rId8"/>
          <a:stretch>
            <a:fillRect/>
          </a:stretch>
        </p:blipFill>
        <p:spPr>
          <a:xfrm>
            <a:off x="769268" y="3770586"/>
            <a:ext cx="3175000" cy="317500"/>
          </a:xfrm>
          <a:prstGeom prst="rect">
            <a:avLst/>
          </a:prstGeom>
        </p:spPr>
      </p:pic>
      <p:cxnSp>
        <p:nvCxnSpPr>
          <p:cNvPr id="27" name="直线箭头连接符 26">
            <a:extLst>
              <a:ext uri="{FF2B5EF4-FFF2-40B4-BE49-F238E27FC236}">
                <a16:creationId xmlns:a16="http://schemas.microsoft.com/office/drawing/2014/main" id="{A28FE080-9016-2FAF-7599-CF2C48E3A186}"/>
              </a:ext>
            </a:extLst>
          </p:cNvPr>
          <p:cNvCxnSpPr/>
          <p:nvPr/>
        </p:nvCxnSpPr>
        <p:spPr bwMode="auto">
          <a:xfrm>
            <a:off x="3944268" y="3929336"/>
            <a:ext cx="483716" cy="0"/>
          </a:xfrm>
          <a:prstGeom prst="straightConnector1">
            <a:avLst/>
          </a:prstGeom>
          <a:solidFill>
            <a:schemeClr val="accent1"/>
          </a:solidFill>
          <a:ln w="25400" cap="flat" cmpd="sng" algn="ctr">
            <a:solidFill>
              <a:srgbClr val="FF0000"/>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1" name="图片 30">
            <a:extLst>
              <a:ext uri="{FF2B5EF4-FFF2-40B4-BE49-F238E27FC236}">
                <a16:creationId xmlns:a16="http://schemas.microsoft.com/office/drawing/2014/main" id="{EDDF38EF-2CB6-3E94-AC3D-D91EAFBD17EA}"/>
              </a:ext>
            </a:extLst>
          </p:cNvPr>
          <p:cNvPicPr>
            <a:picLocks noChangeAspect="1"/>
          </p:cNvPicPr>
          <p:nvPr/>
        </p:nvPicPr>
        <p:blipFill>
          <a:blip r:embed="rId9"/>
          <a:stretch>
            <a:fillRect/>
          </a:stretch>
        </p:blipFill>
        <p:spPr>
          <a:xfrm>
            <a:off x="4470552" y="3796340"/>
            <a:ext cx="4546600" cy="304800"/>
          </a:xfrm>
          <a:prstGeom prst="rect">
            <a:avLst/>
          </a:prstGeom>
        </p:spPr>
      </p:pic>
      <p:pic>
        <p:nvPicPr>
          <p:cNvPr id="34" name="图片 33">
            <a:extLst>
              <a:ext uri="{FF2B5EF4-FFF2-40B4-BE49-F238E27FC236}">
                <a16:creationId xmlns:a16="http://schemas.microsoft.com/office/drawing/2014/main" id="{4443892C-C508-D217-B984-ED63B3CBC968}"/>
              </a:ext>
            </a:extLst>
          </p:cNvPr>
          <p:cNvPicPr>
            <a:picLocks noChangeAspect="1"/>
          </p:cNvPicPr>
          <p:nvPr/>
        </p:nvPicPr>
        <p:blipFill>
          <a:blip r:embed="rId10"/>
          <a:stretch>
            <a:fillRect/>
          </a:stretch>
        </p:blipFill>
        <p:spPr>
          <a:xfrm>
            <a:off x="823342" y="4657952"/>
            <a:ext cx="3924300" cy="304800"/>
          </a:xfrm>
          <a:prstGeom prst="rect">
            <a:avLst/>
          </a:prstGeom>
        </p:spPr>
      </p:pic>
      <p:sp>
        <p:nvSpPr>
          <p:cNvPr id="35" name="文本框 34">
            <a:extLst>
              <a:ext uri="{FF2B5EF4-FFF2-40B4-BE49-F238E27FC236}">
                <a16:creationId xmlns:a16="http://schemas.microsoft.com/office/drawing/2014/main" id="{7A7075F2-4802-FD13-175E-FC166640C411}"/>
              </a:ext>
            </a:extLst>
          </p:cNvPr>
          <p:cNvSpPr txBox="1"/>
          <p:nvPr/>
        </p:nvSpPr>
        <p:spPr>
          <a:xfrm>
            <a:off x="5061277" y="4604134"/>
            <a:ext cx="2585885" cy="369332"/>
          </a:xfrm>
          <a:prstGeom prst="rect">
            <a:avLst/>
          </a:prstGeom>
          <a:noFill/>
        </p:spPr>
        <p:txBody>
          <a:bodyPr wrap="square">
            <a:spAutoFit/>
          </a:bodyPr>
          <a:lstStyle/>
          <a:p>
            <a:r>
              <a:rPr lang="en-US" altLang="zh-CN" b="0" dirty="0">
                <a:latin typeface="Arial" panose="020B0604020202020204" pitchFamily="34" charset="0"/>
                <a:ea typeface="SimHei" panose="02010609060101010101" pitchFamily="49" charset="-122"/>
                <a:cs typeface="Arial" panose="020B0604020202020204" pitchFamily="34" charset="0"/>
              </a:rPr>
              <a:t>MAP</a:t>
            </a:r>
            <a:r>
              <a:rPr lang="zh-CN" altLang="en-US" b="0" dirty="0">
                <a:latin typeface="Arial" panose="020B0604020202020204" pitchFamily="34" charset="0"/>
                <a:ea typeface="SimHei" panose="02010609060101010101" pitchFamily="49" charset="-122"/>
                <a:cs typeface="Arial" panose="020B0604020202020204" pitchFamily="34" charset="0"/>
              </a:rPr>
              <a:t>增删改查</a:t>
            </a:r>
          </a:p>
        </p:txBody>
      </p:sp>
      <p:sp>
        <p:nvSpPr>
          <p:cNvPr id="36" name="文本框 35">
            <a:extLst>
              <a:ext uri="{FF2B5EF4-FFF2-40B4-BE49-F238E27FC236}">
                <a16:creationId xmlns:a16="http://schemas.microsoft.com/office/drawing/2014/main" id="{943FF576-3BFA-4044-4F4B-C6211D928375}"/>
              </a:ext>
            </a:extLst>
          </p:cNvPr>
          <p:cNvSpPr txBox="1"/>
          <p:nvPr/>
        </p:nvSpPr>
        <p:spPr>
          <a:xfrm>
            <a:off x="539549" y="5132508"/>
            <a:ext cx="2585885" cy="400110"/>
          </a:xfrm>
          <a:prstGeom prst="rect">
            <a:avLst/>
          </a:prstGeom>
          <a:noFill/>
        </p:spPr>
        <p:txBody>
          <a:bodyPr wrap="square">
            <a:spAutoFit/>
          </a:bodyPr>
          <a:lstStyle/>
          <a:p>
            <a:pPr marL="285750" indent="-285750">
              <a:buFont typeface="Wingdings" pitchFamily="2" charset="2"/>
              <a:buChar char="n"/>
            </a:pPr>
            <a:r>
              <a:rPr lang="en-US" altLang="zh-CN" sz="2000" b="0" dirty="0">
                <a:latin typeface="Arial" panose="020B0604020202020204" pitchFamily="34" charset="0"/>
                <a:ea typeface="SimHei" panose="02010609060101010101" pitchFamily="49" charset="-122"/>
                <a:cs typeface="Arial" panose="020B0604020202020204" pitchFamily="34" charset="0"/>
              </a:rPr>
              <a:t>Question</a:t>
            </a:r>
            <a:endParaRPr lang="zh-CN" altLang="en-US" sz="2000" b="0" dirty="0">
              <a:latin typeface="Arial" panose="020B0604020202020204" pitchFamily="34" charset="0"/>
              <a:ea typeface="SimHei" panose="02010609060101010101" pitchFamily="49" charset="-122"/>
              <a:cs typeface="Arial" panose="020B0604020202020204" pitchFamily="34" charset="0"/>
            </a:endParaRPr>
          </a:p>
        </p:txBody>
      </p:sp>
      <p:sp>
        <p:nvSpPr>
          <p:cNvPr id="37" name="文本框 36">
            <a:extLst>
              <a:ext uri="{FF2B5EF4-FFF2-40B4-BE49-F238E27FC236}">
                <a16:creationId xmlns:a16="http://schemas.microsoft.com/office/drawing/2014/main" id="{F8F15F51-50EE-B7F2-C18C-A70E0344E5B2}"/>
              </a:ext>
            </a:extLst>
          </p:cNvPr>
          <p:cNvSpPr txBox="1"/>
          <p:nvPr/>
        </p:nvSpPr>
        <p:spPr>
          <a:xfrm>
            <a:off x="892745" y="5558126"/>
            <a:ext cx="7709793" cy="707886"/>
          </a:xfrm>
          <a:prstGeom prst="rect">
            <a:avLst/>
          </a:prstGeom>
          <a:noFill/>
        </p:spPr>
        <p:txBody>
          <a:bodyPr wrap="square">
            <a:spAutoFit/>
          </a:bodyPr>
          <a:lstStyle/>
          <a:p>
            <a:r>
              <a:rPr lang="en-US" altLang="zh-CN" sz="2000" b="0" dirty="0">
                <a:latin typeface="SimHei" panose="02010609060101010101" pitchFamily="49" charset="-122"/>
                <a:ea typeface="SimHei" panose="02010609060101010101" pitchFamily="49" charset="-122"/>
              </a:rPr>
              <a:t>eBPF</a:t>
            </a:r>
            <a:r>
              <a:rPr lang="zh-CN" altLang="en-US" sz="2000" b="0" dirty="0">
                <a:latin typeface="SimHei" panose="02010609060101010101" pitchFamily="49" charset="-122"/>
                <a:ea typeface="SimHei" panose="02010609060101010101" pitchFamily="49" charset="-122"/>
              </a:rPr>
              <a:t>有数十种</a:t>
            </a:r>
            <a:r>
              <a:rPr lang="en-US" altLang="zh-CN" sz="2000" b="0" dirty="0">
                <a:latin typeface="Arial" panose="020B0604020202020204" pitchFamily="34" charset="0"/>
                <a:ea typeface="SimHei" panose="02010609060101010101" pitchFamily="49" charset="-122"/>
                <a:cs typeface="Arial" panose="020B0604020202020204" pitchFamily="34" charset="0"/>
              </a:rPr>
              <a:t>MAP</a:t>
            </a:r>
            <a:r>
              <a:rPr lang="zh-CN" altLang="en-US" sz="2000" b="0" dirty="0">
                <a:latin typeface="Arial" panose="020B0604020202020204" pitchFamily="34" charset="0"/>
                <a:ea typeface="SimHei" panose="02010609060101010101" pitchFamily="49" charset="-122"/>
                <a:cs typeface="Arial" panose="020B0604020202020204" pitchFamily="34" charset="0"/>
              </a:rPr>
              <a:t>如何设计并实现对应的帮助函数</a:t>
            </a:r>
            <a:r>
              <a:rPr lang="en-US" altLang="zh-CN" sz="2000" b="0" dirty="0">
                <a:latin typeface="Arial" panose="020B0604020202020204" pitchFamily="34" charset="0"/>
                <a:ea typeface="SimHei" panose="02010609060101010101" pitchFamily="49" charset="-122"/>
                <a:cs typeface="Arial" panose="020B0604020202020204" pitchFamily="34" charset="0"/>
              </a:rPr>
              <a:t>/</a:t>
            </a:r>
            <a:r>
              <a:rPr lang="zh-CN" altLang="en-US" sz="2000" b="0" dirty="0">
                <a:latin typeface="Arial" panose="020B0604020202020204" pitchFamily="34" charset="0"/>
                <a:ea typeface="SimHei" panose="02010609060101010101" pitchFamily="49" charset="-122"/>
                <a:cs typeface="Arial" panose="020B0604020202020204" pitchFamily="34" charset="0"/>
              </a:rPr>
              <a:t>系统调用以最大程度地复用代码</a:t>
            </a:r>
            <a:r>
              <a:rPr lang="en-US" altLang="zh-CN" sz="2000" b="0" dirty="0">
                <a:latin typeface="Arial" panose="020B0604020202020204" pitchFamily="34" charset="0"/>
                <a:ea typeface="SimHei" panose="02010609060101010101" pitchFamily="49" charset="-122"/>
                <a:cs typeface="Arial" panose="020B0604020202020204" pitchFamily="34" charset="0"/>
              </a:rPr>
              <a:t>?</a:t>
            </a:r>
          </a:p>
        </p:txBody>
      </p:sp>
    </p:spTree>
    <p:extLst>
      <p:ext uri="{BB962C8B-B14F-4D97-AF65-F5344CB8AC3E}">
        <p14:creationId xmlns:p14="http://schemas.microsoft.com/office/powerpoint/2010/main" val="421454918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11751" y="1539965"/>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MAP </a:t>
            </a:r>
            <a:endParaRPr kumimoji="1" lang="zh-CN" altLang="en-US" sz="2400" dirty="0">
              <a:latin typeface="SimHei" panose="02010609060101010101" pitchFamily="49" charset="-122"/>
              <a:ea typeface="SimHei" panose="02010609060101010101" pitchFamily="49" charset="-122"/>
            </a:endParaRPr>
          </a:p>
        </p:txBody>
      </p:sp>
      <p:sp>
        <p:nvSpPr>
          <p:cNvPr id="8" name="文本框 7">
            <a:extLst>
              <a:ext uri="{FF2B5EF4-FFF2-40B4-BE49-F238E27FC236}">
                <a16:creationId xmlns:a16="http://schemas.microsoft.com/office/drawing/2014/main" id="{CE64F014-5778-AD4B-AC68-1580D19E9622}"/>
              </a:ext>
            </a:extLst>
          </p:cNvPr>
          <p:cNvSpPr txBox="1"/>
          <p:nvPr/>
        </p:nvSpPr>
        <p:spPr>
          <a:xfrm>
            <a:off x="539552" y="2397274"/>
            <a:ext cx="8702812" cy="1056508"/>
          </a:xfrm>
          <a:prstGeom prst="rect">
            <a:avLst/>
          </a:prstGeom>
          <a:noFill/>
        </p:spPr>
        <p:txBody>
          <a:bodyPr wrap="square">
            <a:spAutoFit/>
          </a:bodyPr>
          <a:lstStyle/>
          <a:p>
            <a:pPr marL="342900" indent="-342900">
              <a:lnSpc>
                <a:spcPct val="120000"/>
              </a:lnSpc>
              <a:buFont typeface="+mj-lt"/>
              <a:buAutoNum type="arabicPeriod"/>
            </a:pPr>
            <a:r>
              <a:rPr lang="zh-CN" altLang="en-US" b="0" dirty="0">
                <a:latin typeface="SimHei" panose="02010609060101010101" pitchFamily="49" charset="-122"/>
                <a:ea typeface="SimHei" panose="02010609060101010101" pitchFamily="49" charset="-122"/>
              </a:rPr>
              <a:t>为了最大程度地复用代码</a:t>
            </a:r>
            <a:r>
              <a:rPr lang="en-US" altLang="zh-CN" b="0" dirty="0">
                <a:latin typeface="SimHei" panose="02010609060101010101" pitchFamily="49" charset="-122"/>
                <a:ea typeface="SimHei" panose="02010609060101010101" pitchFamily="49" charset="-122"/>
              </a:rPr>
              <a:t>eBPF</a:t>
            </a:r>
            <a:r>
              <a:rPr lang="zh-CN" altLang="en-US" b="0" dirty="0">
                <a:latin typeface="SimHei" panose="02010609060101010101" pitchFamily="49" charset="-122"/>
                <a:ea typeface="SimHei" panose="02010609060101010101" pitchFamily="49" charset="-122"/>
              </a:rPr>
              <a:t>设计了一套</a:t>
            </a:r>
            <a:r>
              <a:rPr lang="en-US" altLang="zh-CN" b="0" dirty="0">
                <a:latin typeface="SimHei" panose="02010609060101010101" pitchFamily="49" charset="-122"/>
                <a:ea typeface="SimHei" panose="02010609060101010101" pitchFamily="49" charset="-122"/>
              </a:rPr>
              <a:t>MAP</a:t>
            </a:r>
            <a:r>
              <a:rPr lang="zh-CN" altLang="en-US" b="0" dirty="0">
                <a:latin typeface="SimHei" panose="02010609060101010101" pitchFamily="49" charset="-122"/>
                <a:ea typeface="SimHei" panose="02010609060101010101" pitchFamily="49" charset="-122"/>
              </a:rPr>
              <a:t>的通用接口</a:t>
            </a:r>
            <a:r>
              <a:rPr lang="en-US" altLang="zh-CN" b="0" dirty="0">
                <a:latin typeface="SimHei" panose="02010609060101010101" pitchFamily="49" charset="-122"/>
                <a:ea typeface="SimHei" panose="02010609060101010101" pitchFamily="49" charset="-122"/>
              </a:rPr>
              <a:t> struct </a:t>
            </a:r>
            <a:r>
              <a:rPr lang="en-US" altLang="zh-CN" b="0" dirty="0" err="1">
                <a:latin typeface="Arial" panose="020B0604020202020204" pitchFamily="34" charset="0"/>
                <a:ea typeface="SimHei" panose="02010609060101010101" pitchFamily="49" charset="-122"/>
                <a:cs typeface="Arial" panose="020B0604020202020204" pitchFamily="34" charset="0"/>
              </a:rPr>
              <a:t>bpf_map_ops</a:t>
            </a:r>
            <a:endParaRPr lang="en-US" altLang="zh-CN" b="0" dirty="0">
              <a:latin typeface="Arial" panose="020B0604020202020204" pitchFamily="34" charset="0"/>
              <a:ea typeface="SimHei" panose="02010609060101010101" pitchFamily="49" charset="-122"/>
              <a:cs typeface="Arial" panose="020B0604020202020204" pitchFamily="34" charset="0"/>
            </a:endParaRPr>
          </a:p>
          <a:p>
            <a:pPr marL="342900" indent="-342900">
              <a:lnSpc>
                <a:spcPct val="120000"/>
              </a:lnSpc>
              <a:buFont typeface="+mj-lt"/>
              <a:buAutoNum type="arabicPeriod"/>
            </a:pPr>
            <a:r>
              <a:rPr lang="zh-CN" altLang="en-US" b="0" dirty="0">
                <a:latin typeface="Arial" panose="020B0604020202020204" pitchFamily="34" charset="0"/>
                <a:ea typeface="SimHei" panose="02010609060101010101" pitchFamily="49" charset="-122"/>
                <a:cs typeface="Arial" panose="020B0604020202020204" pitchFamily="34" charset="0"/>
              </a:rPr>
              <a:t>不同类型的</a:t>
            </a:r>
            <a:r>
              <a:rPr lang="en-US" altLang="zh-CN" b="0" dirty="0">
                <a:latin typeface="Arial" panose="020B0604020202020204" pitchFamily="34" charset="0"/>
                <a:ea typeface="SimHei" panose="02010609060101010101" pitchFamily="49" charset="-122"/>
                <a:cs typeface="Arial" panose="020B0604020202020204" pitchFamily="34" charset="0"/>
              </a:rPr>
              <a:t>MAP</a:t>
            </a:r>
            <a:r>
              <a:rPr lang="zh-CN" altLang="en-US" b="0" dirty="0">
                <a:latin typeface="Arial" panose="020B0604020202020204" pitchFamily="34" charset="0"/>
                <a:ea typeface="SimHei" panose="02010609060101010101" pitchFamily="49" charset="-122"/>
                <a:cs typeface="Arial" panose="020B0604020202020204" pitchFamily="34" charset="0"/>
              </a:rPr>
              <a:t>分别提供不同的 </a:t>
            </a:r>
            <a:r>
              <a:rPr lang="en-US" altLang="zh-CN" b="0" dirty="0">
                <a:latin typeface="Arial" panose="020B0604020202020204" pitchFamily="34" charset="0"/>
                <a:ea typeface="SimHei" panose="02010609060101010101" pitchFamily="49" charset="-122"/>
                <a:cs typeface="Arial" panose="020B0604020202020204" pitchFamily="34" charset="0"/>
              </a:rPr>
              <a:t>map ops</a:t>
            </a:r>
            <a:r>
              <a:rPr lang="zh-CN" altLang="en-US" b="0" dirty="0">
                <a:latin typeface="Arial" panose="020B0604020202020204" pitchFamily="34" charset="0"/>
                <a:ea typeface="SimHei" panose="02010609060101010101" pitchFamily="49" charset="-122"/>
                <a:cs typeface="Arial" panose="020B0604020202020204" pitchFamily="34" charset="0"/>
              </a:rPr>
              <a:t>的实现</a:t>
            </a:r>
            <a:endParaRPr lang="en-US" altLang="zh-CN" b="0" dirty="0">
              <a:latin typeface="Arial" panose="020B0604020202020204" pitchFamily="34" charset="0"/>
              <a:ea typeface="SimHei" panose="02010609060101010101" pitchFamily="49" charset="-122"/>
              <a:cs typeface="Arial" panose="020B0604020202020204" pitchFamily="34" charset="0"/>
            </a:endParaRPr>
          </a:p>
          <a:p>
            <a:pPr marL="342900" indent="-342900">
              <a:lnSpc>
                <a:spcPct val="120000"/>
              </a:lnSpc>
              <a:buFont typeface="+mj-lt"/>
              <a:buAutoNum type="arabicPeriod"/>
            </a:pPr>
            <a:r>
              <a:rPr lang="en-US" altLang="zh-CN" b="0" dirty="0">
                <a:latin typeface="Arial" panose="020B0604020202020204" pitchFamily="34" charset="0"/>
                <a:ea typeface="SimHei" panose="02010609060101010101" pitchFamily="49" charset="-122"/>
                <a:cs typeface="Arial" panose="020B0604020202020204" pitchFamily="34" charset="0"/>
              </a:rPr>
              <a:t>MAP</a:t>
            </a:r>
            <a:r>
              <a:rPr lang="zh-CN" altLang="en-US" b="0" dirty="0">
                <a:latin typeface="SimHei" panose="02010609060101010101" pitchFamily="49" charset="-122"/>
                <a:ea typeface="SimHei" panose="02010609060101010101" pitchFamily="49" charset="-122"/>
              </a:rPr>
              <a:t>相关的</a:t>
            </a:r>
            <a:r>
              <a:rPr lang="zh-CN" altLang="en-US" dirty="0">
                <a:solidFill>
                  <a:srgbClr val="FF0000"/>
                </a:solidFill>
                <a:latin typeface="SimHei" panose="02010609060101010101" pitchFamily="49" charset="-122"/>
                <a:ea typeface="SimHei" panose="02010609060101010101" pitchFamily="49" charset="-122"/>
              </a:rPr>
              <a:t>系统调用</a:t>
            </a:r>
            <a:r>
              <a:rPr lang="en-US" altLang="zh-CN" dirty="0">
                <a:solidFill>
                  <a:srgbClr val="FF0000"/>
                </a:solidFill>
                <a:latin typeface="SimHei" panose="02010609060101010101" pitchFamily="49" charset="-122"/>
                <a:ea typeface="SimHei" panose="02010609060101010101" pitchFamily="49" charset="-122"/>
              </a:rPr>
              <a:t>/</a:t>
            </a:r>
            <a:r>
              <a:rPr lang="zh-CN" altLang="en-US" dirty="0">
                <a:solidFill>
                  <a:srgbClr val="FF0000"/>
                </a:solidFill>
                <a:latin typeface="SimHei" panose="02010609060101010101" pitchFamily="49" charset="-122"/>
                <a:ea typeface="SimHei" panose="02010609060101010101" pitchFamily="49" charset="-122"/>
              </a:rPr>
              <a:t>帮助函数</a:t>
            </a:r>
            <a:r>
              <a:rPr lang="zh-CN" altLang="en-US" b="0" dirty="0">
                <a:latin typeface="SimHei" panose="02010609060101010101" pitchFamily="49" charset="-122"/>
                <a:ea typeface="SimHei" panose="02010609060101010101" pitchFamily="49" charset="-122"/>
              </a:rPr>
              <a:t>最终调用特定</a:t>
            </a:r>
            <a:r>
              <a:rPr lang="en-US" altLang="zh-CN" b="0" dirty="0">
                <a:latin typeface="SimHei" panose="02010609060101010101" pitchFamily="49" charset="-122"/>
                <a:ea typeface="SimHei" panose="02010609060101010101" pitchFamily="49" charset="-122"/>
              </a:rPr>
              <a:t>MAP</a:t>
            </a:r>
            <a:r>
              <a:rPr lang="zh-CN" altLang="en-US" b="0" dirty="0">
                <a:latin typeface="SimHei" panose="02010609060101010101" pitchFamily="49" charset="-122"/>
                <a:ea typeface="SimHei" panose="02010609060101010101" pitchFamily="49" charset="-122"/>
              </a:rPr>
              <a:t>的</a:t>
            </a:r>
            <a:r>
              <a:rPr lang="en-US" altLang="zh-CN" b="0" dirty="0">
                <a:latin typeface="SimHei" panose="02010609060101010101" pitchFamily="49" charset="-122"/>
                <a:ea typeface="SimHei" panose="02010609060101010101" pitchFamily="49" charset="-122"/>
              </a:rPr>
              <a:t>map ops</a:t>
            </a:r>
            <a:r>
              <a:rPr lang="zh-CN" altLang="en-US" b="0" dirty="0">
                <a:latin typeface="SimHei" panose="02010609060101010101" pitchFamily="49" charset="-122"/>
                <a:ea typeface="SimHei" panose="02010609060101010101" pitchFamily="49" charset="-122"/>
              </a:rPr>
              <a:t>实现</a:t>
            </a:r>
          </a:p>
        </p:txBody>
      </p:sp>
      <p:sp>
        <p:nvSpPr>
          <p:cNvPr id="4" name="灯片编号占位符 3">
            <a:extLst>
              <a:ext uri="{FF2B5EF4-FFF2-40B4-BE49-F238E27FC236}">
                <a16:creationId xmlns:a16="http://schemas.microsoft.com/office/drawing/2014/main" id="{68C57EB7-7D4D-52AF-FA06-E2AD44313D6A}"/>
              </a:ext>
            </a:extLst>
          </p:cNvPr>
          <p:cNvSpPr>
            <a:spLocks noGrp="1"/>
          </p:cNvSpPr>
          <p:nvPr>
            <p:ph type="sldNum" sz="quarter" idx="12"/>
          </p:nvPr>
        </p:nvSpPr>
        <p:spPr/>
        <p:txBody>
          <a:bodyPr/>
          <a:lstStyle/>
          <a:p>
            <a:pPr>
              <a:defRPr/>
            </a:pPr>
            <a:fld id="{2BE9E919-A463-264A-AD28-C5A0DC5B5896}" type="slidenum">
              <a:rPr lang="en-US" altLang="zh-CN" smtClean="0"/>
              <a:pPr>
                <a:defRPr/>
              </a:pPr>
              <a:t>115</a:t>
            </a:fld>
            <a:endParaRPr lang="en-US" altLang="zh-CN"/>
          </a:p>
        </p:txBody>
      </p:sp>
      <p:sp>
        <p:nvSpPr>
          <p:cNvPr id="6" name="文本框 5">
            <a:extLst>
              <a:ext uri="{FF2B5EF4-FFF2-40B4-BE49-F238E27FC236}">
                <a16:creationId xmlns:a16="http://schemas.microsoft.com/office/drawing/2014/main" id="{E0EB551E-5189-A880-5031-E27FFA303CB0}"/>
              </a:ext>
            </a:extLst>
          </p:cNvPr>
          <p:cNvSpPr txBox="1"/>
          <p:nvPr/>
        </p:nvSpPr>
        <p:spPr>
          <a:xfrm>
            <a:off x="539552" y="1972114"/>
            <a:ext cx="4032448" cy="400110"/>
          </a:xfrm>
          <a:prstGeom prst="rect">
            <a:avLst/>
          </a:prstGeom>
          <a:noFill/>
        </p:spPr>
        <p:txBody>
          <a:bodyPr wrap="square">
            <a:spAutoFit/>
          </a:bodyPr>
          <a:lstStyle/>
          <a:p>
            <a:pPr marL="285750" indent="-285750">
              <a:buFont typeface="Wingdings" pitchFamily="2" charset="2"/>
              <a:buChar char="n"/>
            </a:pPr>
            <a:r>
              <a:rPr lang="en-US" altLang="zh-CN" sz="2000" b="0" dirty="0">
                <a:latin typeface="Arial" panose="020B0604020202020204" pitchFamily="34" charset="0"/>
                <a:ea typeface="SimHei" panose="02010609060101010101" pitchFamily="49" charset="-122"/>
                <a:cs typeface="Arial" panose="020B0604020202020204" pitchFamily="34" charset="0"/>
              </a:rPr>
              <a:t>eBPF MAP</a:t>
            </a:r>
            <a:r>
              <a:rPr lang="zh-CN" altLang="en-US" sz="2000" b="0" dirty="0">
                <a:latin typeface="Arial" panose="020B0604020202020204" pitchFamily="34" charset="0"/>
                <a:ea typeface="SimHei" panose="02010609060101010101" pitchFamily="49" charset="-122"/>
                <a:cs typeface="Arial" panose="020B0604020202020204" pitchFamily="34" charset="0"/>
              </a:rPr>
              <a:t>抽象接口</a:t>
            </a:r>
            <a:r>
              <a:rPr lang="en-US" altLang="zh-CN" sz="2000" b="0" dirty="0">
                <a:latin typeface="SimHei" panose="02010609060101010101" pitchFamily="49" charset="-122"/>
                <a:ea typeface="SimHei" panose="02010609060101010101" pitchFamily="49" charset="-122"/>
              </a:rPr>
              <a:t> </a:t>
            </a:r>
            <a:endParaRPr lang="zh-CN" altLang="en-US" sz="2000" b="0" dirty="0">
              <a:latin typeface="SimHei" panose="02010609060101010101" pitchFamily="49" charset="-122"/>
              <a:ea typeface="SimHei" panose="02010609060101010101" pitchFamily="49" charset="-122"/>
            </a:endParaRPr>
          </a:p>
        </p:txBody>
      </p:sp>
      <p:pic>
        <p:nvPicPr>
          <p:cNvPr id="11" name="图片 10">
            <a:extLst>
              <a:ext uri="{FF2B5EF4-FFF2-40B4-BE49-F238E27FC236}">
                <a16:creationId xmlns:a16="http://schemas.microsoft.com/office/drawing/2014/main" id="{121381ED-C8B6-3DEE-5BE2-6A064D28F8FB}"/>
              </a:ext>
            </a:extLst>
          </p:cNvPr>
          <p:cNvPicPr>
            <a:picLocks noChangeAspect="1"/>
          </p:cNvPicPr>
          <p:nvPr/>
        </p:nvPicPr>
        <p:blipFill>
          <a:blip r:embed="rId3"/>
          <a:stretch>
            <a:fillRect/>
          </a:stretch>
        </p:blipFill>
        <p:spPr>
          <a:xfrm>
            <a:off x="381635" y="3612937"/>
            <a:ext cx="7084585" cy="2859301"/>
          </a:xfrm>
          <a:prstGeom prst="rect">
            <a:avLst/>
          </a:prstGeom>
        </p:spPr>
      </p:pic>
      <p:sp>
        <p:nvSpPr>
          <p:cNvPr id="12" name="文本框 11">
            <a:extLst>
              <a:ext uri="{FF2B5EF4-FFF2-40B4-BE49-F238E27FC236}">
                <a16:creationId xmlns:a16="http://schemas.microsoft.com/office/drawing/2014/main" id="{2ABB44F5-B664-4A91-7F76-BEE0CA0BA2E1}"/>
              </a:ext>
            </a:extLst>
          </p:cNvPr>
          <p:cNvSpPr txBox="1"/>
          <p:nvPr/>
        </p:nvSpPr>
        <p:spPr>
          <a:xfrm>
            <a:off x="6167501" y="3873603"/>
            <a:ext cx="3229213"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检查</a:t>
            </a:r>
            <a:r>
              <a:rPr lang="en-US" altLang="zh-CN" b="0" dirty="0">
                <a:latin typeface="Arial" panose="020B0604020202020204" pitchFamily="34" charset="0"/>
                <a:ea typeface="SimHei" panose="02010609060101010101" pitchFamily="49" charset="-122"/>
                <a:cs typeface="Arial" panose="020B0604020202020204" pitchFamily="34" charset="0"/>
              </a:rPr>
              <a:t>map</a:t>
            </a:r>
            <a:r>
              <a:rPr lang="zh-CN" altLang="en-US" b="0" dirty="0">
                <a:latin typeface="SimHei" panose="02010609060101010101" pitchFamily="49" charset="-122"/>
                <a:ea typeface="SimHei" panose="02010609060101010101" pitchFamily="49" charset="-122"/>
              </a:rPr>
              <a:t>创建参数</a:t>
            </a:r>
          </a:p>
        </p:txBody>
      </p:sp>
      <p:cxnSp>
        <p:nvCxnSpPr>
          <p:cNvPr id="13" name="直线连接符 12">
            <a:extLst>
              <a:ext uri="{FF2B5EF4-FFF2-40B4-BE49-F238E27FC236}">
                <a16:creationId xmlns:a16="http://schemas.microsoft.com/office/drawing/2014/main" id="{67498DE7-B24B-50CA-473C-88196FF58D51}"/>
              </a:ext>
            </a:extLst>
          </p:cNvPr>
          <p:cNvCxnSpPr/>
          <p:nvPr/>
        </p:nvCxnSpPr>
        <p:spPr bwMode="auto">
          <a:xfrm flipH="1">
            <a:off x="5186488" y="4077072"/>
            <a:ext cx="897680"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5285935C-3550-B6B4-07AF-464635F9252D}"/>
              </a:ext>
            </a:extLst>
          </p:cNvPr>
          <p:cNvSpPr txBox="1"/>
          <p:nvPr/>
        </p:nvSpPr>
        <p:spPr>
          <a:xfrm>
            <a:off x="6953774" y="4134269"/>
            <a:ext cx="3229213" cy="646331"/>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创建</a:t>
            </a:r>
            <a:r>
              <a:rPr lang="en-US" altLang="zh-CN" b="0" dirty="0">
                <a:latin typeface="SimHei" panose="02010609060101010101" pitchFamily="49" charset="-122"/>
                <a:ea typeface="SimHei" panose="02010609060101010101" pitchFamily="49" charset="-122"/>
              </a:rPr>
              <a:t>map(</a:t>
            </a:r>
            <a:r>
              <a:rPr lang="zh-CN" altLang="en-US" b="0" dirty="0">
                <a:latin typeface="SimHei" panose="02010609060101010101" pitchFamily="49" charset="-122"/>
                <a:ea typeface="SimHei" panose="02010609060101010101" pitchFamily="49" charset="-122"/>
              </a:rPr>
              <a:t>分配内存</a:t>
            </a:r>
            <a:endParaRPr lang="en-US" altLang="zh-CN" b="0" dirty="0">
              <a:latin typeface="SimHei" panose="02010609060101010101" pitchFamily="49" charset="-122"/>
              <a:ea typeface="SimHei" panose="02010609060101010101" pitchFamily="49" charset="-122"/>
            </a:endParaRPr>
          </a:p>
          <a:p>
            <a:r>
              <a:rPr lang="en-US" altLang="zh-CN" b="0" dirty="0">
                <a:latin typeface="SimHei" panose="02010609060101010101" pitchFamily="49" charset="-122"/>
                <a:ea typeface="SimHei" panose="02010609060101010101" pitchFamily="49" charset="-122"/>
              </a:rPr>
              <a:t>+</a:t>
            </a:r>
            <a:r>
              <a:rPr lang="zh-CN" altLang="en-US" b="0" dirty="0">
                <a:latin typeface="SimHei" panose="02010609060101010101" pitchFamily="49" charset="-122"/>
                <a:ea typeface="SimHei" panose="02010609060101010101" pitchFamily="49" charset="-122"/>
              </a:rPr>
              <a:t>初始化</a:t>
            </a:r>
            <a:r>
              <a:rPr lang="en-US" altLang="zh-CN" b="0" dirty="0">
                <a:latin typeface="SimHei" panose="02010609060101010101" pitchFamily="49" charset="-122"/>
                <a:ea typeface="SimHei" panose="02010609060101010101" pitchFamily="49" charset="-122"/>
              </a:rPr>
              <a:t>)</a:t>
            </a:r>
            <a:endParaRPr lang="zh-CN" altLang="en-US" b="0" dirty="0">
              <a:latin typeface="SimHei" panose="02010609060101010101" pitchFamily="49" charset="-122"/>
              <a:ea typeface="SimHei" panose="02010609060101010101" pitchFamily="49" charset="-122"/>
            </a:endParaRPr>
          </a:p>
        </p:txBody>
      </p:sp>
      <p:cxnSp>
        <p:nvCxnSpPr>
          <p:cNvPr id="16" name="直线连接符 15">
            <a:extLst>
              <a:ext uri="{FF2B5EF4-FFF2-40B4-BE49-F238E27FC236}">
                <a16:creationId xmlns:a16="http://schemas.microsoft.com/office/drawing/2014/main" id="{2801079E-B8E6-783C-B1FF-89E63879CED7}"/>
              </a:ext>
            </a:extLst>
          </p:cNvPr>
          <p:cNvCxnSpPr/>
          <p:nvPr/>
        </p:nvCxnSpPr>
        <p:spPr bwMode="auto">
          <a:xfrm flipH="1">
            <a:off x="5972761" y="4337738"/>
            <a:ext cx="897680"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线连接符 16">
            <a:extLst>
              <a:ext uri="{FF2B5EF4-FFF2-40B4-BE49-F238E27FC236}">
                <a16:creationId xmlns:a16="http://schemas.microsoft.com/office/drawing/2014/main" id="{517916C0-3B0E-F346-FF33-2235B4635EE8}"/>
              </a:ext>
            </a:extLst>
          </p:cNvPr>
          <p:cNvCxnSpPr/>
          <p:nvPr/>
        </p:nvCxnSpPr>
        <p:spPr bwMode="auto">
          <a:xfrm flipH="1">
            <a:off x="4572000" y="4824244"/>
            <a:ext cx="897680"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A0797E8C-BA1A-845E-412B-814850FBA1FC}"/>
              </a:ext>
            </a:extLst>
          </p:cNvPr>
          <p:cNvSpPr txBox="1"/>
          <p:nvPr/>
        </p:nvSpPr>
        <p:spPr>
          <a:xfrm>
            <a:off x="5469680" y="4609362"/>
            <a:ext cx="3229213"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销毁</a:t>
            </a:r>
            <a:r>
              <a:rPr lang="en-US" altLang="zh-CN" b="0" dirty="0">
                <a:latin typeface="SimHei" panose="02010609060101010101" pitchFamily="49" charset="-122"/>
                <a:ea typeface="SimHei" panose="02010609060101010101" pitchFamily="49" charset="-122"/>
              </a:rPr>
              <a:t>MAP</a:t>
            </a:r>
            <a:endParaRPr lang="zh-CN" altLang="en-US" b="0" dirty="0">
              <a:latin typeface="SimHei" panose="02010609060101010101" pitchFamily="49" charset="-122"/>
              <a:ea typeface="SimHei" panose="02010609060101010101" pitchFamily="49" charset="-122"/>
            </a:endParaRPr>
          </a:p>
        </p:txBody>
      </p:sp>
      <p:cxnSp>
        <p:nvCxnSpPr>
          <p:cNvPr id="19" name="直线连接符 18">
            <a:extLst>
              <a:ext uri="{FF2B5EF4-FFF2-40B4-BE49-F238E27FC236}">
                <a16:creationId xmlns:a16="http://schemas.microsoft.com/office/drawing/2014/main" id="{BE266605-91A0-9082-D73B-B1E6C882D722}"/>
              </a:ext>
            </a:extLst>
          </p:cNvPr>
          <p:cNvCxnSpPr/>
          <p:nvPr/>
        </p:nvCxnSpPr>
        <p:spPr bwMode="auto">
          <a:xfrm flipH="1">
            <a:off x="6495303" y="5373216"/>
            <a:ext cx="897680" cy="0"/>
          </a:xfrm>
          <a:prstGeom prst="line">
            <a:avLst/>
          </a:prstGeom>
          <a:solidFill>
            <a:schemeClr val="accent1"/>
          </a:solidFill>
          <a:ln w="25400"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a:extLst>
              <a:ext uri="{FF2B5EF4-FFF2-40B4-BE49-F238E27FC236}">
                <a16:creationId xmlns:a16="http://schemas.microsoft.com/office/drawing/2014/main" id="{0FDDBCDB-6EBB-45FB-5FE8-4C510E1B91D2}"/>
              </a:ext>
            </a:extLst>
          </p:cNvPr>
          <p:cNvSpPr txBox="1"/>
          <p:nvPr/>
        </p:nvSpPr>
        <p:spPr>
          <a:xfrm>
            <a:off x="7466220" y="5171906"/>
            <a:ext cx="1222059" cy="646331"/>
          </a:xfrm>
          <a:prstGeom prst="rect">
            <a:avLst/>
          </a:prstGeom>
          <a:noFill/>
        </p:spPr>
        <p:txBody>
          <a:bodyPr wrap="square">
            <a:spAutoFit/>
          </a:bodyPr>
          <a:lstStyle/>
          <a:p>
            <a:r>
              <a:rPr lang="en-US" altLang="zh-CN" b="0" dirty="0">
                <a:latin typeface="SimHei" panose="02010609060101010101" pitchFamily="49" charset="-122"/>
                <a:ea typeface="SimHei" panose="02010609060101010101" pitchFamily="49" charset="-122"/>
              </a:rPr>
              <a:t>MAP</a:t>
            </a:r>
            <a:r>
              <a:rPr lang="zh-CN" altLang="en-US" b="0" dirty="0">
                <a:latin typeface="SimHei" panose="02010609060101010101" pitchFamily="49" charset="-122"/>
                <a:ea typeface="SimHei" panose="02010609060101010101" pitchFamily="49" charset="-122"/>
              </a:rPr>
              <a:t>的增删改查找</a:t>
            </a:r>
          </a:p>
        </p:txBody>
      </p:sp>
    </p:spTree>
    <p:extLst>
      <p:ext uri="{BB962C8B-B14F-4D97-AF65-F5344CB8AC3E}">
        <p14:creationId xmlns:p14="http://schemas.microsoft.com/office/powerpoint/2010/main" val="236390581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490065"/>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MAP </a:t>
            </a:r>
            <a:endParaRPr kumimoji="1" lang="zh-CN" altLang="en-US" sz="2400"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68C57EB7-7D4D-52AF-FA06-E2AD44313D6A}"/>
              </a:ext>
            </a:extLst>
          </p:cNvPr>
          <p:cNvSpPr>
            <a:spLocks noGrp="1"/>
          </p:cNvSpPr>
          <p:nvPr>
            <p:ph type="sldNum" sz="quarter" idx="12"/>
          </p:nvPr>
        </p:nvSpPr>
        <p:spPr/>
        <p:txBody>
          <a:bodyPr/>
          <a:lstStyle/>
          <a:p>
            <a:pPr>
              <a:defRPr/>
            </a:pPr>
            <a:fld id="{2BE9E919-A463-264A-AD28-C5A0DC5B5896}" type="slidenum">
              <a:rPr lang="en-US" altLang="zh-CN" smtClean="0"/>
              <a:pPr>
                <a:defRPr/>
              </a:pPr>
              <a:t>116</a:t>
            </a:fld>
            <a:endParaRPr lang="en-US" altLang="zh-CN"/>
          </a:p>
        </p:txBody>
      </p:sp>
      <p:sp>
        <p:nvSpPr>
          <p:cNvPr id="6" name="文本框 5">
            <a:extLst>
              <a:ext uri="{FF2B5EF4-FFF2-40B4-BE49-F238E27FC236}">
                <a16:creationId xmlns:a16="http://schemas.microsoft.com/office/drawing/2014/main" id="{E0EB551E-5189-A880-5031-E27FFA303CB0}"/>
              </a:ext>
            </a:extLst>
          </p:cNvPr>
          <p:cNvSpPr txBox="1"/>
          <p:nvPr/>
        </p:nvSpPr>
        <p:spPr>
          <a:xfrm>
            <a:off x="553126" y="4593500"/>
            <a:ext cx="4032448" cy="400110"/>
          </a:xfrm>
          <a:prstGeom prst="rect">
            <a:avLst/>
          </a:prstGeom>
          <a:noFill/>
        </p:spPr>
        <p:txBody>
          <a:bodyPr wrap="square">
            <a:spAutoFit/>
          </a:bodyPr>
          <a:lstStyle/>
          <a:p>
            <a:pPr marL="285750" indent="-285750">
              <a:buFont typeface="Wingdings" pitchFamily="2" charset="2"/>
              <a:buChar char="n"/>
            </a:pPr>
            <a:r>
              <a:rPr lang="en-US" altLang="zh-CN" sz="2000" b="0" dirty="0">
                <a:latin typeface="Arial" panose="020B0604020202020204" pitchFamily="34" charset="0"/>
                <a:ea typeface="SimHei" panose="02010609060101010101" pitchFamily="49" charset="-122"/>
                <a:cs typeface="Arial" panose="020B0604020202020204" pitchFamily="34" charset="0"/>
              </a:rPr>
              <a:t>eBPF MAP</a:t>
            </a:r>
            <a:r>
              <a:rPr lang="zh-CN" altLang="en-US" sz="2000" b="0" dirty="0">
                <a:latin typeface="Arial" panose="020B0604020202020204" pitchFamily="34" charset="0"/>
                <a:ea typeface="SimHei" panose="02010609060101010101" pitchFamily="49" charset="-122"/>
                <a:cs typeface="Arial" panose="020B0604020202020204" pitchFamily="34" charset="0"/>
              </a:rPr>
              <a:t>帮助函数实现</a:t>
            </a:r>
            <a:endParaRPr lang="zh-CN" altLang="en-US" sz="2000" b="0" dirty="0">
              <a:latin typeface="SimHei" panose="02010609060101010101" pitchFamily="49" charset="-122"/>
              <a:ea typeface="SimHei" panose="02010609060101010101" pitchFamily="49" charset="-122"/>
            </a:endParaRPr>
          </a:p>
        </p:txBody>
      </p:sp>
      <p:sp>
        <p:nvSpPr>
          <p:cNvPr id="11" name="文本框 10">
            <a:extLst>
              <a:ext uri="{FF2B5EF4-FFF2-40B4-BE49-F238E27FC236}">
                <a16:creationId xmlns:a16="http://schemas.microsoft.com/office/drawing/2014/main" id="{4294F430-9128-5DB8-6E74-1D3A8E64326D}"/>
              </a:ext>
            </a:extLst>
          </p:cNvPr>
          <p:cNvSpPr txBox="1"/>
          <p:nvPr/>
        </p:nvSpPr>
        <p:spPr>
          <a:xfrm>
            <a:off x="525325" y="1866468"/>
            <a:ext cx="8418650" cy="400110"/>
          </a:xfrm>
          <a:prstGeom prst="rect">
            <a:avLst/>
          </a:prstGeom>
          <a:noFill/>
        </p:spPr>
        <p:txBody>
          <a:bodyPr wrap="square">
            <a:spAutoFit/>
          </a:bodyPr>
          <a:lstStyle/>
          <a:p>
            <a:pPr marL="285750" indent="-285750">
              <a:buFont typeface="Wingdings" pitchFamily="2" charset="2"/>
              <a:buChar char="n"/>
            </a:pPr>
            <a:r>
              <a:rPr lang="en-US" altLang="zh-CN" sz="2000" b="0" dirty="0">
                <a:latin typeface="Arial" panose="020B0604020202020204" pitchFamily="34" charset="0"/>
                <a:ea typeface="SimHei" panose="02010609060101010101" pitchFamily="49" charset="-122"/>
                <a:cs typeface="Arial" panose="020B0604020202020204" pitchFamily="34" charset="0"/>
              </a:rPr>
              <a:t>eBPF MAP create</a:t>
            </a:r>
            <a:r>
              <a:rPr lang="zh-CN" altLang="en-US" sz="2000" b="0" dirty="0">
                <a:latin typeface="Arial" panose="020B0604020202020204" pitchFamily="34" charset="0"/>
                <a:ea typeface="SimHei" panose="02010609060101010101" pitchFamily="49" charset="-122"/>
                <a:cs typeface="Arial" panose="020B0604020202020204" pitchFamily="34" charset="0"/>
              </a:rPr>
              <a:t>系统调用</a:t>
            </a:r>
            <a:r>
              <a:rPr lang="en-US" altLang="zh-CN" sz="2000" b="0" dirty="0">
                <a:latin typeface="Arial" panose="020B0604020202020204" pitchFamily="34" charset="0"/>
                <a:ea typeface="SimHei" panose="02010609060101010101" pitchFamily="49" charset="-122"/>
                <a:cs typeface="Arial" panose="020B0604020202020204" pitchFamily="34" charset="0"/>
              </a:rPr>
              <a:t> (</a:t>
            </a:r>
            <a:r>
              <a:rPr lang="zh-CN" altLang="en-US" sz="2000" b="0" dirty="0">
                <a:latin typeface="Arial" panose="020B0604020202020204" pitchFamily="34" charset="0"/>
                <a:ea typeface="SimHei" panose="02010609060101010101" pitchFamily="49" charset="-122"/>
                <a:cs typeface="Arial" panose="020B0604020202020204" pitchFamily="34" charset="0"/>
              </a:rPr>
              <a:t>只展示部分重要的流程</a:t>
            </a:r>
            <a:r>
              <a:rPr lang="en-US" altLang="zh-CN" sz="2000" b="0" dirty="0">
                <a:latin typeface="Arial" panose="020B0604020202020204" pitchFamily="34" charset="0"/>
                <a:ea typeface="SimHei" panose="02010609060101010101" pitchFamily="49" charset="-122"/>
                <a:cs typeface="Arial" panose="020B0604020202020204" pitchFamily="34" charset="0"/>
              </a:rPr>
              <a:t>)</a:t>
            </a:r>
            <a:endParaRPr lang="zh-CN" altLang="en-US" sz="2000" b="0" dirty="0">
              <a:latin typeface="SimHei" panose="02010609060101010101" pitchFamily="49" charset="-122"/>
              <a:ea typeface="SimHei" panose="02010609060101010101" pitchFamily="49" charset="-122"/>
            </a:endParaRPr>
          </a:p>
        </p:txBody>
      </p:sp>
      <p:pic>
        <p:nvPicPr>
          <p:cNvPr id="14" name="图片 13">
            <a:extLst>
              <a:ext uri="{FF2B5EF4-FFF2-40B4-BE49-F238E27FC236}">
                <a16:creationId xmlns:a16="http://schemas.microsoft.com/office/drawing/2014/main" id="{A86E8298-D868-8ABF-D949-22884EAED1BA}"/>
              </a:ext>
            </a:extLst>
          </p:cNvPr>
          <p:cNvPicPr>
            <a:picLocks noChangeAspect="1"/>
          </p:cNvPicPr>
          <p:nvPr/>
        </p:nvPicPr>
        <p:blipFill>
          <a:blip r:embed="rId3"/>
          <a:stretch>
            <a:fillRect/>
          </a:stretch>
        </p:blipFill>
        <p:spPr>
          <a:xfrm>
            <a:off x="942525" y="4993610"/>
            <a:ext cx="7454900" cy="1041400"/>
          </a:xfrm>
          <a:prstGeom prst="rect">
            <a:avLst/>
          </a:prstGeom>
        </p:spPr>
      </p:pic>
      <p:sp>
        <p:nvSpPr>
          <p:cNvPr id="16" name="文本框 15">
            <a:extLst>
              <a:ext uri="{FF2B5EF4-FFF2-40B4-BE49-F238E27FC236}">
                <a16:creationId xmlns:a16="http://schemas.microsoft.com/office/drawing/2014/main" id="{7B9557FA-5A8A-86D0-C951-987AB368851D}"/>
              </a:ext>
            </a:extLst>
          </p:cNvPr>
          <p:cNvSpPr txBox="1"/>
          <p:nvPr/>
        </p:nvSpPr>
        <p:spPr>
          <a:xfrm>
            <a:off x="773143" y="2193469"/>
            <a:ext cx="6663988" cy="2386102"/>
          </a:xfrm>
          <a:prstGeom prst="rect">
            <a:avLst/>
          </a:prstGeom>
          <a:noFill/>
        </p:spPr>
        <p:txBody>
          <a:bodyPr wrap="square">
            <a:spAutoFit/>
          </a:bodyPr>
          <a:lstStyle/>
          <a:p>
            <a:pPr marL="342900" indent="-342900">
              <a:lnSpc>
                <a:spcPct val="120000"/>
              </a:lnSpc>
              <a:buFont typeface="+mj-lt"/>
              <a:buAutoNum type="arabicPeriod"/>
            </a:pPr>
            <a:r>
              <a:rPr lang="zh-CN" altLang="en-US" b="0" dirty="0">
                <a:latin typeface="SimHei" panose="02010609060101010101" pitchFamily="49" charset="-122"/>
                <a:ea typeface="SimHei" panose="02010609060101010101" pitchFamily="49" charset="-122"/>
              </a:rPr>
              <a:t>参数检查</a:t>
            </a:r>
            <a:endParaRPr lang="en-US" altLang="zh-CN" b="0" dirty="0">
              <a:latin typeface="SimHei" panose="02010609060101010101" pitchFamily="49" charset="-122"/>
              <a:ea typeface="SimHei" panose="02010609060101010101" pitchFamily="49" charset="-122"/>
            </a:endParaRPr>
          </a:p>
          <a:p>
            <a:pPr marL="342900" indent="-342900">
              <a:lnSpc>
                <a:spcPct val="120000"/>
              </a:lnSpc>
              <a:buFont typeface="+mj-lt"/>
              <a:buAutoNum type="arabicPeriod"/>
            </a:pPr>
            <a:r>
              <a:rPr lang="zh-CN" altLang="en-US" dirty="0">
                <a:solidFill>
                  <a:srgbClr val="FF0000"/>
                </a:solidFill>
                <a:latin typeface="SimHei" panose="02010609060101010101" pitchFamily="49" charset="-122"/>
                <a:ea typeface="SimHei" panose="02010609060101010101" pitchFamily="49" charset="-122"/>
              </a:rPr>
              <a:t>根据</a:t>
            </a:r>
            <a:r>
              <a:rPr lang="en-US" altLang="zh-CN" dirty="0">
                <a:solidFill>
                  <a:srgbClr val="FF0000"/>
                </a:solidFill>
                <a:latin typeface="SimHei" panose="02010609060101010101" pitchFamily="49" charset="-122"/>
                <a:ea typeface="SimHei" panose="02010609060101010101" pitchFamily="49" charset="-122"/>
              </a:rPr>
              <a:t>BPF_MAP_TYPE</a:t>
            </a:r>
            <a:r>
              <a:rPr lang="zh-CN" altLang="en-US" dirty="0">
                <a:solidFill>
                  <a:srgbClr val="FF0000"/>
                </a:solidFill>
                <a:latin typeface="SimHei" panose="02010609060101010101" pitchFamily="49" charset="-122"/>
                <a:ea typeface="SimHei" panose="02010609060101010101" pitchFamily="49" charset="-122"/>
              </a:rPr>
              <a:t>设置</a:t>
            </a:r>
            <a:r>
              <a:rPr lang="en-US" altLang="zh-CN" dirty="0" err="1">
                <a:solidFill>
                  <a:srgbClr val="FF0000"/>
                </a:solidFill>
                <a:latin typeface="Arial" panose="020B0604020202020204" pitchFamily="34" charset="0"/>
                <a:ea typeface="SimHei" panose="02010609060101010101" pitchFamily="49" charset="-122"/>
                <a:cs typeface="Arial" panose="020B0604020202020204" pitchFamily="34" charset="0"/>
              </a:rPr>
              <a:t>map_ops</a:t>
            </a:r>
            <a:endParaRPr lang="en-US" altLang="zh-CN" dirty="0">
              <a:solidFill>
                <a:srgbClr val="FF0000"/>
              </a:solidFill>
              <a:latin typeface="Arial" panose="020B0604020202020204" pitchFamily="34" charset="0"/>
              <a:ea typeface="SimHei" panose="02010609060101010101" pitchFamily="49" charset="-122"/>
              <a:cs typeface="Arial" panose="020B0604020202020204" pitchFamily="34" charset="0"/>
            </a:endParaRPr>
          </a:p>
          <a:p>
            <a:pPr marL="342900" indent="-342900">
              <a:lnSpc>
                <a:spcPct val="120000"/>
              </a:lnSpc>
              <a:buFont typeface="+mj-lt"/>
              <a:buAutoNum type="arabicPeriod"/>
            </a:pPr>
            <a:endParaRPr lang="en-US" altLang="zh-CN" b="0" dirty="0">
              <a:latin typeface="Arial" panose="020B0604020202020204" pitchFamily="34" charset="0"/>
              <a:ea typeface="SimHei" panose="02010609060101010101" pitchFamily="49" charset="-122"/>
              <a:cs typeface="Arial" panose="020B0604020202020204" pitchFamily="34" charset="0"/>
            </a:endParaRPr>
          </a:p>
          <a:p>
            <a:pPr marL="342900" indent="-342900">
              <a:lnSpc>
                <a:spcPct val="120000"/>
              </a:lnSpc>
              <a:buFont typeface="+mj-lt"/>
              <a:buAutoNum type="arabicPeriod"/>
            </a:pPr>
            <a:endParaRPr lang="en-US" altLang="zh-CN" b="0" dirty="0">
              <a:latin typeface="Arial" panose="020B0604020202020204" pitchFamily="34" charset="0"/>
              <a:ea typeface="SimHei" panose="02010609060101010101" pitchFamily="49" charset="-122"/>
              <a:cs typeface="Arial" panose="020B0604020202020204" pitchFamily="34" charset="0"/>
            </a:endParaRPr>
          </a:p>
          <a:p>
            <a:pPr marL="342900" indent="-342900">
              <a:lnSpc>
                <a:spcPct val="120000"/>
              </a:lnSpc>
              <a:buFont typeface="+mj-lt"/>
              <a:buAutoNum type="arabicPeriod"/>
            </a:pPr>
            <a:r>
              <a:rPr lang="zh-CN" altLang="en-US" b="0" dirty="0">
                <a:latin typeface="Arial" panose="020B0604020202020204" pitchFamily="34" charset="0"/>
                <a:ea typeface="SimHei" panose="02010609060101010101" pitchFamily="49" charset="-122"/>
                <a:cs typeface="Arial" panose="020B0604020202020204" pitchFamily="34" charset="0"/>
              </a:rPr>
              <a:t>分配</a:t>
            </a:r>
            <a:r>
              <a:rPr lang="en-US" altLang="zh-CN" b="0" dirty="0">
                <a:latin typeface="Arial" panose="020B0604020202020204" pitchFamily="34" charset="0"/>
                <a:ea typeface="SimHei" panose="02010609060101010101" pitchFamily="49" charset="-122"/>
                <a:cs typeface="Arial" panose="020B0604020202020204" pitchFamily="34" charset="0"/>
              </a:rPr>
              <a:t>map (</a:t>
            </a:r>
            <a:r>
              <a:rPr lang="zh-CN" altLang="en-US" b="0" dirty="0">
                <a:latin typeface="Arial" panose="020B0604020202020204" pitchFamily="34" charset="0"/>
                <a:ea typeface="SimHei" panose="02010609060101010101" pitchFamily="49" charset="-122"/>
                <a:cs typeface="Arial" panose="020B0604020202020204" pitchFamily="34" charset="0"/>
              </a:rPr>
              <a:t>执行对应</a:t>
            </a:r>
            <a:r>
              <a:rPr lang="en-US" altLang="zh-CN" b="0" dirty="0">
                <a:latin typeface="Arial" panose="020B0604020202020204" pitchFamily="34" charset="0"/>
                <a:ea typeface="SimHei" panose="02010609060101010101" pitchFamily="49" charset="-122"/>
                <a:cs typeface="Arial" panose="020B0604020202020204" pitchFamily="34" charset="0"/>
              </a:rPr>
              <a:t>map</a:t>
            </a:r>
            <a:r>
              <a:rPr lang="zh-CN" altLang="en-US" b="0" dirty="0">
                <a:latin typeface="Arial" panose="020B0604020202020204" pitchFamily="34" charset="0"/>
                <a:ea typeface="SimHei" panose="02010609060101010101" pitchFamily="49" charset="-122"/>
                <a:cs typeface="Arial" panose="020B0604020202020204" pitchFamily="34" charset="0"/>
              </a:rPr>
              <a:t>的</a:t>
            </a:r>
            <a:r>
              <a:rPr lang="en-US" altLang="zh-CN" b="0" dirty="0" err="1">
                <a:latin typeface="Arial" panose="020B0604020202020204" pitchFamily="34" charset="0"/>
                <a:ea typeface="SimHei" panose="02010609060101010101" pitchFamily="49" charset="-122"/>
                <a:cs typeface="Arial" panose="020B0604020202020204" pitchFamily="34" charset="0"/>
              </a:rPr>
              <a:t>map_alloc</a:t>
            </a:r>
            <a:r>
              <a:rPr lang="zh-CN" altLang="en-US" b="0" dirty="0">
                <a:latin typeface="Arial" panose="020B0604020202020204" pitchFamily="34" charset="0"/>
                <a:ea typeface="SimHei" panose="02010609060101010101" pitchFamily="49" charset="-122"/>
                <a:cs typeface="Arial" panose="020B0604020202020204" pitchFamily="34" charset="0"/>
              </a:rPr>
              <a:t>方法</a:t>
            </a:r>
            <a:r>
              <a:rPr lang="en-US" altLang="zh-CN" b="0" dirty="0">
                <a:latin typeface="Arial" panose="020B0604020202020204" pitchFamily="34" charset="0"/>
                <a:ea typeface="SimHei" panose="02010609060101010101" pitchFamily="49" charset="-122"/>
                <a:cs typeface="Arial" panose="020B0604020202020204" pitchFamily="34" charset="0"/>
              </a:rPr>
              <a:t>)</a:t>
            </a:r>
          </a:p>
          <a:p>
            <a:pPr marL="342900" indent="-342900">
              <a:lnSpc>
                <a:spcPct val="120000"/>
              </a:lnSpc>
              <a:buFont typeface="+mj-lt"/>
              <a:buAutoNum type="arabicPeriod"/>
            </a:pPr>
            <a:r>
              <a:rPr lang="zh-CN" altLang="en-US" b="0" dirty="0">
                <a:latin typeface="Arial" panose="020B0604020202020204" pitchFamily="34" charset="0"/>
                <a:ea typeface="SimHei" panose="02010609060101010101" pitchFamily="49" charset="-122"/>
                <a:cs typeface="Arial" panose="020B0604020202020204" pitchFamily="34" charset="0"/>
              </a:rPr>
              <a:t>配置</a:t>
            </a:r>
            <a:r>
              <a:rPr lang="en-US" altLang="zh-CN" b="0" dirty="0">
                <a:latin typeface="Arial" panose="020B0604020202020204" pitchFamily="34" charset="0"/>
                <a:ea typeface="SimHei" panose="02010609060101010101" pitchFamily="49" charset="-122"/>
                <a:cs typeface="Arial" panose="020B0604020202020204" pitchFamily="34" charset="0"/>
              </a:rPr>
              <a:t>BTF</a:t>
            </a:r>
            <a:r>
              <a:rPr lang="zh-CN" altLang="en-US" b="0" dirty="0">
                <a:latin typeface="Arial" panose="020B0604020202020204" pitchFamily="34" charset="0"/>
                <a:ea typeface="SimHei" panose="02010609060101010101" pitchFamily="49" charset="-122"/>
                <a:cs typeface="Arial" panose="020B0604020202020204" pitchFamily="34" charset="0"/>
              </a:rPr>
              <a:t>信息</a:t>
            </a:r>
            <a:endParaRPr lang="en-US" altLang="zh-CN" b="0" dirty="0">
              <a:latin typeface="Arial" panose="020B0604020202020204" pitchFamily="34" charset="0"/>
              <a:ea typeface="SimHei" panose="02010609060101010101" pitchFamily="49" charset="-122"/>
              <a:cs typeface="Arial" panose="020B0604020202020204" pitchFamily="34" charset="0"/>
            </a:endParaRPr>
          </a:p>
          <a:p>
            <a:pPr marL="342900" indent="-342900">
              <a:lnSpc>
                <a:spcPct val="120000"/>
              </a:lnSpc>
              <a:buFont typeface="+mj-lt"/>
              <a:buAutoNum type="arabicPeriod"/>
            </a:pPr>
            <a:r>
              <a:rPr lang="zh-CN" altLang="en-US" b="0" dirty="0">
                <a:latin typeface="Arial" panose="020B0604020202020204" pitchFamily="34" charset="0"/>
                <a:ea typeface="SimHei" panose="02010609060101010101" pitchFamily="49" charset="-122"/>
                <a:cs typeface="Arial" panose="020B0604020202020204" pitchFamily="34" charset="0"/>
              </a:rPr>
              <a:t>分配</a:t>
            </a:r>
            <a:r>
              <a:rPr lang="en-US" altLang="zh-CN" b="0" dirty="0">
                <a:latin typeface="Arial" panose="020B0604020202020204" pitchFamily="34" charset="0"/>
                <a:ea typeface="SimHei" panose="02010609060101010101" pitchFamily="49" charset="-122"/>
                <a:cs typeface="Arial" panose="020B0604020202020204" pitchFamily="34" charset="0"/>
              </a:rPr>
              <a:t>MAP</a:t>
            </a:r>
            <a:r>
              <a:rPr lang="zh-CN" altLang="en-US" b="0" dirty="0">
                <a:latin typeface="Arial" panose="020B0604020202020204" pitchFamily="34" charset="0"/>
                <a:ea typeface="SimHei" panose="02010609060101010101" pitchFamily="49" charset="-122"/>
                <a:cs typeface="Arial" panose="020B0604020202020204" pitchFamily="34" charset="0"/>
              </a:rPr>
              <a:t>的</a:t>
            </a:r>
            <a:r>
              <a:rPr lang="en-US" altLang="zh-CN" b="0" dirty="0">
                <a:latin typeface="Arial" panose="020B0604020202020204" pitchFamily="34" charset="0"/>
                <a:ea typeface="SimHei" panose="02010609060101010101" pitchFamily="49" charset="-122"/>
                <a:cs typeface="Arial" panose="020B0604020202020204" pitchFamily="34" charset="0"/>
              </a:rPr>
              <a:t>id</a:t>
            </a:r>
            <a:r>
              <a:rPr lang="zh-CN" altLang="en-US" b="0" dirty="0">
                <a:latin typeface="Arial" panose="020B0604020202020204" pitchFamily="34" charset="0"/>
                <a:ea typeface="SimHei" panose="02010609060101010101" pitchFamily="49" charset="-122"/>
                <a:cs typeface="Arial" panose="020B0604020202020204" pitchFamily="34" charset="0"/>
              </a:rPr>
              <a:t>和</a:t>
            </a:r>
            <a:r>
              <a:rPr lang="en-US" altLang="zh-CN" b="0" dirty="0" err="1">
                <a:latin typeface="Arial" panose="020B0604020202020204" pitchFamily="34" charset="0"/>
                <a:ea typeface="SimHei" panose="02010609060101010101" pitchFamily="49" charset="-122"/>
                <a:cs typeface="Arial" panose="020B0604020202020204" pitchFamily="34" charset="0"/>
              </a:rPr>
              <a:t>fd</a:t>
            </a:r>
            <a:endParaRPr lang="en-US" altLang="zh-CN" b="0" dirty="0">
              <a:latin typeface="Arial" panose="020B0604020202020204" pitchFamily="34" charset="0"/>
              <a:ea typeface="SimHei" panose="02010609060101010101" pitchFamily="49" charset="-122"/>
              <a:cs typeface="Arial" panose="020B0604020202020204" pitchFamily="34" charset="0"/>
            </a:endParaRPr>
          </a:p>
        </p:txBody>
      </p:sp>
      <p:pic>
        <p:nvPicPr>
          <p:cNvPr id="17" name="图片 16">
            <a:extLst>
              <a:ext uri="{FF2B5EF4-FFF2-40B4-BE49-F238E27FC236}">
                <a16:creationId xmlns:a16="http://schemas.microsoft.com/office/drawing/2014/main" id="{45EF4693-48F5-B731-5EB6-7AFB2326B033}"/>
              </a:ext>
            </a:extLst>
          </p:cNvPr>
          <p:cNvPicPr>
            <a:picLocks noChangeAspect="1"/>
          </p:cNvPicPr>
          <p:nvPr/>
        </p:nvPicPr>
        <p:blipFill>
          <a:blip r:embed="rId4"/>
          <a:stretch>
            <a:fillRect/>
          </a:stretch>
        </p:blipFill>
        <p:spPr>
          <a:xfrm>
            <a:off x="4638762" y="2288745"/>
            <a:ext cx="3581400" cy="292100"/>
          </a:xfrm>
          <a:prstGeom prst="rect">
            <a:avLst/>
          </a:prstGeom>
        </p:spPr>
      </p:pic>
      <p:pic>
        <p:nvPicPr>
          <p:cNvPr id="19" name="图片 18">
            <a:extLst>
              <a:ext uri="{FF2B5EF4-FFF2-40B4-BE49-F238E27FC236}">
                <a16:creationId xmlns:a16="http://schemas.microsoft.com/office/drawing/2014/main" id="{818A4B03-F8CD-0191-58AA-7BA47EECA29E}"/>
              </a:ext>
            </a:extLst>
          </p:cNvPr>
          <p:cNvPicPr>
            <a:picLocks noChangeAspect="1"/>
          </p:cNvPicPr>
          <p:nvPr/>
        </p:nvPicPr>
        <p:blipFill>
          <a:blip r:embed="rId5"/>
          <a:stretch>
            <a:fillRect/>
          </a:stretch>
        </p:blipFill>
        <p:spPr>
          <a:xfrm>
            <a:off x="1360934" y="2943881"/>
            <a:ext cx="6134100" cy="469900"/>
          </a:xfrm>
          <a:prstGeom prst="rect">
            <a:avLst/>
          </a:prstGeom>
        </p:spPr>
      </p:pic>
      <p:pic>
        <p:nvPicPr>
          <p:cNvPr id="20" name="图片 19">
            <a:extLst>
              <a:ext uri="{FF2B5EF4-FFF2-40B4-BE49-F238E27FC236}">
                <a16:creationId xmlns:a16="http://schemas.microsoft.com/office/drawing/2014/main" id="{9F78B02D-A5B1-649F-067C-621FEFB249BB}"/>
              </a:ext>
            </a:extLst>
          </p:cNvPr>
          <p:cNvPicPr>
            <a:picLocks noChangeAspect="1"/>
          </p:cNvPicPr>
          <p:nvPr/>
        </p:nvPicPr>
        <p:blipFill>
          <a:blip r:embed="rId6"/>
          <a:stretch>
            <a:fillRect/>
          </a:stretch>
        </p:blipFill>
        <p:spPr>
          <a:xfrm>
            <a:off x="5724128" y="3595078"/>
            <a:ext cx="2895600" cy="241300"/>
          </a:xfrm>
          <a:prstGeom prst="rect">
            <a:avLst/>
          </a:prstGeom>
        </p:spPr>
      </p:pic>
      <p:pic>
        <p:nvPicPr>
          <p:cNvPr id="21" name="图片 20">
            <a:extLst>
              <a:ext uri="{FF2B5EF4-FFF2-40B4-BE49-F238E27FC236}">
                <a16:creationId xmlns:a16="http://schemas.microsoft.com/office/drawing/2014/main" id="{F243323C-7985-C6BB-D81C-6A42068826F2}"/>
              </a:ext>
            </a:extLst>
          </p:cNvPr>
          <p:cNvPicPr>
            <a:picLocks noChangeAspect="1"/>
          </p:cNvPicPr>
          <p:nvPr/>
        </p:nvPicPr>
        <p:blipFill>
          <a:blip r:embed="rId7"/>
          <a:stretch>
            <a:fillRect/>
          </a:stretch>
        </p:blipFill>
        <p:spPr>
          <a:xfrm>
            <a:off x="3420571" y="3880063"/>
            <a:ext cx="5219700" cy="419100"/>
          </a:xfrm>
          <a:prstGeom prst="rect">
            <a:avLst/>
          </a:prstGeom>
        </p:spPr>
      </p:pic>
      <p:cxnSp>
        <p:nvCxnSpPr>
          <p:cNvPr id="22" name="直线箭头连接符 21">
            <a:extLst>
              <a:ext uri="{FF2B5EF4-FFF2-40B4-BE49-F238E27FC236}">
                <a16:creationId xmlns:a16="http://schemas.microsoft.com/office/drawing/2014/main" id="{F1FB5E86-7676-E609-C260-E67FEEF54493}"/>
              </a:ext>
            </a:extLst>
          </p:cNvPr>
          <p:cNvCxnSpPr/>
          <p:nvPr/>
        </p:nvCxnSpPr>
        <p:spPr bwMode="auto">
          <a:xfrm flipH="1">
            <a:off x="5220072" y="5786438"/>
            <a:ext cx="471681" cy="648682"/>
          </a:xfrm>
          <a:prstGeom prst="straightConnector1">
            <a:avLst/>
          </a:prstGeom>
          <a:solidFill>
            <a:schemeClr val="accent1"/>
          </a:solidFill>
          <a:ln w="25400" cap="flat" cmpd="sng" algn="ctr">
            <a:solidFill>
              <a:srgbClr val="FF0000"/>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EA1BBED9-9316-0749-4DCE-69A5607557F4}"/>
              </a:ext>
            </a:extLst>
          </p:cNvPr>
          <p:cNvSpPr txBox="1"/>
          <p:nvPr/>
        </p:nvSpPr>
        <p:spPr>
          <a:xfrm>
            <a:off x="2569350" y="6360125"/>
            <a:ext cx="5066854" cy="369332"/>
          </a:xfrm>
          <a:prstGeom prst="rect">
            <a:avLst/>
          </a:prstGeom>
          <a:noFill/>
        </p:spPr>
        <p:txBody>
          <a:bodyPr wrap="square">
            <a:spAutoFit/>
          </a:bodyPr>
          <a:lstStyle/>
          <a:p>
            <a:r>
              <a:rPr lang="zh-CN" altLang="en-US" b="0" dirty="0">
                <a:latin typeface="SimHei" panose="02010609060101010101" pitchFamily="49" charset="-122"/>
                <a:ea typeface="SimHei" panose="02010609060101010101" pitchFamily="49" charset="-122"/>
              </a:rPr>
              <a:t>执行对应</a:t>
            </a:r>
            <a:r>
              <a:rPr lang="en-US" altLang="zh-CN" b="0" dirty="0">
                <a:latin typeface="SimHei" panose="02010609060101010101" pitchFamily="49" charset="-122"/>
                <a:ea typeface="SimHei" panose="02010609060101010101" pitchFamily="49" charset="-122"/>
              </a:rPr>
              <a:t>MAP</a:t>
            </a:r>
            <a:r>
              <a:rPr lang="zh-CN" altLang="en-US" b="0" dirty="0">
                <a:latin typeface="SimHei" panose="02010609060101010101" pitchFamily="49" charset="-122"/>
                <a:ea typeface="SimHei" panose="02010609060101010101" pitchFamily="49" charset="-122"/>
              </a:rPr>
              <a:t>的</a:t>
            </a:r>
            <a:r>
              <a:rPr lang="en-US" altLang="zh-CN" b="0" dirty="0" err="1">
                <a:latin typeface="Arial" panose="020B0604020202020204" pitchFamily="34" charset="0"/>
                <a:ea typeface="SimHei" panose="02010609060101010101" pitchFamily="49" charset="-122"/>
                <a:cs typeface="Arial" panose="020B0604020202020204" pitchFamily="34" charset="0"/>
              </a:rPr>
              <a:t>map_lookup_elem</a:t>
            </a:r>
            <a:r>
              <a:rPr lang="zh-CN" altLang="en-US" b="0" dirty="0">
                <a:latin typeface="SimHei" panose="02010609060101010101" pitchFamily="49" charset="-122"/>
                <a:ea typeface="SimHei" panose="02010609060101010101" pitchFamily="49" charset="-122"/>
              </a:rPr>
              <a:t>方法</a:t>
            </a:r>
          </a:p>
        </p:txBody>
      </p:sp>
    </p:spTree>
    <p:extLst>
      <p:ext uri="{BB962C8B-B14F-4D97-AF65-F5344CB8AC3E}">
        <p14:creationId xmlns:p14="http://schemas.microsoft.com/office/powerpoint/2010/main" val="172447714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代码遍布于内核</a:t>
            </a:r>
          </a:p>
        </p:txBody>
      </p:sp>
      <p:sp>
        <p:nvSpPr>
          <p:cNvPr id="3" name="文本框 2">
            <a:extLst>
              <a:ext uri="{FF2B5EF4-FFF2-40B4-BE49-F238E27FC236}">
                <a16:creationId xmlns:a16="http://schemas.microsoft.com/office/drawing/2014/main" id="{E75F21D1-1641-F6C2-7449-05AEBD52F959}"/>
              </a:ext>
            </a:extLst>
          </p:cNvPr>
          <p:cNvSpPr txBox="1"/>
          <p:nvPr/>
        </p:nvSpPr>
        <p:spPr>
          <a:xfrm>
            <a:off x="765309" y="2635338"/>
            <a:ext cx="7613382" cy="720005"/>
          </a:xfrm>
          <a:prstGeom prst="rect">
            <a:avLst/>
          </a:prstGeom>
          <a:noFill/>
        </p:spPr>
        <p:txBody>
          <a:bodyPr wrap="square">
            <a:spAutoFit/>
          </a:bodyPr>
          <a:lstStyle/>
          <a:p>
            <a:pPr>
              <a:lnSpc>
                <a:spcPct val="120000"/>
              </a:lnSpc>
            </a:pPr>
            <a:r>
              <a:rPr lang="en-US" altLang="zh-CN" b="0" dirty="0">
                <a:latin typeface="+mn-lt"/>
                <a:ea typeface="+mn-ea"/>
              </a:rPr>
              <a:t>eBPF</a:t>
            </a:r>
            <a:r>
              <a:rPr lang="zh-CN" altLang="en-US" b="0" dirty="0">
                <a:latin typeface="+mn-lt"/>
                <a:ea typeface="+mn-ea"/>
              </a:rPr>
              <a:t> 扩展内核的本质</a:t>
            </a:r>
            <a:r>
              <a:rPr lang="en-US" altLang="zh-CN" b="0" dirty="0">
                <a:latin typeface="+mn-lt"/>
                <a:ea typeface="+mn-ea"/>
              </a:rPr>
              <a:t>——</a:t>
            </a:r>
            <a:r>
              <a:rPr lang="zh-CN" altLang="en-US" b="0" dirty="0">
                <a:latin typeface="+mn-lt"/>
                <a:ea typeface="+mn-ea"/>
              </a:rPr>
              <a:t>在内核的各个地方嵌入了</a:t>
            </a:r>
            <a:r>
              <a:rPr lang="en-US" altLang="zh-CN" b="0" dirty="0">
                <a:latin typeface="+mn-lt"/>
                <a:ea typeface="+mn-ea"/>
              </a:rPr>
              <a:t>eBPF</a:t>
            </a:r>
            <a:r>
              <a:rPr lang="zh-CN" altLang="en-US" b="0" dirty="0">
                <a:latin typeface="+mn-lt"/>
                <a:ea typeface="+mn-ea"/>
              </a:rPr>
              <a:t>钩子，当相关代码被执行时对应的钩子被执行，触发</a:t>
            </a:r>
            <a:r>
              <a:rPr lang="en-US" altLang="zh-CN" b="0" dirty="0">
                <a:latin typeface="+mn-lt"/>
                <a:ea typeface="+mn-ea"/>
              </a:rPr>
              <a:t>eBPF</a:t>
            </a:r>
            <a:r>
              <a:rPr lang="zh-CN" altLang="en-US" b="0" dirty="0">
                <a:latin typeface="+mn-lt"/>
                <a:ea typeface="+mn-ea"/>
              </a:rPr>
              <a:t>事件，执行</a:t>
            </a:r>
            <a:r>
              <a:rPr lang="en-US" altLang="zh-CN" b="0" dirty="0">
                <a:latin typeface="+mn-lt"/>
                <a:ea typeface="+mn-ea"/>
              </a:rPr>
              <a:t>eBPF</a:t>
            </a:r>
            <a:r>
              <a:rPr lang="zh-CN" altLang="en-US" b="0" dirty="0">
                <a:latin typeface="+mn-lt"/>
                <a:ea typeface="+mn-ea"/>
              </a:rPr>
              <a:t>程序</a:t>
            </a:r>
          </a:p>
        </p:txBody>
      </p:sp>
      <p:sp>
        <p:nvSpPr>
          <p:cNvPr id="4" name="灯片编号占位符 3">
            <a:extLst>
              <a:ext uri="{FF2B5EF4-FFF2-40B4-BE49-F238E27FC236}">
                <a16:creationId xmlns:a16="http://schemas.microsoft.com/office/drawing/2014/main" id="{45F51E7E-506D-3ECE-52A6-B8C68E683AD2}"/>
              </a:ext>
            </a:extLst>
          </p:cNvPr>
          <p:cNvSpPr>
            <a:spLocks noGrp="1"/>
          </p:cNvSpPr>
          <p:nvPr>
            <p:ph type="sldNum" sz="quarter" idx="12"/>
          </p:nvPr>
        </p:nvSpPr>
        <p:spPr/>
        <p:txBody>
          <a:bodyPr/>
          <a:lstStyle/>
          <a:p>
            <a:pPr>
              <a:defRPr/>
            </a:pPr>
            <a:fld id="{2BE9E919-A463-264A-AD28-C5A0DC5B5896}" type="slidenum">
              <a:rPr lang="en-US" altLang="zh-CN" smtClean="0"/>
              <a:pPr>
                <a:defRPr/>
              </a:pPr>
              <a:t>117</a:t>
            </a:fld>
            <a:endParaRPr lang="en-US" altLang="zh-CN"/>
          </a:p>
        </p:txBody>
      </p:sp>
      <p:sp>
        <p:nvSpPr>
          <p:cNvPr id="5" name="文本框 4">
            <a:extLst>
              <a:ext uri="{FF2B5EF4-FFF2-40B4-BE49-F238E27FC236}">
                <a16:creationId xmlns:a16="http://schemas.microsoft.com/office/drawing/2014/main" id="{0448945A-AFDB-CF1D-8A2A-73CF720C41B3}"/>
              </a:ext>
            </a:extLst>
          </p:cNvPr>
          <p:cNvSpPr txBox="1"/>
          <p:nvPr/>
        </p:nvSpPr>
        <p:spPr>
          <a:xfrm>
            <a:off x="844098" y="3846244"/>
            <a:ext cx="3229213" cy="369332"/>
          </a:xfrm>
          <a:prstGeom prst="rect">
            <a:avLst/>
          </a:prstGeom>
          <a:noFill/>
        </p:spPr>
        <p:txBody>
          <a:bodyPr wrap="square">
            <a:spAutoFit/>
          </a:bodyPr>
          <a:lstStyle/>
          <a:p>
            <a:r>
              <a:rPr lang="en-US" altLang="zh-CN" b="0" dirty="0" err="1">
                <a:latin typeface="Arial" panose="020B0604020202020204" pitchFamily="34" charset="0"/>
                <a:ea typeface="SimHei" panose="02010609060101010101" pitchFamily="49" charset="-122"/>
                <a:cs typeface="Arial" panose="020B0604020202020204" pitchFamily="34" charset="0"/>
              </a:rPr>
              <a:t>bpf_prog_run</a:t>
            </a:r>
            <a:r>
              <a:rPr lang="en-US" altLang="zh-CN" b="0" dirty="0">
                <a:latin typeface="Arial" panose="020B0604020202020204" pitchFamily="34" charset="0"/>
                <a:ea typeface="SimHei" panose="02010609060101010101" pitchFamily="49" charset="-122"/>
                <a:cs typeface="Arial" panose="020B0604020202020204" pitchFamily="34" charset="0"/>
              </a:rPr>
              <a:t> </a:t>
            </a:r>
            <a:r>
              <a:rPr lang="zh-CN" altLang="en-US" b="0" dirty="0">
                <a:latin typeface="SimHei" panose="02010609060101010101" pitchFamily="49" charset="-122"/>
                <a:ea typeface="SimHei" panose="02010609060101010101" pitchFamily="49" charset="-122"/>
              </a:rPr>
              <a:t>执行</a:t>
            </a:r>
            <a:r>
              <a:rPr lang="en-US" altLang="zh-CN" b="0" dirty="0">
                <a:latin typeface="SimHei" panose="02010609060101010101" pitchFamily="49" charset="-122"/>
                <a:ea typeface="SimHei" panose="02010609060101010101" pitchFamily="49" charset="-122"/>
              </a:rPr>
              <a:t>eBPF</a:t>
            </a:r>
            <a:r>
              <a:rPr lang="zh-CN" altLang="en-US" b="0" dirty="0">
                <a:latin typeface="SimHei" panose="02010609060101010101" pitchFamily="49" charset="-122"/>
                <a:ea typeface="SimHei" panose="02010609060101010101" pitchFamily="49" charset="-122"/>
              </a:rPr>
              <a:t>程序</a:t>
            </a:r>
          </a:p>
        </p:txBody>
      </p:sp>
      <p:sp>
        <p:nvSpPr>
          <p:cNvPr id="8" name="文本框 7">
            <a:extLst>
              <a:ext uri="{FF2B5EF4-FFF2-40B4-BE49-F238E27FC236}">
                <a16:creationId xmlns:a16="http://schemas.microsoft.com/office/drawing/2014/main" id="{7BB3A439-94C5-FA09-D021-9946CAFF9353}"/>
              </a:ext>
            </a:extLst>
          </p:cNvPr>
          <p:cNvSpPr txBox="1"/>
          <p:nvPr/>
        </p:nvSpPr>
        <p:spPr>
          <a:xfrm>
            <a:off x="539552" y="2131388"/>
            <a:ext cx="5544616" cy="400110"/>
          </a:xfrm>
          <a:prstGeom prst="rect">
            <a:avLst/>
          </a:prstGeom>
          <a:noFill/>
        </p:spPr>
        <p:txBody>
          <a:bodyPr wrap="square">
            <a:spAutoFit/>
          </a:bodyPr>
          <a:lstStyle/>
          <a:p>
            <a:pPr marL="285750" indent="-285750">
              <a:buFont typeface="Wingdings" pitchFamily="2" charset="2"/>
              <a:buChar char="n"/>
            </a:pPr>
            <a:r>
              <a:rPr lang="en-US" altLang="zh-CN" sz="2000" b="0" dirty="0">
                <a:latin typeface="Arial" panose="020B0604020202020204" pitchFamily="34" charset="0"/>
                <a:ea typeface="SimHei" panose="02010609060101010101" pitchFamily="49" charset="-122"/>
                <a:cs typeface="Arial" panose="020B0604020202020204" pitchFamily="34" charset="0"/>
              </a:rPr>
              <a:t>eBPF </a:t>
            </a:r>
            <a:r>
              <a:rPr lang="zh-CN" altLang="en-US" sz="2000" b="0" dirty="0">
                <a:latin typeface="Arial" panose="020B0604020202020204" pitchFamily="34" charset="0"/>
                <a:ea typeface="SimHei" panose="02010609060101010101" pitchFamily="49" charset="-122"/>
                <a:cs typeface="Arial" panose="020B0604020202020204" pitchFamily="34" charset="0"/>
              </a:rPr>
              <a:t>相关代码内嵌到其它子模块中</a:t>
            </a:r>
            <a:endParaRPr lang="zh-CN" altLang="en-US" sz="2000" b="0" dirty="0">
              <a:latin typeface="SimHei" panose="02010609060101010101" pitchFamily="49" charset="-122"/>
              <a:ea typeface="SimHei" panose="02010609060101010101" pitchFamily="49" charset="-122"/>
            </a:endParaRPr>
          </a:p>
        </p:txBody>
      </p:sp>
      <p:sp>
        <p:nvSpPr>
          <p:cNvPr id="10" name="文本框 9">
            <a:extLst>
              <a:ext uri="{FF2B5EF4-FFF2-40B4-BE49-F238E27FC236}">
                <a16:creationId xmlns:a16="http://schemas.microsoft.com/office/drawing/2014/main" id="{DA62C346-1839-F437-8EB6-0EEA697F9453}"/>
              </a:ext>
            </a:extLst>
          </p:cNvPr>
          <p:cNvSpPr txBox="1"/>
          <p:nvPr/>
        </p:nvSpPr>
        <p:spPr>
          <a:xfrm>
            <a:off x="528228" y="3465261"/>
            <a:ext cx="5544616" cy="400110"/>
          </a:xfrm>
          <a:prstGeom prst="rect">
            <a:avLst/>
          </a:prstGeom>
          <a:noFill/>
        </p:spPr>
        <p:txBody>
          <a:bodyPr wrap="square">
            <a:spAutoFit/>
          </a:bodyPr>
          <a:lstStyle/>
          <a:p>
            <a:pPr marL="285750" indent="-285750">
              <a:buFont typeface="Wingdings" pitchFamily="2" charset="2"/>
              <a:buChar char="n"/>
            </a:pPr>
            <a:r>
              <a:rPr lang="zh-CN" altLang="en-US" sz="2000" b="0" dirty="0">
                <a:latin typeface="SimHei" panose="02010609060101010101" pitchFamily="49" charset="-122"/>
                <a:ea typeface="SimHei" panose="02010609060101010101" pitchFamily="49" charset="-122"/>
              </a:rPr>
              <a:t>相关函数</a:t>
            </a:r>
          </a:p>
        </p:txBody>
      </p:sp>
      <p:pic>
        <p:nvPicPr>
          <p:cNvPr id="13" name="图片 12">
            <a:extLst>
              <a:ext uri="{FF2B5EF4-FFF2-40B4-BE49-F238E27FC236}">
                <a16:creationId xmlns:a16="http://schemas.microsoft.com/office/drawing/2014/main" id="{5B2A1C74-BA3A-23F8-B960-D13A569034C5}"/>
              </a:ext>
            </a:extLst>
          </p:cNvPr>
          <p:cNvPicPr>
            <a:picLocks noChangeAspect="1"/>
          </p:cNvPicPr>
          <p:nvPr/>
        </p:nvPicPr>
        <p:blipFill>
          <a:blip r:embed="rId3"/>
          <a:stretch>
            <a:fillRect/>
          </a:stretch>
        </p:blipFill>
        <p:spPr>
          <a:xfrm>
            <a:off x="844098" y="4214121"/>
            <a:ext cx="6812517" cy="459271"/>
          </a:xfrm>
          <a:prstGeom prst="rect">
            <a:avLst/>
          </a:prstGeom>
        </p:spPr>
      </p:pic>
      <p:sp>
        <p:nvSpPr>
          <p:cNvPr id="15" name="文本框 14">
            <a:extLst>
              <a:ext uri="{FF2B5EF4-FFF2-40B4-BE49-F238E27FC236}">
                <a16:creationId xmlns:a16="http://schemas.microsoft.com/office/drawing/2014/main" id="{991B9725-08FB-E19C-03B4-5C13D6572CF3}"/>
              </a:ext>
            </a:extLst>
          </p:cNvPr>
          <p:cNvSpPr txBox="1"/>
          <p:nvPr/>
        </p:nvSpPr>
        <p:spPr>
          <a:xfrm>
            <a:off x="4675691" y="4866230"/>
            <a:ext cx="3762886" cy="369332"/>
          </a:xfrm>
          <a:prstGeom prst="rect">
            <a:avLst/>
          </a:prstGeom>
          <a:noFill/>
        </p:spPr>
        <p:txBody>
          <a:bodyPr wrap="square">
            <a:spAutoFit/>
          </a:bodyPr>
          <a:lstStyle/>
          <a:p>
            <a:r>
              <a:rPr lang="en-US" altLang="zh-CN" b="0" dirty="0">
                <a:latin typeface="SimHei" panose="02010609060101010101" pitchFamily="49" charset="-122"/>
                <a:ea typeface="SimHei" panose="02010609060101010101" pitchFamily="49" charset="-122"/>
              </a:rPr>
              <a:t>eBPF</a:t>
            </a:r>
            <a:r>
              <a:rPr lang="zh-CN" altLang="en-US" b="0" dirty="0">
                <a:latin typeface="SimHei" panose="02010609060101010101" pitchFamily="49" charset="-122"/>
                <a:ea typeface="SimHei" panose="02010609060101010101" pitchFamily="49" charset="-122"/>
              </a:rPr>
              <a:t>程序的</a:t>
            </a:r>
            <a:r>
              <a:rPr lang="en-US" altLang="zh-CN" b="0" dirty="0">
                <a:latin typeface="SimHei" panose="02010609060101010101" pitchFamily="49" charset="-122"/>
                <a:ea typeface="SimHei" panose="02010609060101010101" pitchFamily="49" charset="-122"/>
              </a:rPr>
              <a:t>context (</a:t>
            </a:r>
            <a:r>
              <a:rPr lang="zh-CN" altLang="en-US" b="0" dirty="0">
                <a:latin typeface="SimHei" panose="02010609060101010101" pitchFamily="49" charset="-122"/>
                <a:ea typeface="SimHei" panose="02010609060101010101" pitchFamily="49" charset="-122"/>
              </a:rPr>
              <a:t>第一个参数）</a:t>
            </a:r>
          </a:p>
        </p:txBody>
      </p:sp>
      <p:cxnSp>
        <p:nvCxnSpPr>
          <p:cNvPr id="19" name="直线箭头连接符 18">
            <a:extLst>
              <a:ext uri="{FF2B5EF4-FFF2-40B4-BE49-F238E27FC236}">
                <a16:creationId xmlns:a16="http://schemas.microsoft.com/office/drawing/2014/main" id="{1357834F-DE93-6F64-1244-BF19FE8DE4EF}"/>
              </a:ext>
            </a:extLst>
          </p:cNvPr>
          <p:cNvCxnSpPr/>
          <p:nvPr/>
        </p:nvCxnSpPr>
        <p:spPr bwMode="auto">
          <a:xfrm flipH="1" flipV="1">
            <a:off x="6647786" y="4645363"/>
            <a:ext cx="292269" cy="259122"/>
          </a:xfrm>
          <a:prstGeom prst="straightConnector1">
            <a:avLst/>
          </a:prstGeom>
          <a:solidFill>
            <a:schemeClr val="accent1"/>
          </a:solidFill>
          <a:ln w="25400" cap="flat" cmpd="sng" algn="ctr">
            <a:solidFill>
              <a:srgbClr val="FF0000"/>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4" name="图片 23">
            <a:extLst>
              <a:ext uri="{FF2B5EF4-FFF2-40B4-BE49-F238E27FC236}">
                <a16:creationId xmlns:a16="http://schemas.microsoft.com/office/drawing/2014/main" id="{870EE9EF-DAC7-71BB-45B9-0D315163C132}"/>
              </a:ext>
            </a:extLst>
          </p:cNvPr>
          <p:cNvPicPr>
            <a:picLocks noChangeAspect="1"/>
          </p:cNvPicPr>
          <p:nvPr/>
        </p:nvPicPr>
        <p:blipFill>
          <a:blip r:embed="rId4"/>
          <a:stretch>
            <a:fillRect/>
          </a:stretch>
        </p:blipFill>
        <p:spPr>
          <a:xfrm>
            <a:off x="459845" y="5022142"/>
            <a:ext cx="3976252" cy="1449288"/>
          </a:xfrm>
          <a:prstGeom prst="rect">
            <a:avLst/>
          </a:prstGeom>
        </p:spPr>
      </p:pic>
      <p:cxnSp>
        <p:nvCxnSpPr>
          <p:cNvPr id="25" name="直线箭头连接符 24">
            <a:extLst>
              <a:ext uri="{FF2B5EF4-FFF2-40B4-BE49-F238E27FC236}">
                <a16:creationId xmlns:a16="http://schemas.microsoft.com/office/drawing/2014/main" id="{E074EDC7-2B8F-745E-5A23-74E360C450C8}"/>
              </a:ext>
            </a:extLst>
          </p:cNvPr>
          <p:cNvCxnSpPr/>
          <p:nvPr/>
        </p:nvCxnSpPr>
        <p:spPr bwMode="auto">
          <a:xfrm flipV="1">
            <a:off x="4073311" y="4641625"/>
            <a:ext cx="642797" cy="409271"/>
          </a:xfrm>
          <a:prstGeom prst="straightConnector1">
            <a:avLst/>
          </a:prstGeom>
          <a:solidFill>
            <a:schemeClr val="accent1"/>
          </a:solidFill>
          <a:ln w="25400" cap="flat" cmpd="sng" algn="ctr">
            <a:solidFill>
              <a:srgbClr val="FF0000"/>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4601619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代码遍布于内核</a:t>
            </a:r>
          </a:p>
        </p:txBody>
      </p:sp>
      <p:sp>
        <p:nvSpPr>
          <p:cNvPr id="4" name="灯片编号占位符 3">
            <a:extLst>
              <a:ext uri="{FF2B5EF4-FFF2-40B4-BE49-F238E27FC236}">
                <a16:creationId xmlns:a16="http://schemas.microsoft.com/office/drawing/2014/main" id="{DD135D13-FCE1-1EE8-6BC1-12B6F672D690}"/>
              </a:ext>
            </a:extLst>
          </p:cNvPr>
          <p:cNvSpPr>
            <a:spLocks noGrp="1"/>
          </p:cNvSpPr>
          <p:nvPr>
            <p:ph type="sldNum" sz="quarter" idx="12"/>
          </p:nvPr>
        </p:nvSpPr>
        <p:spPr/>
        <p:txBody>
          <a:bodyPr/>
          <a:lstStyle/>
          <a:p>
            <a:pPr>
              <a:defRPr/>
            </a:pPr>
            <a:fld id="{2BE9E919-A463-264A-AD28-C5A0DC5B5896}" type="slidenum">
              <a:rPr lang="en-US" altLang="zh-CN" smtClean="0"/>
              <a:pPr>
                <a:defRPr/>
              </a:pPr>
              <a:t>118</a:t>
            </a:fld>
            <a:endParaRPr lang="en-US" altLang="zh-CN"/>
          </a:p>
        </p:txBody>
      </p:sp>
      <p:sp>
        <p:nvSpPr>
          <p:cNvPr id="6" name="文本框 5">
            <a:extLst>
              <a:ext uri="{FF2B5EF4-FFF2-40B4-BE49-F238E27FC236}">
                <a16:creationId xmlns:a16="http://schemas.microsoft.com/office/drawing/2014/main" id="{96424B83-9458-408F-7B22-FDFC99BC222A}"/>
              </a:ext>
            </a:extLst>
          </p:cNvPr>
          <p:cNvSpPr txBox="1"/>
          <p:nvPr/>
        </p:nvSpPr>
        <p:spPr>
          <a:xfrm>
            <a:off x="539552" y="2027548"/>
            <a:ext cx="5544616" cy="400110"/>
          </a:xfrm>
          <a:prstGeom prst="rect">
            <a:avLst/>
          </a:prstGeom>
          <a:noFill/>
        </p:spPr>
        <p:txBody>
          <a:bodyPr wrap="square">
            <a:spAutoFit/>
          </a:bodyPr>
          <a:lstStyle/>
          <a:p>
            <a:pPr marL="285750" indent="-285750">
              <a:buFont typeface="Wingdings" pitchFamily="2" charset="2"/>
              <a:buChar char="n"/>
            </a:pPr>
            <a:r>
              <a:rPr lang="zh-CN" altLang="en-US" sz="2000" b="0" dirty="0">
                <a:latin typeface="SimHei" panose="02010609060101010101" pitchFamily="49" charset="-122"/>
                <a:ea typeface="SimHei" panose="02010609060101010101" pitchFamily="49" charset="-122"/>
              </a:rPr>
              <a:t>以</a:t>
            </a:r>
            <a:r>
              <a:rPr lang="en-US" altLang="zh-CN" sz="2000" b="0" dirty="0">
                <a:latin typeface="SimHei" panose="02010609060101010101" pitchFamily="49" charset="-122"/>
                <a:ea typeface="SimHei" panose="02010609060101010101" pitchFamily="49" charset="-122"/>
              </a:rPr>
              <a:t>TC</a:t>
            </a:r>
            <a:r>
              <a:rPr lang="zh-CN" altLang="en-US" sz="2000" b="0" dirty="0">
                <a:latin typeface="SimHei" panose="02010609060101010101" pitchFamily="49" charset="-122"/>
                <a:ea typeface="SimHei" panose="02010609060101010101" pitchFamily="49" charset="-122"/>
              </a:rPr>
              <a:t>为例</a:t>
            </a:r>
          </a:p>
        </p:txBody>
      </p:sp>
      <p:sp>
        <p:nvSpPr>
          <p:cNvPr id="10" name="文本框 9">
            <a:extLst>
              <a:ext uri="{FF2B5EF4-FFF2-40B4-BE49-F238E27FC236}">
                <a16:creationId xmlns:a16="http://schemas.microsoft.com/office/drawing/2014/main" id="{48BAA3E7-6E17-B191-2A14-CE4F41F75339}"/>
              </a:ext>
            </a:extLst>
          </p:cNvPr>
          <p:cNvSpPr txBox="1"/>
          <p:nvPr/>
        </p:nvSpPr>
        <p:spPr>
          <a:xfrm>
            <a:off x="798151" y="2499212"/>
            <a:ext cx="2261681" cy="369332"/>
          </a:xfrm>
          <a:prstGeom prst="rect">
            <a:avLst/>
          </a:prstGeom>
          <a:noFill/>
        </p:spPr>
        <p:txBody>
          <a:bodyPr wrap="square">
            <a:spAutoFit/>
          </a:bodyPr>
          <a:lstStyle/>
          <a:p>
            <a:r>
              <a:rPr lang="en-US" altLang="zh-CN" b="0" dirty="0">
                <a:latin typeface="SimHei" panose="02010609060101010101" pitchFamily="49" charset="-122"/>
                <a:ea typeface="SimHei" panose="02010609060101010101" pitchFamily="49" charset="-122"/>
              </a:rPr>
              <a:t>TC action</a:t>
            </a:r>
            <a:r>
              <a:rPr lang="zh-CN" altLang="en-US" b="0" dirty="0">
                <a:latin typeface="SimHei" panose="02010609060101010101" pitchFamily="49" charset="-122"/>
                <a:ea typeface="SimHei" panose="02010609060101010101" pitchFamily="49" charset="-122"/>
              </a:rPr>
              <a:t>主体</a:t>
            </a:r>
          </a:p>
        </p:txBody>
      </p:sp>
      <p:pic>
        <p:nvPicPr>
          <p:cNvPr id="11" name="图片 10">
            <a:extLst>
              <a:ext uri="{FF2B5EF4-FFF2-40B4-BE49-F238E27FC236}">
                <a16:creationId xmlns:a16="http://schemas.microsoft.com/office/drawing/2014/main" id="{40D3B34F-48E7-5F8E-1C2F-52EDFB651F89}"/>
              </a:ext>
            </a:extLst>
          </p:cNvPr>
          <p:cNvPicPr>
            <a:picLocks noChangeAspect="1"/>
          </p:cNvPicPr>
          <p:nvPr/>
        </p:nvPicPr>
        <p:blipFill>
          <a:blip r:embed="rId3"/>
          <a:stretch>
            <a:fillRect/>
          </a:stretch>
        </p:blipFill>
        <p:spPr>
          <a:xfrm>
            <a:off x="256870" y="2874768"/>
            <a:ext cx="4023909" cy="3390407"/>
          </a:xfrm>
          <a:prstGeom prst="rect">
            <a:avLst/>
          </a:prstGeom>
        </p:spPr>
      </p:pic>
      <p:pic>
        <p:nvPicPr>
          <p:cNvPr id="12" name="图片 11">
            <a:extLst>
              <a:ext uri="{FF2B5EF4-FFF2-40B4-BE49-F238E27FC236}">
                <a16:creationId xmlns:a16="http://schemas.microsoft.com/office/drawing/2014/main" id="{0378E326-7762-456F-89E0-838494E1D239}"/>
              </a:ext>
            </a:extLst>
          </p:cNvPr>
          <p:cNvPicPr>
            <a:picLocks noChangeAspect="1"/>
          </p:cNvPicPr>
          <p:nvPr/>
        </p:nvPicPr>
        <p:blipFill>
          <a:blip r:embed="rId4"/>
          <a:stretch>
            <a:fillRect/>
          </a:stretch>
        </p:blipFill>
        <p:spPr>
          <a:xfrm>
            <a:off x="4654040" y="2880866"/>
            <a:ext cx="4226484" cy="3162036"/>
          </a:xfrm>
          <a:prstGeom prst="rect">
            <a:avLst/>
          </a:prstGeom>
        </p:spPr>
      </p:pic>
      <p:sp>
        <p:nvSpPr>
          <p:cNvPr id="13" name="文本框 12">
            <a:extLst>
              <a:ext uri="{FF2B5EF4-FFF2-40B4-BE49-F238E27FC236}">
                <a16:creationId xmlns:a16="http://schemas.microsoft.com/office/drawing/2014/main" id="{60DC6FAC-A3B1-6EBA-5BBA-7292B9B2DC27}"/>
              </a:ext>
            </a:extLst>
          </p:cNvPr>
          <p:cNvSpPr txBox="1"/>
          <p:nvPr/>
        </p:nvSpPr>
        <p:spPr>
          <a:xfrm>
            <a:off x="5708071" y="2443728"/>
            <a:ext cx="2261681" cy="369332"/>
          </a:xfrm>
          <a:prstGeom prst="rect">
            <a:avLst/>
          </a:prstGeom>
          <a:noFill/>
        </p:spPr>
        <p:txBody>
          <a:bodyPr wrap="square">
            <a:spAutoFit/>
          </a:bodyPr>
          <a:lstStyle/>
          <a:p>
            <a:r>
              <a:rPr lang="en-US" altLang="zh-CN" b="0" dirty="0">
                <a:latin typeface="Arial" panose="020B0604020202020204" pitchFamily="34" charset="0"/>
                <a:ea typeface="SimHei" panose="02010609060101010101" pitchFamily="49" charset="-122"/>
                <a:cs typeface="Arial" panose="020B0604020202020204" pitchFamily="34" charset="0"/>
              </a:rPr>
              <a:t>eBPF TC Hook</a:t>
            </a:r>
            <a:r>
              <a:rPr lang="zh-CN" altLang="en-US" b="0" dirty="0">
                <a:latin typeface="SimHei" panose="02010609060101010101" pitchFamily="49" charset="-122"/>
                <a:ea typeface="SimHei" panose="02010609060101010101" pitchFamily="49" charset="-122"/>
              </a:rPr>
              <a:t>代码</a:t>
            </a:r>
          </a:p>
        </p:txBody>
      </p:sp>
      <p:cxnSp>
        <p:nvCxnSpPr>
          <p:cNvPr id="15" name="直线连接符 14">
            <a:extLst>
              <a:ext uri="{FF2B5EF4-FFF2-40B4-BE49-F238E27FC236}">
                <a16:creationId xmlns:a16="http://schemas.microsoft.com/office/drawing/2014/main" id="{ED2FFF18-86D6-6AF9-09E2-1B39357A516D}"/>
              </a:ext>
            </a:extLst>
          </p:cNvPr>
          <p:cNvCxnSpPr/>
          <p:nvPr/>
        </p:nvCxnSpPr>
        <p:spPr bwMode="auto">
          <a:xfrm flipV="1">
            <a:off x="2539465" y="4797152"/>
            <a:ext cx="2320567" cy="504056"/>
          </a:xfrm>
          <a:prstGeom prst="line">
            <a:avLst/>
          </a:prstGeom>
          <a:solidFill>
            <a:schemeClr val="accent1"/>
          </a:solidFill>
          <a:ln w="25400" cap="flat" cmpd="sng" algn="ctr">
            <a:solidFill>
              <a:srgbClr val="FF0000"/>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84155D65-8D37-72EE-4662-94D788C8941F}"/>
              </a:ext>
            </a:extLst>
          </p:cNvPr>
          <p:cNvSpPr txBox="1"/>
          <p:nvPr/>
        </p:nvSpPr>
        <p:spPr>
          <a:xfrm>
            <a:off x="6722521" y="1626787"/>
            <a:ext cx="2158003" cy="584775"/>
          </a:xfrm>
          <a:prstGeom prst="rect">
            <a:avLst/>
          </a:prstGeom>
          <a:noFill/>
        </p:spPr>
        <p:txBody>
          <a:bodyPr wrap="square">
            <a:spAutoFit/>
          </a:bodyPr>
          <a:lstStyle/>
          <a:p>
            <a:r>
              <a:rPr lang="en-US" altLang="zh-CN" sz="1600" b="0" dirty="0" err="1">
                <a:latin typeface="SimHei" panose="02010609060101010101" pitchFamily="49" charset="-122"/>
                <a:ea typeface="SimHei" panose="02010609060101010101" pitchFamily="49" charset="-122"/>
              </a:rPr>
              <a:t>bpf_prog_run</a:t>
            </a:r>
            <a:r>
              <a:rPr lang="en-US" altLang="zh-CN" sz="1600" b="0" dirty="0">
                <a:latin typeface="SimHei" panose="02010609060101010101" pitchFamily="49" charset="-122"/>
                <a:ea typeface="SimHei" panose="02010609060101010101" pitchFamily="49" charset="-122"/>
              </a:rPr>
              <a:t> </a:t>
            </a:r>
            <a:r>
              <a:rPr lang="zh-CN" altLang="en-US" sz="1600" b="0" dirty="0">
                <a:latin typeface="SimHei" panose="02010609060101010101" pitchFamily="49" charset="-122"/>
                <a:ea typeface="SimHei" panose="02010609060101010101" pitchFamily="49" charset="-122"/>
              </a:rPr>
              <a:t>真正执行 </a:t>
            </a:r>
            <a:r>
              <a:rPr lang="en-US" altLang="zh-CN" sz="1600" b="0" dirty="0">
                <a:latin typeface="SimHei" panose="02010609060101010101" pitchFamily="49" charset="-122"/>
                <a:ea typeface="SimHei" panose="02010609060101010101" pitchFamily="49" charset="-122"/>
              </a:rPr>
              <a:t>eBPF</a:t>
            </a:r>
            <a:r>
              <a:rPr lang="zh-CN" altLang="en-US" sz="1600" b="0" dirty="0">
                <a:latin typeface="SimHei" panose="02010609060101010101" pitchFamily="49" charset="-122"/>
                <a:ea typeface="SimHei" panose="02010609060101010101" pitchFamily="49" charset="-122"/>
              </a:rPr>
              <a:t>程序</a:t>
            </a:r>
          </a:p>
        </p:txBody>
      </p:sp>
      <p:cxnSp>
        <p:nvCxnSpPr>
          <p:cNvPr id="17" name="直线连接符 16">
            <a:extLst>
              <a:ext uri="{FF2B5EF4-FFF2-40B4-BE49-F238E27FC236}">
                <a16:creationId xmlns:a16="http://schemas.microsoft.com/office/drawing/2014/main" id="{A47EFD64-F597-FAC6-AE30-D531E93F5A77}"/>
              </a:ext>
            </a:extLst>
          </p:cNvPr>
          <p:cNvCxnSpPr/>
          <p:nvPr/>
        </p:nvCxnSpPr>
        <p:spPr bwMode="auto">
          <a:xfrm flipV="1">
            <a:off x="7042150" y="2127032"/>
            <a:ext cx="1124502" cy="3174176"/>
          </a:xfrm>
          <a:prstGeom prst="line">
            <a:avLst/>
          </a:prstGeom>
          <a:solidFill>
            <a:schemeClr val="accent1"/>
          </a:solidFill>
          <a:ln w="25400" cap="flat" cmpd="sng" algn="ctr">
            <a:solidFill>
              <a:srgbClr val="FF0000"/>
            </a:solidFill>
            <a:prstDash val="sysDash"/>
            <a:round/>
            <a:headEnd type="none" w="med" len="med"/>
            <a:tailEnd type="stealth"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1A4678E5-444F-1EC2-A801-B873617949DF}"/>
              </a:ext>
            </a:extLst>
          </p:cNvPr>
          <p:cNvSpPr txBox="1"/>
          <p:nvPr/>
        </p:nvSpPr>
        <p:spPr>
          <a:xfrm rot="20726562">
            <a:off x="3964724" y="3842114"/>
            <a:ext cx="1380680" cy="830997"/>
          </a:xfrm>
          <a:prstGeom prst="rect">
            <a:avLst/>
          </a:prstGeom>
          <a:noFill/>
        </p:spPr>
        <p:txBody>
          <a:bodyPr wrap="square">
            <a:spAutoFit/>
          </a:bodyPr>
          <a:lstStyle/>
          <a:p>
            <a:r>
              <a:rPr lang="zh-CN" altLang="en-US" sz="1600" b="0" dirty="0">
                <a:latin typeface="SimHei" panose="02010609060101010101" pitchFamily="49" charset="-122"/>
                <a:ea typeface="SimHei" panose="02010609060101010101" pitchFamily="49" charset="-122"/>
              </a:rPr>
              <a:t>如果是</a:t>
            </a:r>
            <a:r>
              <a:rPr lang="en-US" altLang="zh-CN" sz="1600" b="0" dirty="0">
                <a:latin typeface="SimHei" panose="02010609060101010101" pitchFamily="49" charset="-122"/>
                <a:ea typeface="SimHei" panose="02010609060101010101" pitchFamily="49" charset="-122"/>
              </a:rPr>
              <a:t>eBPF</a:t>
            </a:r>
            <a:r>
              <a:rPr lang="zh-CN" altLang="en-US" sz="1600" b="0" dirty="0">
                <a:latin typeface="SimHei" panose="02010609060101010101" pitchFamily="49" charset="-122"/>
                <a:ea typeface="SimHei" panose="02010609060101010101" pitchFamily="49" charset="-122"/>
              </a:rPr>
              <a:t>实现的</a:t>
            </a:r>
            <a:r>
              <a:rPr lang="en-US" altLang="zh-CN" sz="1600" b="0" dirty="0">
                <a:latin typeface="SimHei" panose="02010609060101010101" pitchFamily="49" charset="-122"/>
                <a:ea typeface="SimHei" panose="02010609060101010101" pitchFamily="49" charset="-122"/>
              </a:rPr>
              <a:t>action</a:t>
            </a:r>
            <a:endParaRPr lang="zh-CN" altLang="en-US" sz="1600" b="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66170719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实现</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小结</a:t>
            </a:r>
          </a:p>
        </p:txBody>
      </p:sp>
      <p:sp>
        <p:nvSpPr>
          <p:cNvPr id="4" name="灯片编号占位符 3">
            <a:extLst>
              <a:ext uri="{FF2B5EF4-FFF2-40B4-BE49-F238E27FC236}">
                <a16:creationId xmlns:a16="http://schemas.microsoft.com/office/drawing/2014/main" id="{B09196E2-A73C-8783-2D60-8A8E92A45094}"/>
              </a:ext>
            </a:extLst>
          </p:cNvPr>
          <p:cNvSpPr>
            <a:spLocks noGrp="1"/>
          </p:cNvSpPr>
          <p:nvPr>
            <p:ph type="sldNum" sz="quarter" idx="12"/>
          </p:nvPr>
        </p:nvSpPr>
        <p:spPr/>
        <p:txBody>
          <a:bodyPr/>
          <a:lstStyle/>
          <a:p>
            <a:pPr>
              <a:defRPr/>
            </a:pPr>
            <a:fld id="{2BE9E919-A463-264A-AD28-C5A0DC5B5896}" type="slidenum">
              <a:rPr lang="en-US" altLang="zh-CN" smtClean="0"/>
              <a:pPr>
                <a:defRPr/>
              </a:pPr>
              <a:t>119</a:t>
            </a:fld>
            <a:endParaRPr lang="en-US" altLang="zh-CN"/>
          </a:p>
        </p:txBody>
      </p:sp>
      <p:sp>
        <p:nvSpPr>
          <p:cNvPr id="6" name="文本框 5">
            <a:extLst>
              <a:ext uri="{FF2B5EF4-FFF2-40B4-BE49-F238E27FC236}">
                <a16:creationId xmlns:a16="http://schemas.microsoft.com/office/drawing/2014/main" id="{13177C36-4167-D851-894B-D66EAF3EE41C}"/>
              </a:ext>
            </a:extLst>
          </p:cNvPr>
          <p:cNvSpPr txBox="1"/>
          <p:nvPr/>
        </p:nvSpPr>
        <p:spPr>
          <a:xfrm>
            <a:off x="971600" y="2183363"/>
            <a:ext cx="6214566" cy="1689373"/>
          </a:xfrm>
          <a:prstGeom prst="rect">
            <a:avLst/>
          </a:prstGeom>
          <a:noFill/>
        </p:spPr>
        <p:txBody>
          <a:bodyPr wrap="square">
            <a:spAutoFit/>
          </a:bodyPr>
          <a:lstStyle/>
          <a:p>
            <a:pPr marL="342900" indent="-342900">
              <a:lnSpc>
                <a:spcPct val="150000"/>
              </a:lnSpc>
              <a:buAutoNum type="arabicPeriod"/>
            </a:pPr>
            <a:r>
              <a:rPr lang="zh-CN" altLang="en-US" b="0" dirty="0">
                <a:latin typeface="SimHei" panose="02010609060101010101" pitchFamily="49" charset="-122"/>
                <a:ea typeface="SimHei" panose="02010609060101010101" pitchFamily="49" charset="-122"/>
              </a:rPr>
              <a:t>介绍</a:t>
            </a:r>
            <a:r>
              <a:rPr lang="en-US" altLang="zh-CN" b="0" dirty="0">
                <a:latin typeface="SimHei" panose="02010609060101010101" pitchFamily="49" charset="-122"/>
                <a:ea typeface="SimHei" panose="02010609060101010101" pitchFamily="49" charset="-122"/>
              </a:rPr>
              <a:t>eBPF</a:t>
            </a:r>
            <a:r>
              <a:rPr lang="zh-CN" altLang="en-US" b="0" dirty="0">
                <a:latin typeface="SimHei" panose="02010609060101010101" pitchFamily="49" charset="-122"/>
                <a:ea typeface="SimHei" panose="02010609060101010101" pitchFamily="49" charset="-122"/>
              </a:rPr>
              <a:t>的代码分布，和阅读代码的思路</a:t>
            </a:r>
            <a:endParaRPr lang="en-US" altLang="zh-CN" b="0" dirty="0">
              <a:latin typeface="SimHei" panose="02010609060101010101" pitchFamily="49" charset="-122"/>
              <a:ea typeface="SimHei" panose="02010609060101010101" pitchFamily="49" charset="-122"/>
            </a:endParaRPr>
          </a:p>
          <a:p>
            <a:pPr marL="342900" indent="-342900">
              <a:lnSpc>
                <a:spcPct val="150000"/>
              </a:lnSpc>
              <a:buAutoNum type="arabicPeriod"/>
            </a:pPr>
            <a:r>
              <a:rPr lang="zh-CN" altLang="en-US" b="0" dirty="0">
                <a:latin typeface="SimHei" panose="02010609060101010101" pitchFamily="49" charset="-122"/>
                <a:ea typeface="SimHei" panose="02010609060101010101" pitchFamily="49" charset="-122"/>
              </a:rPr>
              <a:t>简单介绍了</a:t>
            </a:r>
            <a:r>
              <a:rPr lang="en-US" altLang="zh-CN" b="0" dirty="0">
                <a:latin typeface="SimHei" panose="02010609060101010101" pitchFamily="49" charset="-122"/>
                <a:ea typeface="SimHei" panose="02010609060101010101" pitchFamily="49" charset="-122"/>
              </a:rPr>
              <a:t>Linux eBPF</a:t>
            </a:r>
            <a:r>
              <a:rPr lang="zh-CN" altLang="en-US" b="0" dirty="0">
                <a:latin typeface="SimHei" panose="02010609060101010101" pitchFamily="49" charset="-122"/>
                <a:ea typeface="SimHei" panose="02010609060101010101" pitchFamily="49" charset="-122"/>
              </a:rPr>
              <a:t> </a:t>
            </a:r>
            <a:r>
              <a:rPr lang="en-US" altLang="zh-CN" b="0" dirty="0">
                <a:latin typeface="SimHei" panose="02010609060101010101" pitchFamily="49" charset="-122"/>
                <a:ea typeface="SimHei" panose="02010609060101010101" pitchFamily="49" charset="-122"/>
              </a:rPr>
              <a:t>BTF</a:t>
            </a:r>
            <a:r>
              <a:rPr lang="zh-CN" altLang="en-US" b="0" dirty="0">
                <a:latin typeface="SimHei" panose="02010609060101010101" pitchFamily="49" charset="-122"/>
                <a:ea typeface="SimHei" panose="02010609060101010101" pitchFamily="49" charset="-122"/>
              </a:rPr>
              <a:t>的原理</a:t>
            </a:r>
            <a:endParaRPr lang="en-US" altLang="zh-CN" b="0" dirty="0">
              <a:latin typeface="SimHei" panose="02010609060101010101" pitchFamily="49" charset="-122"/>
              <a:ea typeface="SimHei" panose="02010609060101010101" pitchFamily="49" charset="-122"/>
            </a:endParaRPr>
          </a:p>
          <a:p>
            <a:pPr marL="342900" indent="-342900">
              <a:lnSpc>
                <a:spcPct val="150000"/>
              </a:lnSpc>
              <a:buAutoNum type="arabicPeriod"/>
            </a:pPr>
            <a:r>
              <a:rPr lang="zh-CN" altLang="en-US" b="0" dirty="0">
                <a:latin typeface="SimHei" panose="02010609060101010101" pitchFamily="49" charset="-122"/>
                <a:ea typeface="SimHei" panose="02010609060101010101" pitchFamily="49" charset="-122"/>
              </a:rPr>
              <a:t>介绍了</a:t>
            </a:r>
            <a:r>
              <a:rPr lang="en-US" altLang="zh-CN" b="0" dirty="0">
                <a:latin typeface="SimHei" panose="02010609060101010101" pitchFamily="49" charset="-122"/>
                <a:ea typeface="SimHei" panose="02010609060101010101" pitchFamily="49" charset="-122"/>
              </a:rPr>
              <a:t>eBPF Prog</a:t>
            </a:r>
            <a:r>
              <a:rPr lang="zh-CN" altLang="en-US" b="0" dirty="0">
                <a:latin typeface="SimHei" panose="02010609060101010101" pitchFamily="49" charset="-122"/>
                <a:ea typeface="SimHei" panose="02010609060101010101" pitchFamily="49" charset="-122"/>
              </a:rPr>
              <a:t>，</a:t>
            </a:r>
            <a:r>
              <a:rPr lang="en-US" altLang="zh-CN" b="0" dirty="0">
                <a:latin typeface="SimHei" panose="02010609060101010101" pitchFamily="49" charset="-122"/>
                <a:ea typeface="SimHei" panose="02010609060101010101" pitchFamily="49" charset="-122"/>
              </a:rPr>
              <a:t>helper function, verifier, MAP, Hook</a:t>
            </a:r>
            <a:r>
              <a:rPr lang="zh-CN" altLang="en-US" b="0" dirty="0">
                <a:latin typeface="SimHei" panose="02010609060101010101" pitchFamily="49" charset="-122"/>
                <a:ea typeface="SimHei" panose="02010609060101010101" pitchFamily="49" charset="-122"/>
              </a:rPr>
              <a:t>的原理和代码实现</a:t>
            </a:r>
            <a:r>
              <a:rPr lang="en-US" altLang="zh-CN" b="0" dirty="0">
                <a:latin typeface="SimHei" panose="02010609060101010101" pitchFamily="49" charset="-122"/>
                <a:ea typeface="SimHei" panose="02010609060101010101" pitchFamily="49" charset="-122"/>
              </a:rPr>
              <a:t> </a:t>
            </a:r>
            <a:endParaRPr lang="zh-CN" altLang="en-US" b="0" dirty="0">
              <a:latin typeface="SimHei" panose="02010609060101010101" pitchFamily="49" charset="-122"/>
              <a:ea typeface="SimHei" panose="02010609060101010101" pitchFamily="49" charset="-122"/>
            </a:endParaRPr>
          </a:p>
        </p:txBody>
      </p:sp>
      <p:sp>
        <p:nvSpPr>
          <p:cNvPr id="7" name="文本框 6">
            <a:extLst>
              <a:ext uri="{FF2B5EF4-FFF2-40B4-BE49-F238E27FC236}">
                <a16:creationId xmlns:a16="http://schemas.microsoft.com/office/drawing/2014/main" id="{CF61E26B-3F6A-BF1D-01AF-56AAD58D0A4E}"/>
              </a:ext>
            </a:extLst>
          </p:cNvPr>
          <p:cNvSpPr txBox="1"/>
          <p:nvPr/>
        </p:nvSpPr>
        <p:spPr>
          <a:xfrm>
            <a:off x="671938" y="4055879"/>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扩展</a:t>
            </a:r>
            <a:r>
              <a:rPr kumimoji="1" lang="en-US" altLang="zh-CN" sz="2400" dirty="0">
                <a:latin typeface="SimHei" panose="02010609060101010101" pitchFamily="49" charset="-122"/>
                <a:ea typeface="SimHei" panose="02010609060101010101" pitchFamily="49" charset="-122"/>
              </a:rPr>
              <a:t>:</a:t>
            </a:r>
            <a:endParaRPr kumimoji="1" lang="zh-CN" altLang="en-US" sz="2400" dirty="0">
              <a:latin typeface="SimHei" panose="02010609060101010101" pitchFamily="49" charset="-122"/>
              <a:ea typeface="SimHei" panose="02010609060101010101" pitchFamily="49" charset="-122"/>
            </a:endParaRPr>
          </a:p>
        </p:txBody>
      </p:sp>
      <p:sp>
        <p:nvSpPr>
          <p:cNvPr id="8" name="文本框 7">
            <a:extLst>
              <a:ext uri="{FF2B5EF4-FFF2-40B4-BE49-F238E27FC236}">
                <a16:creationId xmlns:a16="http://schemas.microsoft.com/office/drawing/2014/main" id="{F8A6F55C-9690-D533-FAC7-8B8E753B101F}"/>
              </a:ext>
            </a:extLst>
          </p:cNvPr>
          <p:cNvSpPr txBox="1"/>
          <p:nvPr/>
        </p:nvSpPr>
        <p:spPr>
          <a:xfrm>
            <a:off x="991410" y="4431756"/>
            <a:ext cx="6214566" cy="869533"/>
          </a:xfrm>
          <a:prstGeom prst="rect">
            <a:avLst/>
          </a:prstGeom>
          <a:noFill/>
        </p:spPr>
        <p:txBody>
          <a:bodyPr wrap="square">
            <a:spAutoFit/>
          </a:bodyPr>
          <a:lstStyle/>
          <a:p>
            <a:pPr marL="342900" indent="-342900">
              <a:lnSpc>
                <a:spcPct val="150000"/>
              </a:lnSpc>
              <a:buAutoNum type="arabicPeriod"/>
            </a:pPr>
            <a:r>
              <a:rPr lang="en-US" altLang="zh-CN" b="0" dirty="0">
                <a:latin typeface="Arial" panose="020B0604020202020204" pitchFamily="34" charset="0"/>
                <a:ea typeface="SimHei" panose="02010609060101010101" pitchFamily="49" charset="-122"/>
                <a:cs typeface="Arial" panose="020B0604020202020204" pitchFamily="34" charset="0"/>
              </a:rPr>
              <a:t>Linux </a:t>
            </a:r>
            <a:r>
              <a:rPr lang="zh-CN" altLang="en-US" b="0" dirty="0">
                <a:latin typeface="Arial" panose="020B0604020202020204" pitchFamily="34" charset="0"/>
                <a:ea typeface="SimHei" panose="02010609060101010101" pitchFamily="49" charset="-122"/>
                <a:cs typeface="Arial" panose="020B0604020202020204" pitchFamily="34" charset="0"/>
              </a:rPr>
              <a:t>内核文档 </a:t>
            </a:r>
            <a:r>
              <a:rPr lang="en-US" altLang="zh-CN" b="0" dirty="0">
                <a:latin typeface="Arial" panose="020B0604020202020204" pitchFamily="34" charset="0"/>
                <a:ea typeface="SimHei" panose="02010609060101010101" pitchFamily="49" charset="-122"/>
                <a:cs typeface="Arial" panose="020B0604020202020204" pitchFamily="34" charset="0"/>
                <a:hlinkClick r:id="rId3"/>
              </a:rPr>
              <a:t>https://docs.kernel.org/bpf</a:t>
            </a:r>
            <a:endParaRPr lang="en-US" altLang="zh-CN" b="0" dirty="0">
              <a:latin typeface="Arial" panose="020B0604020202020204" pitchFamily="34" charset="0"/>
              <a:ea typeface="SimHei" panose="02010609060101010101" pitchFamily="49" charset="-122"/>
              <a:cs typeface="Arial" panose="020B0604020202020204" pitchFamily="34" charset="0"/>
            </a:endParaRPr>
          </a:p>
          <a:p>
            <a:pPr marL="342900" indent="-342900">
              <a:lnSpc>
                <a:spcPct val="150000"/>
              </a:lnSpc>
              <a:buAutoNum type="arabicPeriod"/>
            </a:pPr>
            <a:r>
              <a:rPr lang="en-US" altLang="zh-CN" b="0" dirty="0">
                <a:latin typeface="Arial" panose="020B0604020202020204" pitchFamily="34" charset="0"/>
                <a:ea typeface="SimHei" panose="02010609060101010101" pitchFamily="49" charset="-122"/>
                <a:cs typeface="Arial" panose="020B0604020202020204" pitchFamily="34" charset="0"/>
              </a:rPr>
              <a:t>Linux </a:t>
            </a:r>
            <a:r>
              <a:rPr lang="zh-CN" altLang="en-US" b="0" dirty="0">
                <a:latin typeface="Arial" panose="020B0604020202020204" pitchFamily="34" charset="0"/>
                <a:ea typeface="SimHei" panose="02010609060101010101" pitchFamily="49" charset="-122"/>
                <a:cs typeface="Arial" panose="020B0604020202020204" pitchFamily="34" charset="0"/>
              </a:rPr>
              <a:t>内核源码 </a:t>
            </a:r>
            <a:r>
              <a:rPr lang="en-US" altLang="zh-CN" b="0" dirty="0">
                <a:latin typeface="Arial" panose="020B0604020202020204" pitchFamily="34" charset="0"/>
                <a:ea typeface="SimHei" panose="02010609060101010101" pitchFamily="49" charset="-122"/>
                <a:cs typeface="Arial" panose="020B0604020202020204" pitchFamily="34" charset="0"/>
                <a:hlinkClick r:id="rId4"/>
              </a:rPr>
              <a:t>https://github.com/torvalds/linux.git</a:t>
            </a:r>
            <a:endParaRPr lang="en-US" altLang="zh-CN" b="0" dirty="0">
              <a:latin typeface="Arial" panose="020B0604020202020204" pitchFamily="34" charset="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4055018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应用</a:t>
            </a:r>
          </a:p>
        </p:txBody>
      </p:sp>
      <p:sp>
        <p:nvSpPr>
          <p:cNvPr id="3" name="灯片编号占位符 2">
            <a:extLst>
              <a:ext uri="{FF2B5EF4-FFF2-40B4-BE49-F238E27FC236}">
                <a16:creationId xmlns:a16="http://schemas.microsoft.com/office/drawing/2014/main" id="{2374084A-9CE1-B769-1CA0-C3016198867F}"/>
              </a:ext>
            </a:extLst>
          </p:cNvPr>
          <p:cNvSpPr>
            <a:spLocks noGrp="1"/>
          </p:cNvSpPr>
          <p:nvPr>
            <p:ph type="sldNum" sz="quarter" idx="12"/>
          </p:nvPr>
        </p:nvSpPr>
        <p:spPr/>
        <p:txBody>
          <a:bodyPr/>
          <a:lstStyle/>
          <a:p>
            <a:pPr>
              <a:defRPr/>
            </a:pPr>
            <a:fld id="{2BE9E919-A463-264A-AD28-C5A0DC5B5896}" type="slidenum">
              <a:rPr lang="en-US" altLang="zh-CN" smtClean="0"/>
              <a:pPr>
                <a:defRPr/>
              </a:pPr>
              <a:t>12</a:t>
            </a:fld>
            <a:endParaRPr lang="en-US" altLang="zh-CN"/>
          </a:p>
        </p:txBody>
      </p:sp>
      <p:pic>
        <p:nvPicPr>
          <p:cNvPr id="5" name="图片 4">
            <a:extLst>
              <a:ext uri="{FF2B5EF4-FFF2-40B4-BE49-F238E27FC236}">
                <a16:creationId xmlns:a16="http://schemas.microsoft.com/office/drawing/2014/main" id="{53CE69C3-5582-5803-9242-8A3986D46A34}"/>
              </a:ext>
            </a:extLst>
          </p:cNvPr>
          <p:cNvPicPr>
            <a:picLocks noChangeAspect="1"/>
          </p:cNvPicPr>
          <p:nvPr/>
        </p:nvPicPr>
        <p:blipFill>
          <a:blip r:embed="rId3"/>
          <a:stretch>
            <a:fillRect/>
          </a:stretch>
        </p:blipFill>
        <p:spPr>
          <a:xfrm>
            <a:off x="563886" y="2562948"/>
            <a:ext cx="1224136" cy="1282428"/>
          </a:xfrm>
          <a:prstGeom prst="rect">
            <a:avLst/>
          </a:prstGeom>
        </p:spPr>
      </p:pic>
      <p:sp>
        <p:nvSpPr>
          <p:cNvPr id="6" name="文本框 5">
            <a:extLst>
              <a:ext uri="{FF2B5EF4-FFF2-40B4-BE49-F238E27FC236}">
                <a16:creationId xmlns:a16="http://schemas.microsoft.com/office/drawing/2014/main" id="{852F15C3-61AD-B2A6-8583-59608C966F67}"/>
              </a:ext>
            </a:extLst>
          </p:cNvPr>
          <p:cNvSpPr txBox="1"/>
          <p:nvPr/>
        </p:nvSpPr>
        <p:spPr>
          <a:xfrm>
            <a:off x="2036360" y="3059669"/>
            <a:ext cx="6684496" cy="923330"/>
          </a:xfrm>
          <a:prstGeom prst="rect">
            <a:avLst/>
          </a:prstGeom>
          <a:noFill/>
        </p:spPr>
        <p:txBody>
          <a:bodyPr wrap="square" rtlCol="0">
            <a:spAutoFit/>
          </a:bodyPr>
          <a:lstStyle/>
          <a:p>
            <a:pPr algn="just"/>
            <a:r>
              <a:rPr lang="en" altLang="zh-CN" b="0" i="0" dirty="0">
                <a:solidFill>
                  <a:srgbClr val="000000"/>
                </a:solidFill>
                <a:effectLst/>
                <a:latin typeface="+mn-lt"/>
              </a:rPr>
              <a:t>Cilium</a:t>
            </a:r>
            <a:r>
              <a:rPr lang="zh-CN" altLang="en-US" b="0" i="0" dirty="0">
                <a:solidFill>
                  <a:srgbClr val="000000"/>
                </a:solidFill>
                <a:effectLst/>
                <a:latin typeface="+mn-lt"/>
              </a:rPr>
              <a:t>是一个开源项目，提供由</a:t>
            </a:r>
            <a:r>
              <a:rPr lang="en" altLang="zh-CN" b="0" i="0" dirty="0" err="1">
                <a:solidFill>
                  <a:srgbClr val="000000"/>
                </a:solidFill>
                <a:effectLst/>
                <a:latin typeface="+mn-lt"/>
              </a:rPr>
              <a:t>eBPF</a:t>
            </a:r>
            <a:r>
              <a:rPr lang="zh-CN" altLang="en-US" b="0" i="0" dirty="0">
                <a:solidFill>
                  <a:srgbClr val="000000"/>
                </a:solidFill>
                <a:effectLst/>
                <a:latin typeface="+mn-lt"/>
              </a:rPr>
              <a:t>驱动的网络、安全性和可观察性。它经过专门设计，旨在将</a:t>
            </a:r>
            <a:r>
              <a:rPr lang="en" altLang="zh-CN" b="0" i="0" dirty="0" err="1">
                <a:solidFill>
                  <a:srgbClr val="000000"/>
                </a:solidFill>
                <a:effectLst/>
                <a:latin typeface="+mn-lt"/>
              </a:rPr>
              <a:t>eBPF</a:t>
            </a:r>
            <a:r>
              <a:rPr lang="zh-CN" altLang="en-US" b="0" i="0" dirty="0">
                <a:solidFill>
                  <a:srgbClr val="000000"/>
                </a:solidFill>
                <a:effectLst/>
                <a:latin typeface="+mn-lt"/>
              </a:rPr>
              <a:t>的优势带入</a:t>
            </a:r>
            <a:r>
              <a:rPr lang="en" altLang="zh-CN" b="0" i="0" dirty="0">
                <a:solidFill>
                  <a:srgbClr val="000000"/>
                </a:solidFill>
                <a:effectLst/>
                <a:latin typeface="+mn-lt"/>
              </a:rPr>
              <a:t>Kubernetes</a:t>
            </a:r>
            <a:r>
              <a:rPr lang="zh-CN" altLang="en-US" b="0" i="0" dirty="0">
                <a:solidFill>
                  <a:srgbClr val="000000"/>
                </a:solidFill>
                <a:effectLst/>
                <a:latin typeface="+mn-lt"/>
              </a:rPr>
              <a:t>世界，并满足容器工作负载的新可扩展性、安全性和可见性要求。</a:t>
            </a:r>
            <a:endParaRPr kumimoji="1" lang="zh-CN" altLang="en-US" dirty="0">
              <a:latin typeface="+mn-lt"/>
            </a:endParaRPr>
          </a:p>
        </p:txBody>
      </p:sp>
      <p:sp>
        <p:nvSpPr>
          <p:cNvPr id="7" name="文本框 6">
            <a:extLst>
              <a:ext uri="{FF2B5EF4-FFF2-40B4-BE49-F238E27FC236}">
                <a16:creationId xmlns:a16="http://schemas.microsoft.com/office/drawing/2014/main" id="{3C5FF5A5-2D39-4EFB-C85A-581623705BC3}"/>
              </a:ext>
            </a:extLst>
          </p:cNvPr>
          <p:cNvSpPr txBox="1"/>
          <p:nvPr/>
        </p:nvSpPr>
        <p:spPr>
          <a:xfrm>
            <a:off x="2036361" y="2146572"/>
            <a:ext cx="5904656" cy="369332"/>
          </a:xfrm>
          <a:prstGeom prst="rect">
            <a:avLst/>
          </a:prstGeom>
          <a:noFill/>
        </p:spPr>
        <p:txBody>
          <a:bodyPr wrap="square" rtlCol="0">
            <a:spAutoFit/>
          </a:bodyPr>
          <a:lstStyle/>
          <a:p>
            <a:r>
              <a:rPr lang="en-US" altLang="zh-CN" i="0" dirty="0">
                <a:solidFill>
                  <a:srgbClr val="000000"/>
                </a:solidFill>
                <a:effectLst/>
                <a:latin typeface="+mj-lt"/>
              </a:rPr>
              <a:t>Cilium</a:t>
            </a:r>
            <a:endParaRPr kumimoji="1" lang="zh-CN" altLang="en-US" dirty="0">
              <a:latin typeface="+mj-lt"/>
            </a:endParaRPr>
          </a:p>
        </p:txBody>
      </p:sp>
      <p:sp>
        <p:nvSpPr>
          <p:cNvPr id="8" name="文本框 7">
            <a:extLst>
              <a:ext uri="{FF2B5EF4-FFF2-40B4-BE49-F238E27FC236}">
                <a16:creationId xmlns:a16="http://schemas.microsoft.com/office/drawing/2014/main" id="{5C74D2A4-3C80-4795-19EC-E8B307FE4858}"/>
              </a:ext>
            </a:extLst>
          </p:cNvPr>
          <p:cNvSpPr txBox="1"/>
          <p:nvPr/>
        </p:nvSpPr>
        <p:spPr>
          <a:xfrm>
            <a:off x="2016790" y="2603120"/>
            <a:ext cx="5904656" cy="338554"/>
          </a:xfrm>
          <a:prstGeom prst="rect">
            <a:avLst/>
          </a:prstGeom>
          <a:noFill/>
        </p:spPr>
        <p:txBody>
          <a:bodyPr wrap="square" rtlCol="0">
            <a:spAutoFit/>
          </a:bodyPr>
          <a:lstStyle/>
          <a:p>
            <a:pPr algn="l"/>
            <a:r>
              <a:rPr lang="en" altLang="zh-CN" sz="1600" b="0" i="0" dirty="0" err="1">
                <a:solidFill>
                  <a:srgbClr val="1A1A1A"/>
                </a:solidFill>
                <a:effectLst/>
                <a:latin typeface="Tahoma" panose="020B0604030504040204" pitchFamily="34" charset="0"/>
                <a:ea typeface="Tahoma" panose="020B0604030504040204" pitchFamily="34" charset="0"/>
                <a:cs typeface="Tahoma" panose="020B0604030504040204" pitchFamily="34" charset="0"/>
              </a:rPr>
              <a:t>eBPF</a:t>
            </a:r>
            <a:r>
              <a:rPr lang="en" altLang="zh-CN" sz="1600" b="0" i="0" dirty="0">
                <a:solidFill>
                  <a:srgbClr val="1A1A1A"/>
                </a:solidFill>
                <a:effectLst/>
                <a:latin typeface="Tahoma" panose="020B0604030504040204" pitchFamily="34" charset="0"/>
                <a:ea typeface="Tahoma" panose="020B0604030504040204" pitchFamily="34" charset="0"/>
                <a:cs typeface="Tahoma" panose="020B0604030504040204" pitchFamily="34" charset="0"/>
              </a:rPr>
              <a:t>-based Networking, Security, and Observability</a:t>
            </a:r>
          </a:p>
        </p:txBody>
      </p:sp>
      <p:pic>
        <p:nvPicPr>
          <p:cNvPr id="10" name="图片 9">
            <a:extLst>
              <a:ext uri="{FF2B5EF4-FFF2-40B4-BE49-F238E27FC236}">
                <a16:creationId xmlns:a16="http://schemas.microsoft.com/office/drawing/2014/main" id="{545F7A69-433C-9A3C-214F-F60536D62DF9}"/>
              </a:ext>
            </a:extLst>
          </p:cNvPr>
          <p:cNvPicPr>
            <a:picLocks noChangeAspect="1"/>
          </p:cNvPicPr>
          <p:nvPr/>
        </p:nvPicPr>
        <p:blipFill>
          <a:blip r:embed="rId4"/>
          <a:stretch>
            <a:fillRect/>
          </a:stretch>
        </p:blipFill>
        <p:spPr>
          <a:xfrm>
            <a:off x="539552" y="4831968"/>
            <a:ext cx="1098474" cy="1192142"/>
          </a:xfrm>
          <a:prstGeom prst="rect">
            <a:avLst/>
          </a:prstGeom>
        </p:spPr>
      </p:pic>
      <p:cxnSp>
        <p:nvCxnSpPr>
          <p:cNvPr id="11" name="直线连接符 10">
            <a:extLst>
              <a:ext uri="{FF2B5EF4-FFF2-40B4-BE49-F238E27FC236}">
                <a16:creationId xmlns:a16="http://schemas.microsoft.com/office/drawing/2014/main" id="{423592B1-C599-2BA3-2131-480EE41DCACC}"/>
              </a:ext>
            </a:extLst>
          </p:cNvPr>
          <p:cNvCxnSpPr/>
          <p:nvPr/>
        </p:nvCxnSpPr>
        <p:spPr bwMode="auto">
          <a:xfrm>
            <a:off x="395536" y="4365104"/>
            <a:ext cx="8424936" cy="0"/>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线连接符 12">
            <a:extLst>
              <a:ext uri="{FF2B5EF4-FFF2-40B4-BE49-F238E27FC236}">
                <a16:creationId xmlns:a16="http://schemas.microsoft.com/office/drawing/2014/main" id="{5E7FF25D-067A-65F2-55FF-961347B02E1C}"/>
              </a:ext>
            </a:extLst>
          </p:cNvPr>
          <p:cNvCxnSpPr/>
          <p:nvPr/>
        </p:nvCxnSpPr>
        <p:spPr bwMode="auto">
          <a:xfrm>
            <a:off x="1907704" y="2202060"/>
            <a:ext cx="0" cy="4179268"/>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0ADB51DD-899D-B1CD-28B2-001435E4B0AB}"/>
              </a:ext>
            </a:extLst>
          </p:cNvPr>
          <p:cNvSpPr txBox="1"/>
          <p:nvPr/>
        </p:nvSpPr>
        <p:spPr>
          <a:xfrm>
            <a:off x="2049156" y="4470212"/>
            <a:ext cx="5904656" cy="369332"/>
          </a:xfrm>
          <a:prstGeom prst="rect">
            <a:avLst/>
          </a:prstGeom>
          <a:noFill/>
        </p:spPr>
        <p:txBody>
          <a:bodyPr wrap="square" rtlCol="0">
            <a:spAutoFit/>
          </a:bodyPr>
          <a:lstStyle/>
          <a:p>
            <a:pPr algn="l"/>
            <a:r>
              <a:rPr lang="en" altLang="zh-CN" b="1" i="0" dirty="0">
                <a:solidFill>
                  <a:srgbClr val="1A1A1A"/>
                </a:solidFill>
                <a:effectLst/>
                <a:latin typeface="Tahoma" panose="020B0604030504040204" pitchFamily="34" charset="0"/>
                <a:ea typeface="Tahoma" panose="020B0604030504040204" pitchFamily="34" charset="0"/>
                <a:cs typeface="Tahoma" panose="020B0604030504040204" pitchFamily="34" charset="0"/>
              </a:rPr>
              <a:t>Falco</a:t>
            </a:r>
          </a:p>
        </p:txBody>
      </p:sp>
      <p:sp>
        <p:nvSpPr>
          <p:cNvPr id="16" name="文本框 15">
            <a:extLst>
              <a:ext uri="{FF2B5EF4-FFF2-40B4-BE49-F238E27FC236}">
                <a16:creationId xmlns:a16="http://schemas.microsoft.com/office/drawing/2014/main" id="{61C91642-23CC-548F-10F5-95A3D9D0560F}"/>
              </a:ext>
            </a:extLst>
          </p:cNvPr>
          <p:cNvSpPr txBox="1"/>
          <p:nvPr/>
        </p:nvSpPr>
        <p:spPr>
          <a:xfrm>
            <a:off x="2073810" y="4925003"/>
            <a:ext cx="5904656" cy="338554"/>
          </a:xfrm>
          <a:prstGeom prst="rect">
            <a:avLst/>
          </a:prstGeom>
          <a:noFill/>
        </p:spPr>
        <p:txBody>
          <a:bodyPr wrap="square" rtlCol="0">
            <a:spAutoFit/>
          </a:bodyPr>
          <a:lstStyle/>
          <a:p>
            <a:pPr algn="l"/>
            <a:r>
              <a:rPr lang="en" altLang="zh-CN" sz="1600" b="0" i="0" dirty="0">
                <a:solidFill>
                  <a:srgbClr val="1A1A1A"/>
                </a:solidFill>
                <a:effectLst/>
                <a:latin typeface="+mn-lt"/>
              </a:rPr>
              <a:t>Cloud Native Runtime Security</a:t>
            </a:r>
          </a:p>
        </p:txBody>
      </p:sp>
      <p:sp>
        <p:nvSpPr>
          <p:cNvPr id="17" name="文本框 16">
            <a:extLst>
              <a:ext uri="{FF2B5EF4-FFF2-40B4-BE49-F238E27FC236}">
                <a16:creationId xmlns:a16="http://schemas.microsoft.com/office/drawing/2014/main" id="{E223E062-5A77-4A63-DA26-68508369A7A8}"/>
              </a:ext>
            </a:extLst>
          </p:cNvPr>
          <p:cNvSpPr txBox="1"/>
          <p:nvPr/>
        </p:nvSpPr>
        <p:spPr>
          <a:xfrm>
            <a:off x="2063962" y="5276444"/>
            <a:ext cx="6684499" cy="1477328"/>
          </a:xfrm>
          <a:prstGeom prst="rect">
            <a:avLst/>
          </a:prstGeom>
          <a:noFill/>
        </p:spPr>
        <p:txBody>
          <a:bodyPr wrap="square" rtlCol="0">
            <a:spAutoFit/>
          </a:bodyPr>
          <a:lstStyle/>
          <a:p>
            <a:pPr algn="just"/>
            <a:r>
              <a:rPr lang="en" altLang="zh-CN" b="0" i="0" dirty="0">
                <a:solidFill>
                  <a:srgbClr val="121212"/>
                </a:solidFill>
                <a:effectLst/>
                <a:latin typeface="Tahoma" panose="020B0604030504040204" pitchFamily="34" charset="0"/>
                <a:ea typeface="Tahoma" panose="020B0604030504040204" pitchFamily="34" charset="0"/>
                <a:cs typeface="Tahoma" panose="020B0604030504040204" pitchFamily="34" charset="0"/>
              </a:rPr>
              <a:t>Falco</a:t>
            </a:r>
            <a:r>
              <a:rPr lang="zh-CN" altLang="en-US" b="0" i="0" dirty="0">
                <a:solidFill>
                  <a:srgbClr val="121212"/>
                </a:solidFill>
                <a:effectLst/>
                <a:latin typeface="Tahoma" panose="020B0604030504040204" pitchFamily="34" charset="0"/>
                <a:cs typeface="Tahoma" panose="020B0604030504040204" pitchFamily="34" charset="0"/>
              </a:rPr>
              <a:t>是一种行为活动监视器，旨在检测应用程序中的异常活动。 </a:t>
            </a:r>
            <a:r>
              <a:rPr lang="en" altLang="zh-CN" b="0" i="0" dirty="0">
                <a:solidFill>
                  <a:srgbClr val="121212"/>
                </a:solidFill>
                <a:effectLst/>
                <a:latin typeface="Tahoma" panose="020B0604030504040204" pitchFamily="34" charset="0"/>
                <a:ea typeface="Tahoma" panose="020B0604030504040204" pitchFamily="34" charset="0"/>
                <a:cs typeface="Tahoma" panose="020B0604030504040204" pitchFamily="34" charset="0"/>
              </a:rPr>
              <a:t>Falco</a:t>
            </a:r>
            <a:r>
              <a:rPr lang="zh-CN" altLang="en-US" b="0" i="0" dirty="0">
                <a:solidFill>
                  <a:srgbClr val="121212"/>
                </a:solidFill>
                <a:effectLst/>
                <a:latin typeface="Tahoma" panose="020B0604030504040204" pitchFamily="34" charset="0"/>
                <a:cs typeface="Tahoma" panose="020B0604030504040204" pitchFamily="34" charset="0"/>
              </a:rPr>
              <a:t>在</a:t>
            </a:r>
            <a:r>
              <a:rPr lang="en" altLang="zh-CN" b="0" i="0" dirty="0" err="1">
                <a:solidFill>
                  <a:srgbClr val="121212"/>
                </a:solidFill>
                <a:effectLst/>
                <a:latin typeface="Tahoma" panose="020B0604030504040204" pitchFamily="34" charset="0"/>
                <a:ea typeface="Tahoma" panose="020B0604030504040204" pitchFamily="34" charset="0"/>
                <a:cs typeface="Tahoma" panose="020B0604030504040204" pitchFamily="34" charset="0"/>
              </a:rPr>
              <a:t>eBPF</a:t>
            </a:r>
            <a:r>
              <a:rPr lang="zh-CN" altLang="en-US" b="0" i="0" dirty="0">
                <a:solidFill>
                  <a:srgbClr val="121212"/>
                </a:solidFill>
                <a:effectLst/>
                <a:latin typeface="Tahoma" panose="020B0604030504040204" pitchFamily="34" charset="0"/>
                <a:cs typeface="Tahoma" panose="020B0604030504040204" pitchFamily="34" charset="0"/>
              </a:rPr>
              <a:t>的帮助下审核</a:t>
            </a:r>
            <a:r>
              <a:rPr lang="en" altLang="zh-CN" b="0" i="0" dirty="0">
                <a:solidFill>
                  <a:srgbClr val="121212"/>
                </a:solidFill>
                <a:effectLst/>
                <a:latin typeface="Tahoma" panose="020B0604030504040204" pitchFamily="34" charset="0"/>
                <a:ea typeface="Tahoma" panose="020B0604030504040204" pitchFamily="34" charset="0"/>
                <a:cs typeface="Tahoma" panose="020B0604030504040204" pitchFamily="34" charset="0"/>
              </a:rPr>
              <a:t>Linux</a:t>
            </a:r>
            <a:r>
              <a:rPr lang="zh-CN" altLang="en-US" b="0" i="0" dirty="0">
                <a:solidFill>
                  <a:srgbClr val="121212"/>
                </a:solidFill>
                <a:effectLst/>
                <a:latin typeface="Tahoma" panose="020B0604030504040204" pitchFamily="34" charset="0"/>
                <a:cs typeface="Tahoma" panose="020B0604030504040204" pitchFamily="34" charset="0"/>
              </a:rPr>
              <a:t>内核层的系统。它使用其他输入流（例如容器运行时度量标准和</a:t>
            </a:r>
            <a:r>
              <a:rPr lang="en" altLang="zh-CN" b="0" i="0" dirty="0">
                <a:solidFill>
                  <a:srgbClr val="121212"/>
                </a:solidFill>
                <a:effectLst/>
                <a:latin typeface="Tahoma" panose="020B0604030504040204" pitchFamily="34" charset="0"/>
                <a:ea typeface="Tahoma" panose="020B0604030504040204" pitchFamily="34" charset="0"/>
                <a:cs typeface="Tahoma" panose="020B0604030504040204" pitchFamily="34" charset="0"/>
              </a:rPr>
              <a:t>Kubernetes</a:t>
            </a:r>
            <a:r>
              <a:rPr lang="zh-CN" altLang="en-US" b="0" i="0" dirty="0">
                <a:solidFill>
                  <a:srgbClr val="121212"/>
                </a:solidFill>
                <a:effectLst/>
                <a:latin typeface="Tahoma" panose="020B0604030504040204" pitchFamily="34" charset="0"/>
                <a:cs typeface="Tahoma" panose="020B0604030504040204" pitchFamily="34" charset="0"/>
              </a:rPr>
              <a:t>度量标准）丰富了收集的数据，并允许连续监视和检测容器，应用程序，主机和网络活动。</a:t>
            </a:r>
          </a:p>
        </p:txBody>
      </p:sp>
    </p:spTree>
    <p:extLst>
      <p:ext uri="{BB962C8B-B14F-4D97-AF65-F5344CB8AC3E}">
        <p14:creationId xmlns:p14="http://schemas.microsoft.com/office/powerpoint/2010/main" val="160026024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最新研究趋势</a:t>
            </a:r>
            <a:endParaRPr lang="zh-CN" altLang="en-US" kern="0" dirty="0"/>
          </a:p>
        </p:txBody>
      </p:sp>
      <p:sp>
        <p:nvSpPr>
          <p:cNvPr id="3" name="文本框 2">
            <a:extLst>
              <a:ext uri="{FF2B5EF4-FFF2-40B4-BE49-F238E27FC236}">
                <a16:creationId xmlns:a16="http://schemas.microsoft.com/office/drawing/2014/main" id="{E75F21D1-1641-F6C2-7449-05AEBD52F959}"/>
              </a:ext>
            </a:extLst>
          </p:cNvPr>
          <p:cNvSpPr txBox="1"/>
          <p:nvPr/>
        </p:nvSpPr>
        <p:spPr>
          <a:xfrm>
            <a:off x="2780184" y="2933328"/>
            <a:ext cx="3229213" cy="923330"/>
          </a:xfrm>
          <a:prstGeom prst="rect">
            <a:avLst/>
          </a:prstGeom>
          <a:noFill/>
        </p:spPr>
        <p:txBody>
          <a:bodyPr wrap="square">
            <a:spAutoFit/>
          </a:bodyPr>
          <a:lstStyle/>
          <a:p>
            <a:r>
              <a:rPr lang="zh-CN" altLang="en-US" dirty="0"/>
              <a:t>介绍一些文章， </a:t>
            </a:r>
            <a:r>
              <a:rPr lang="en-US" altLang="zh-CN" dirty="0"/>
              <a:t>eMPTCP, BMC, </a:t>
            </a:r>
            <a:r>
              <a:rPr lang="zh-CN" altLang="en-US" dirty="0"/>
              <a:t>等等 （文章很多，</a:t>
            </a:r>
            <a:r>
              <a:rPr lang="en-US" altLang="zh-CN" dirty="0"/>
              <a:t>1-2</a:t>
            </a:r>
            <a:r>
              <a:rPr lang="zh-CN" altLang="en-US" dirty="0"/>
              <a:t>篇？）</a:t>
            </a:r>
          </a:p>
        </p:txBody>
      </p:sp>
      <p:sp>
        <p:nvSpPr>
          <p:cNvPr id="4" name="灯片编号占位符 3">
            <a:extLst>
              <a:ext uri="{FF2B5EF4-FFF2-40B4-BE49-F238E27FC236}">
                <a16:creationId xmlns:a16="http://schemas.microsoft.com/office/drawing/2014/main" id="{39F6BF9B-A5FA-97BA-18AD-AF148FBD17F6}"/>
              </a:ext>
            </a:extLst>
          </p:cNvPr>
          <p:cNvSpPr>
            <a:spLocks noGrp="1"/>
          </p:cNvSpPr>
          <p:nvPr>
            <p:ph type="sldNum" sz="quarter" idx="12"/>
          </p:nvPr>
        </p:nvSpPr>
        <p:spPr/>
        <p:txBody>
          <a:bodyPr/>
          <a:lstStyle/>
          <a:p>
            <a:pPr>
              <a:defRPr/>
            </a:pPr>
            <a:fld id="{2BE9E919-A463-264A-AD28-C5A0DC5B5896}" type="slidenum">
              <a:rPr lang="en-US" altLang="zh-CN" smtClean="0"/>
              <a:pPr>
                <a:defRPr/>
              </a:pPr>
              <a:t>120</a:t>
            </a:fld>
            <a:endParaRPr lang="en-US" altLang="zh-CN"/>
          </a:p>
        </p:txBody>
      </p:sp>
    </p:spTree>
    <p:extLst>
      <p:ext uri="{BB962C8B-B14F-4D97-AF65-F5344CB8AC3E}">
        <p14:creationId xmlns:p14="http://schemas.microsoft.com/office/powerpoint/2010/main" val="7212435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课程总结</a:t>
            </a:r>
            <a:endParaRPr lang="zh-CN" altLang="en-US" kern="0" dirty="0"/>
          </a:p>
        </p:txBody>
      </p:sp>
      <p:sp>
        <p:nvSpPr>
          <p:cNvPr id="3" name="文本框 2">
            <a:extLst>
              <a:ext uri="{FF2B5EF4-FFF2-40B4-BE49-F238E27FC236}">
                <a16:creationId xmlns:a16="http://schemas.microsoft.com/office/drawing/2014/main" id="{E75F21D1-1641-F6C2-7449-05AEBD52F959}"/>
              </a:ext>
            </a:extLst>
          </p:cNvPr>
          <p:cNvSpPr txBox="1"/>
          <p:nvPr/>
        </p:nvSpPr>
        <p:spPr>
          <a:xfrm>
            <a:off x="2780184" y="2933328"/>
            <a:ext cx="3229213" cy="646331"/>
          </a:xfrm>
          <a:prstGeom prst="rect">
            <a:avLst/>
          </a:prstGeom>
          <a:noFill/>
        </p:spPr>
        <p:txBody>
          <a:bodyPr wrap="square">
            <a:spAutoFit/>
          </a:bodyPr>
          <a:lstStyle/>
          <a:p>
            <a:r>
              <a:rPr lang="zh-CN" altLang="en-US" dirty="0"/>
              <a:t>对整个</a:t>
            </a:r>
            <a:r>
              <a:rPr lang="en-US" altLang="zh-CN" dirty="0"/>
              <a:t>eBPF</a:t>
            </a:r>
            <a:r>
              <a:rPr lang="zh-CN" altLang="en-US" dirty="0"/>
              <a:t>课程内容进行总结</a:t>
            </a:r>
          </a:p>
        </p:txBody>
      </p:sp>
      <p:sp>
        <p:nvSpPr>
          <p:cNvPr id="2" name="灯片编号占位符 1">
            <a:extLst>
              <a:ext uri="{FF2B5EF4-FFF2-40B4-BE49-F238E27FC236}">
                <a16:creationId xmlns:a16="http://schemas.microsoft.com/office/drawing/2014/main" id="{2373606F-9694-DC88-A8BB-D0CB107ABDDC}"/>
              </a:ext>
            </a:extLst>
          </p:cNvPr>
          <p:cNvSpPr>
            <a:spLocks noGrp="1"/>
          </p:cNvSpPr>
          <p:nvPr>
            <p:ph type="sldNum" sz="quarter" idx="12"/>
          </p:nvPr>
        </p:nvSpPr>
        <p:spPr/>
        <p:txBody>
          <a:bodyPr/>
          <a:lstStyle/>
          <a:p>
            <a:pPr>
              <a:defRPr/>
            </a:pPr>
            <a:fld id="{2BE9E919-A463-264A-AD28-C5A0DC5B5896}" type="slidenum">
              <a:rPr lang="en-US" altLang="zh-CN" smtClean="0"/>
              <a:pPr>
                <a:defRPr/>
              </a:pPr>
              <a:t>121</a:t>
            </a:fld>
            <a:endParaRPr lang="en-US" altLang="zh-CN"/>
          </a:p>
        </p:txBody>
      </p:sp>
    </p:spTree>
    <p:extLst>
      <p:ext uri="{BB962C8B-B14F-4D97-AF65-F5344CB8AC3E}">
        <p14:creationId xmlns:p14="http://schemas.microsoft.com/office/powerpoint/2010/main" val="162329154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endParaRPr lang="zh-CN" altLang="en-US" kern="0" dirty="0"/>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小结</a:t>
            </a:r>
          </a:p>
        </p:txBody>
      </p:sp>
      <p:sp>
        <p:nvSpPr>
          <p:cNvPr id="3" name="文本框 2">
            <a:extLst>
              <a:ext uri="{FF2B5EF4-FFF2-40B4-BE49-F238E27FC236}">
                <a16:creationId xmlns:a16="http://schemas.microsoft.com/office/drawing/2014/main" id="{E75F21D1-1641-F6C2-7449-05AEBD52F959}"/>
              </a:ext>
            </a:extLst>
          </p:cNvPr>
          <p:cNvSpPr txBox="1"/>
          <p:nvPr/>
        </p:nvSpPr>
        <p:spPr>
          <a:xfrm>
            <a:off x="547643" y="2352758"/>
            <a:ext cx="8488853" cy="2336345"/>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 altLang="zh-CN" sz="2000" b="0" i="0" dirty="0" err="1">
                <a:solidFill>
                  <a:srgbClr val="000000"/>
                </a:solidFill>
                <a:effectLst/>
                <a:latin typeface="Tahoma" panose="020B0604030504040204" pitchFamily="34" charset="0"/>
                <a:ea typeface="Tahoma" panose="020B0604030504040204" pitchFamily="34" charset="0"/>
                <a:cs typeface="Tahoma" panose="020B0604030504040204" pitchFamily="34" charset="0"/>
              </a:rPr>
              <a:t>eBPF</a:t>
            </a:r>
            <a:r>
              <a:rPr lang="zh-CN" altLang="en-US" sz="2000" b="0" i="0" dirty="0">
                <a:solidFill>
                  <a:srgbClr val="000000"/>
                </a:solidFill>
                <a:effectLst/>
                <a:latin typeface="Tahoma" panose="020B0604030504040204" pitchFamily="34" charset="0"/>
                <a:cs typeface="Tahoma" panose="020B0604030504040204" pitchFamily="34" charset="0"/>
              </a:rPr>
              <a:t>可以在操作系统内核等特权上下文中运行沙盒程序</a:t>
            </a:r>
            <a:endParaRPr lang="en-US" altLang="zh-CN" sz="2000" b="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Arial" panose="020B0604020202020204" pitchFamily="34" charset="0"/>
              <a:buChar char="•"/>
            </a:pPr>
            <a:r>
              <a:rPr lang="en-US" altLang="zh-CN" sz="2000" b="0" dirty="0" err="1">
                <a:latin typeface="Tahoma" panose="020B0604030504040204" pitchFamily="34" charset="0"/>
                <a:ea typeface="Tahoma" panose="020B0604030504040204" pitchFamily="34" charset="0"/>
                <a:cs typeface="Tahoma" panose="020B0604030504040204" pitchFamily="34" charset="0"/>
              </a:rPr>
              <a:t>eBPF</a:t>
            </a:r>
            <a:r>
              <a:rPr lang="zh-CN" altLang="en-US" sz="2000" b="0" dirty="0">
                <a:latin typeface="Tahoma" panose="020B0604030504040204" pitchFamily="34" charset="0"/>
                <a:cs typeface="Tahoma" panose="020B0604030504040204" pitchFamily="34" charset="0"/>
              </a:rPr>
              <a:t>可以用来扩展拥塞控制算法，相比传统方法更为灵活高效</a:t>
            </a:r>
            <a:endParaRPr lang="en-US" altLang="zh-CN" sz="2000" b="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Arial" panose="020B0604020202020204" pitchFamily="34" charset="0"/>
              <a:buChar char="•"/>
            </a:pPr>
            <a:r>
              <a:rPr lang="en-US" altLang="zh-CN" sz="2000" b="0" dirty="0" err="1">
                <a:latin typeface="Tahoma" panose="020B0604030504040204" pitchFamily="34" charset="0"/>
                <a:ea typeface="Tahoma" panose="020B0604030504040204" pitchFamily="34" charset="0"/>
                <a:cs typeface="Tahoma" panose="020B0604030504040204" pitchFamily="34" charset="0"/>
              </a:rPr>
              <a:t>eBPF</a:t>
            </a:r>
            <a:r>
              <a:rPr lang="zh-CN" altLang="en-US" sz="2000" b="0" dirty="0">
                <a:latin typeface="Tahoma" panose="020B0604030504040204" pitchFamily="34" charset="0"/>
                <a:cs typeface="Tahoma" panose="020B0604030504040204" pitchFamily="34" charset="0"/>
              </a:rPr>
              <a:t>具有高性能、安全可靠、灵活性强三大优势</a:t>
            </a:r>
            <a:endParaRPr lang="en-US" altLang="zh-CN" sz="2000" b="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Arial" panose="020B0604020202020204" pitchFamily="34" charset="0"/>
              <a:buChar char="•"/>
            </a:pPr>
            <a:r>
              <a:rPr lang="en-US" altLang="zh-CN" sz="2000" b="0" dirty="0" err="1">
                <a:latin typeface="Tahoma" panose="020B0604030504040204" pitchFamily="34" charset="0"/>
                <a:ea typeface="Tahoma" panose="020B0604030504040204" pitchFamily="34" charset="0"/>
                <a:cs typeface="Tahoma" panose="020B0604030504040204" pitchFamily="34" charset="0"/>
              </a:rPr>
              <a:t>eBPF</a:t>
            </a:r>
            <a:r>
              <a:rPr lang="zh-CN" altLang="en-US" sz="2000" b="0" dirty="0">
                <a:latin typeface="Tahoma" panose="020B0604030504040204" pitchFamily="34" charset="0"/>
                <a:cs typeface="Tahoma" panose="020B0604030504040204" pitchFamily="34" charset="0"/>
              </a:rPr>
              <a:t>在网络优化、可观测性、系统性能监测以及安全等领域发挥作用</a:t>
            </a:r>
            <a:endParaRPr lang="en-US" altLang="zh-CN" sz="2000" b="0" dirty="0">
              <a:latin typeface="Tahoma" panose="020B0604030504040204" pitchFamily="34" charset="0"/>
              <a:ea typeface="Tahoma" panose="020B0604030504040204" pitchFamily="34" charset="0"/>
              <a:cs typeface="Tahoma" panose="020B0604030504040204" pitchFamily="34" charset="0"/>
            </a:endParaRPr>
          </a:p>
          <a:p>
            <a:pPr marL="342900" indent="-342900">
              <a:lnSpc>
                <a:spcPct val="150000"/>
              </a:lnSpc>
              <a:buFont typeface="Arial" panose="020B0604020202020204" pitchFamily="34" charset="0"/>
              <a:buChar char="•"/>
            </a:pPr>
            <a:r>
              <a:rPr lang="en-US" altLang="zh-CN" sz="2000" b="0" dirty="0" err="1">
                <a:latin typeface="Tahoma" panose="020B0604030504040204" pitchFamily="34" charset="0"/>
                <a:ea typeface="Tahoma" panose="020B0604030504040204" pitchFamily="34" charset="0"/>
                <a:cs typeface="Tahoma" panose="020B0604030504040204" pitchFamily="34" charset="0"/>
              </a:rPr>
              <a:t>eBPF</a:t>
            </a:r>
            <a:r>
              <a:rPr lang="zh-CN" altLang="en-US" sz="2000" b="0" dirty="0">
                <a:latin typeface="Tahoma" panose="020B0604030504040204" pitchFamily="34" charset="0"/>
                <a:cs typeface="Tahoma" panose="020B0604030504040204" pitchFamily="34" charset="0"/>
              </a:rPr>
              <a:t>倍受各大公司青睐，</a:t>
            </a:r>
            <a:r>
              <a:rPr lang="zh-CN" altLang="en-US" sz="2000" b="0" i="0" dirty="0">
                <a:solidFill>
                  <a:srgbClr val="000000"/>
                </a:solidFill>
                <a:effectLst/>
                <a:latin typeface="Tahoma" panose="020B0604030504040204" pitchFamily="34" charset="0"/>
                <a:cs typeface="Tahoma" panose="020B0604030504040204" pitchFamily="34" charset="0"/>
              </a:rPr>
              <a:t>是一项革命性的技术</a:t>
            </a:r>
            <a:endParaRPr lang="zh-CN" altLang="en-US" sz="2000" b="0" dirty="0">
              <a:latin typeface="Tahoma" panose="020B0604030504040204" pitchFamily="34" charset="0"/>
              <a:cs typeface="Tahoma" panose="020B0604030504040204" pitchFamily="34" charset="0"/>
            </a:endParaRPr>
          </a:p>
        </p:txBody>
      </p:sp>
      <p:sp>
        <p:nvSpPr>
          <p:cNvPr id="4" name="灯片编号占位符 3">
            <a:extLst>
              <a:ext uri="{FF2B5EF4-FFF2-40B4-BE49-F238E27FC236}">
                <a16:creationId xmlns:a16="http://schemas.microsoft.com/office/drawing/2014/main" id="{F2DACF85-CFE8-1734-CCDE-BCD41022617D}"/>
              </a:ext>
            </a:extLst>
          </p:cNvPr>
          <p:cNvSpPr>
            <a:spLocks noGrp="1"/>
          </p:cNvSpPr>
          <p:nvPr>
            <p:ph type="sldNum" sz="quarter" idx="12"/>
          </p:nvPr>
        </p:nvSpPr>
        <p:spPr/>
        <p:txBody>
          <a:bodyPr/>
          <a:lstStyle/>
          <a:p>
            <a:pPr>
              <a:defRPr/>
            </a:pPr>
            <a:fld id="{2BE9E919-A463-264A-AD28-C5A0DC5B5896}" type="slidenum">
              <a:rPr lang="en-US" altLang="zh-CN" smtClean="0"/>
              <a:pPr>
                <a:defRPr/>
              </a:pPr>
              <a:t>13</a:t>
            </a:fld>
            <a:endParaRPr lang="en-US" altLang="zh-CN"/>
          </a:p>
        </p:txBody>
      </p:sp>
    </p:spTree>
    <p:extLst>
      <p:ext uri="{BB962C8B-B14F-4D97-AF65-F5344CB8AC3E}">
        <p14:creationId xmlns:p14="http://schemas.microsoft.com/office/powerpoint/2010/main" val="251274413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895022" y="233934"/>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323528" y="1578975"/>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程序运行整体流程</a:t>
            </a:r>
          </a:p>
        </p:txBody>
      </p:sp>
      <p:pic>
        <p:nvPicPr>
          <p:cNvPr id="13" name="图片 12">
            <a:extLst>
              <a:ext uri="{FF2B5EF4-FFF2-40B4-BE49-F238E27FC236}">
                <a16:creationId xmlns:a16="http://schemas.microsoft.com/office/drawing/2014/main" id="{A2A6D410-7753-CDAE-6BC3-7FA513F6EAEC}"/>
              </a:ext>
            </a:extLst>
          </p:cNvPr>
          <p:cNvPicPr>
            <a:picLocks noChangeAspect="1"/>
          </p:cNvPicPr>
          <p:nvPr/>
        </p:nvPicPr>
        <p:blipFill>
          <a:blip r:embed="rId3"/>
          <a:stretch>
            <a:fillRect/>
          </a:stretch>
        </p:blipFill>
        <p:spPr>
          <a:xfrm>
            <a:off x="4465318" y="1866012"/>
            <a:ext cx="4222741" cy="4116285"/>
          </a:xfrm>
          <a:prstGeom prst="rect">
            <a:avLst/>
          </a:prstGeom>
        </p:spPr>
      </p:pic>
      <p:sp>
        <p:nvSpPr>
          <p:cNvPr id="2" name="灯片编号占位符 1">
            <a:extLst>
              <a:ext uri="{FF2B5EF4-FFF2-40B4-BE49-F238E27FC236}">
                <a16:creationId xmlns:a16="http://schemas.microsoft.com/office/drawing/2014/main" id="{872FB7FF-C6F6-48C2-7BBA-CB86C0B254AA}"/>
              </a:ext>
            </a:extLst>
          </p:cNvPr>
          <p:cNvSpPr>
            <a:spLocks noGrp="1"/>
          </p:cNvSpPr>
          <p:nvPr>
            <p:ph type="sldNum" sz="quarter" idx="12"/>
          </p:nvPr>
        </p:nvSpPr>
        <p:spPr/>
        <p:txBody>
          <a:bodyPr/>
          <a:lstStyle/>
          <a:p>
            <a:pPr>
              <a:defRPr/>
            </a:pPr>
            <a:fld id="{2BE9E919-A463-264A-AD28-C5A0DC5B5896}" type="slidenum">
              <a:rPr lang="en-US" altLang="zh-CN" smtClean="0"/>
              <a:pPr>
                <a:defRPr/>
              </a:pPr>
              <a:t>14</a:t>
            </a:fld>
            <a:endParaRPr lang="en-US" altLang="zh-CN" dirty="0"/>
          </a:p>
        </p:txBody>
      </p:sp>
      <p:grpSp>
        <p:nvGrpSpPr>
          <p:cNvPr id="28" name="组合 27">
            <a:extLst>
              <a:ext uri="{FF2B5EF4-FFF2-40B4-BE49-F238E27FC236}">
                <a16:creationId xmlns:a16="http://schemas.microsoft.com/office/drawing/2014/main" id="{3B13279B-67F5-69E1-DE19-8113378BD1C8}"/>
              </a:ext>
            </a:extLst>
          </p:cNvPr>
          <p:cNvGrpSpPr/>
          <p:nvPr/>
        </p:nvGrpSpPr>
        <p:grpSpPr>
          <a:xfrm>
            <a:off x="5920020" y="2276872"/>
            <a:ext cx="396044" cy="369332"/>
            <a:chOff x="1931841" y="3639924"/>
            <a:chExt cx="396044" cy="369332"/>
          </a:xfrm>
        </p:grpSpPr>
        <p:sp>
          <p:nvSpPr>
            <p:cNvPr id="26" name="椭圆 25">
              <a:extLst>
                <a:ext uri="{FF2B5EF4-FFF2-40B4-BE49-F238E27FC236}">
                  <a16:creationId xmlns:a16="http://schemas.microsoft.com/office/drawing/2014/main" id="{4FA3911F-8E12-5913-478E-4F71F3F3B04D}"/>
                </a:ext>
              </a:extLst>
            </p:cNvPr>
            <p:cNvSpPr/>
            <p:nvPr/>
          </p:nvSpPr>
          <p:spPr bwMode="auto">
            <a:xfrm>
              <a:off x="1979712" y="3717032"/>
              <a:ext cx="216024" cy="216024"/>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7" name="文本框 26">
              <a:extLst>
                <a:ext uri="{FF2B5EF4-FFF2-40B4-BE49-F238E27FC236}">
                  <a16:creationId xmlns:a16="http://schemas.microsoft.com/office/drawing/2014/main" id="{5FEEAB8A-6FA9-AF24-3E1B-5188B50CB803}"/>
                </a:ext>
              </a:extLst>
            </p:cNvPr>
            <p:cNvSpPr txBox="1"/>
            <p:nvPr/>
          </p:nvSpPr>
          <p:spPr>
            <a:xfrm>
              <a:off x="1931841" y="3639924"/>
              <a:ext cx="396044"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1</a:t>
              </a:r>
              <a:endParaRPr kumimoji="1" lang="zh-CN" altLang="en-US" dirty="0">
                <a:solidFill>
                  <a:schemeClr val="bg1"/>
                </a:solidFill>
                <a:latin typeface="Arial" panose="020B0604020202020204" pitchFamily="34" charset="0"/>
                <a:cs typeface="Arial" panose="020B0604020202020204" pitchFamily="34" charset="0"/>
              </a:endParaRPr>
            </a:p>
          </p:txBody>
        </p:sp>
      </p:grpSp>
      <p:sp>
        <p:nvSpPr>
          <p:cNvPr id="30" name="文本框 29">
            <a:extLst>
              <a:ext uri="{FF2B5EF4-FFF2-40B4-BE49-F238E27FC236}">
                <a16:creationId xmlns:a16="http://schemas.microsoft.com/office/drawing/2014/main" id="{BB075D05-2BD6-5C9E-7FE5-A698DE46253D}"/>
              </a:ext>
            </a:extLst>
          </p:cNvPr>
          <p:cNvSpPr txBox="1"/>
          <p:nvPr/>
        </p:nvSpPr>
        <p:spPr>
          <a:xfrm>
            <a:off x="323528" y="2189275"/>
            <a:ext cx="3572670" cy="3477875"/>
          </a:xfrm>
          <a:prstGeom prst="rect">
            <a:avLst/>
          </a:prstGeom>
          <a:noFill/>
        </p:spPr>
        <p:txBody>
          <a:bodyPr wrap="square" rtlCol="0">
            <a:spAutoFit/>
          </a:bodyPr>
          <a:lstStyle/>
          <a:p>
            <a:pPr marL="457200" indent="-457200">
              <a:buFont typeface="+mj-ea"/>
              <a:buAutoNum type="circleNumDbPlain"/>
            </a:pPr>
            <a:r>
              <a:rPr kumimoji="1" lang="zh-CN" altLang="en-US" sz="2000" dirty="0">
                <a:solidFill>
                  <a:srgbClr val="FF0000"/>
                </a:solidFill>
                <a:latin typeface="Tahoma" panose="020B0604030504040204" pitchFamily="34" charset="0"/>
                <a:ea typeface="+mn-ea"/>
                <a:cs typeface="Tahoma" panose="020B0604030504040204" pitchFamily="34" charset="0"/>
              </a:rPr>
              <a:t>编译</a:t>
            </a:r>
            <a:r>
              <a:rPr kumimoji="1" lang="en-US" altLang="zh-CN" sz="2000" dirty="0">
                <a:latin typeface="Tahoma" panose="020B0604030504040204" pitchFamily="34" charset="0"/>
                <a:ea typeface="Tahoma" panose="020B0604030504040204" pitchFamily="34" charset="0"/>
                <a:cs typeface="Tahoma" panose="020B0604030504040204" pitchFamily="34" charset="0"/>
              </a:rPr>
              <a:t> : </a:t>
            </a:r>
            <a:r>
              <a:rPr lang="zh-CN" altLang="en-US" sz="2000" b="0" dirty="0">
                <a:latin typeface="Tahoma" panose="020B0604030504040204" pitchFamily="34" charset="0"/>
                <a:ea typeface="+mn-ea"/>
                <a:cs typeface="Tahoma" panose="020B0604030504040204" pitchFamily="34" charset="0"/>
              </a:rPr>
              <a:t>将</a:t>
            </a:r>
            <a:r>
              <a:rPr lang="en-US" altLang="zh-CN" sz="2000" b="0" dirty="0">
                <a:latin typeface="Tahoma" panose="020B0604030504040204" pitchFamily="34" charset="0"/>
                <a:ea typeface="Tahoma" panose="020B0604030504040204" pitchFamily="34" charset="0"/>
                <a:cs typeface="Tahoma" panose="020B0604030504040204" pitchFamily="34" charset="0"/>
              </a:rPr>
              <a:t>BPF C</a:t>
            </a:r>
            <a:r>
              <a:rPr lang="zh-CN" altLang="en-US" sz="2000" b="0" dirty="0">
                <a:latin typeface="Tahoma" panose="020B0604030504040204" pitchFamily="34" charset="0"/>
                <a:ea typeface="+mn-ea"/>
                <a:cs typeface="Tahoma" panose="020B0604030504040204" pitchFamily="34" charset="0"/>
              </a:rPr>
              <a:t>编译为</a:t>
            </a:r>
            <a:r>
              <a:rPr lang="en-US" altLang="zh-CN" sz="2000" b="0" dirty="0">
                <a:latin typeface="Tahoma" panose="020B0604030504040204" pitchFamily="34" charset="0"/>
                <a:ea typeface="Tahoma" panose="020B0604030504040204" pitchFamily="34" charset="0"/>
                <a:cs typeface="Tahoma" panose="020B0604030504040204" pitchFamily="34" charset="0"/>
              </a:rPr>
              <a:t>BPF</a:t>
            </a:r>
            <a:r>
              <a:rPr lang="zh-CN" altLang="en-US" sz="2000" b="0" dirty="0">
                <a:latin typeface="Tahoma" panose="020B0604030504040204" pitchFamily="34" charset="0"/>
                <a:ea typeface="+mn-ea"/>
                <a:cs typeface="Tahoma" panose="020B0604030504040204" pitchFamily="34" charset="0"/>
              </a:rPr>
              <a:t>字节码</a:t>
            </a:r>
            <a:endParaRPr lang="en-US" altLang="zh-CN" sz="2000" b="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kumimoji="1" lang="zh-CN" altLang="en-US" sz="2000" dirty="0">
                <a:solidFill>
                  <a:srgbClr val="FF0000"/>
                </a:solidFill>
                <a:latin typeface="Tahoma" panose="020B0604030504040204" pitchFamily="34" charset="0"/>
                <a:ea typeface="+mn-ea"/>
                <a:cs typeface="Tahoma" panose="020B0604030504040204" pitchFamily="34" charset="0"/>
              </a:rPr>
              <a:t>加载</a:t>
            </a:r>
            <a:r>
              <a:rPr kumimoji="1" lang="en-US" altLang="zh-CN" sz="2000" dirty="0">
                <a:latin typeface="Tahoma" panose="020B0604030504040204" pitchFamily="34" charset="0"/>
                <a:ea typeface="Tahoma" panose="020B0604030504040204" pitchFamily="34" charset="0"/>
                <a:cs typeface="Tahoma" panose="020B0604030504040204" pitchFamily="34" charset="0"/>
              </a:rPr>
              <a:t> : </a:t>
            </a:r>
            <a:r>
              <a:rPr lang="zh-CN" altLang="en-US" sz="2000" b="0" dirty="0">
                <a:latin typeface="Tahoma" panose="020B0604030504040204" pitchFamily="34" charset="0"/>
                <a:ea typeface="+mn-ea"/>
                <a:cs typeface="Tahoma" panose="020B0604030504040204" pitchFamily="34" charset="0"/>
              </a:rPr>
              <a:t>使用</a:t>
            </a:r>
            <a:r>
              <a:rPr lang="en-US" altLang="zh-CN" sz="2000" b="0" dirty="0">
                <a:latin typeface="Tahoma" panose="020B0604030504040204" pitchFamily="34" charset="0"/>
                <a:ea typeface="Tahoma" panose="020B0604030504040204" pitchFamily="34" charset="0"/>
                <a:cs typeface="Tahoma" panose="020B0604030504040204" pitchFamily="34" charset="0"/>
              </a:rPr>
              <a:t>BPF</a:t>
            </a:r>
            <a:r>
              <a:rPr lang="zh-CN" altLang="en-US" sz="2000" b="0" dirty="0">
                <a:latin typeface="Tahoma" panose="020B0604030504040204" pitchFamily="34" charset="0"/>
                <a:ea typeface="+mn-ea"/>
                <a:cs typeface="Tahoma" panose="020B0604030504040204" pitchFamily="34" charset="0"/>
              </a:rPr>
              <a:t>系统调用加载字节码</a:t>
            </a:r>
            <a:endParaRPr lang="en-US" altLang="zh-CN" sz="2000" b="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zh-CN" altLang="en-US" sz="2000" dirty="0">
                <a:solidFill>
                  <a:srgbClr val="FF0000"/>
                </a:solidFill>
                <a:latin typeface="Tahoma" panose="020B0604030504040204" pitchFamily="34" charset="0"/>
                <a:ea typeface="+mn-ea"/>
                <a:cs typeface="Tahoma" panose="020B0604030504040204" pitchFamily="34" charset="0"/>
              </a:rPr>
              <a:t>验证</a:t>
            </a:r>
            <a:r>
              <a:rPr lang="en-US" altLang="zh-CN" sz="2000" dirty="0">
                <a:latin typeface="Tahoma" panose="020B0604030504040204" pitchFamily="34" charset="0"/>
                <a:ea typeface="Tahoma" panose="020B0604030504040204" pitchFamily="34" charset="0"/>
                <a:cs typeface="Tahoma" panose="020B0604030504040204" pitchFamily="34" charset="0"/>
              </a:rPr>
              <a:t> :  </a:t>
            </a:r>
            <a:r>
              <a:rPr lang="en-US" altLang="zh-CN" sz="2000" b="0" dirty="0">
                <a:latin typeface="Tahoma" panose="020B0604030504040204" pitchFamily="34" charset="0"/>
                <a:ea typeface="Tahoma" panose="020B0604030504040204" pitchFamily="34" charset="0"/>
                <a:cs typeface="Tahoma" panose="020B0604030504040204" pitchFamily="34" charset="0"/>
              </a:rPr>
              <a:t>BPF</a:t>
            </a:r>
            <a:r>
              <a:rPr lang="zh-CN" altLang="en-US" sz="2000" b="0" dirty="0">
                <a:latin typeface="Tahoma" panose="020B0604030504040204" pitchFamily="34" charset="0"/>
                <a:ea typeface="+mn-ea"/>
                <a:cs typeface="Tahoma" panose="020B0604030504040204" pitchFamily="34" charset="0"/>
              </a:rPr>
              <a:t>验证器验证字节码</a:t>
            </a:r>
            <a:endParaRPr lang="en-US" altLang="zh-CN" sz="2000" b="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lang="zh-CN" altLang="en-US" sz="2000" dirty="0">
                <a:solidFill>
                  <a:srgbClr val="FF0000"/>
                </a:solidFill>
                <a:latin typeface="Tahoma" panose="020B0604030504040204" pitchFamily="34" charset="0"/>
                <a:ea typeface="+mn-ea"/>
                <a:cs typeface="Tahoma" panose="020B0604030504040204" pitchFamily="34" charset="0"/>
              </a:rPr>
              <a:t>挂载 </a:t>
            </a:r>
            <a:r>
              <a:rPr lang="en-US" altLang="zh-CN" sz="2000" dirty="0">
                <a:latin typeface="Tahoma" panose="020B0604030504040204" pitchFamily="34" charset="0"/>
                <a:ea typeface="Tahoma" panose="020B0604030504040204" pitchFamily="34" charset="0"/>
                <a:cs typeface="Tahoma" panose="020B0604030504040204" pitchFamily="34" charset="0"/>
              </a:rPr>
              <a:t>: </a:t>
            </a:r>
            <a:r>
              <a:rPr lang="zh-CN" altLang="en-US" sz="2000" b="0" dirty="0">
                <a:latin typeface="Tahoma" panose="020B0604030504040204" pitchFamily="34" charset="0"/>
                <a:ea typeface="+mn-ea"/>
                <a:cs typeface="Tahoma" panose="020B0604030504040204" pitchFamily="34" charset="0"/>
              </a:rPr>
              <a:t>将字节码</a:t>
            </a:r>
            <a:r>
              <a:rPr lang="en-US" altLang="zh-CN" sz="2000" b="0" dirty="0">
                <a:latin typeface="Tahoma" panose="020B0604030504040204" pitchFamily="34" charset="0"/>
                <a:ea typeface="Tahoma" panose="020B0604030504040204" pitchFamily="34" charset="0"/>
                <a:cs typeface="Tahoma" panose="020B0604030504040204" pitchFamily="34" charset="0"/>
              </a:rPr>
              <a:t>attach</a:t>
            </a:r>
            <a:r>
              <a:rPr lang="zh-CN" altLang="en-US" sz="2000" b="0" dirty="0">
                <a:latin typeface="Tahoma" panose="020B0604030504040204" pitchFamily="34" charset="0"/>
                <a:ea typeface="+mn-ea"/>
                <a:cs typeface="Tahoma" panose="020B0604030504040204" pitchFamily="34" charset="0"/>
              </a:rPr>
              <a:t>到内核中特定的</a:t>
            </a:r>
            <a:r>
              <a:rPr lang="en-US" altLang="zh-CN" sz="2000" b="0" dirty="0">
                <a:latin typeface="Tahoma" panose="020B0604030504040204" pitchFamily="34" charset="0"/>
                <a:ea typeface="Tahoma" panose="020B0604030504040204" pitchFamily="34" charset="0"/>
                <a:cs typeface="Tahoma" panose="020B0604030504040204" pitchFamily="34" charset="0"/>
              </a:rPr>
              <a:t>hook</a:t>
            </a:r>
            <a:r>
              <a:rPr lang="zh-CN" altLang="en-US" sz="2000" b="0" dirty="0">
                <a:latin typeface="Tahoma" panose="020B0604030504040204" pitchFamily="34" charset="0"/>
                <a:ea typeface="+mn-ea"/>
                <a:cs typeface="Tahoma" panose="020B0604030504040204" pitchFamily="34" charset="0"/>
              </a:rPr>
              <a:t>上</a:t>
            </a:r>
            <a:endParaRPr lang="en-US" altLang="zh-CN" sz="2000"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mj-ea"/>
              <a:buAutoNum type="circleNumDbPlain"/>
            </a:pPr>
            <a:r>
              <a:rPr kumimoji="1" lang="zh-CN" altLang="en-US" sz="2000" dirty="0">
                <a:solidFill>
                  <a:srgbClr val="FF0000"/>
                </a:solidFill>
                <a:latin typeface="Tahoma" panose="020B0604030504040204" pitchFamily="34" charset="0"/>
                <a:ea typeface="+mn-ea"/>
                <a:cs typeface="Tahoma" panose="020B0604030504040204" pitchFamily="34" charset="0"/>
              </a:rPr>
              <a:t>数据共享 </a:t>
            </a:r>
            <a:r>
              <a:rPr kumimoji="1" lang="en-US" altLang="zh-CN" sz="2000" b="0" dirty="0">
                <a:latin typeface="Tahoma" panose="020B0604030504040204" pitchFamily="34" charset="0"/>
                <a:ea typeface="Tahoma" panose="020B0604030504040204" pitchFamily="34" charset="0"/>
                <a:cs typeface="Tahoma" panose="020B0604030504040204" pitchFamily="34" charset="0"/>
              </a:rPr>
              <a:t>: </a:t>
            </a:r>
            <a:r>
              <a:rPr kumimoji="1" lang="zh-CN" altLang="en-US" sz="2000" b="0" dirty="0">
                <a:latin typeface="Tahoma" panose="020B0604030504040204" pitchFamily="34" charset="0"/>
                <a:ea typeface="+mn-ea"/>
                <a:cs typeface="Tahoma" panose="020B0604030504040204" pitchFamily="34" charset="0"/>
              </a:rPr>
              <a:t>利用</a:t>
            </a:r>
            <a:r>
              <a:rPr kumimoji="1" lang="en-US" altLang="zh-CN" sz="2000" b="0" dirty="0">
                <a:latin typeface="Tahoma" panose="020B0604030504040204" pitchFamily="34" charset="0"/>
                <a:ea typeface="Tahoma" panose="020B0604030504040204" pitchFamily="34" charset="0"/>
                <a:cs typeface="Tahoma" panose="020B0604030504040204" pitchFamily="34" charset="0"/>
              </a:rPr>
              <a:t>BPF MAP</a:t>
            </a:r>
            <a:r>
              <a:rPr kumimoji="1" lang="zh-CN" altLang="en-US" sz="2000" b="0" dirty="0">
                <a:latin typeface="Tahoma" panose="020B0604030504040204" pitchFamily="34" charset="0"/>
                <a:ea typeface="+mn-ea"/>
                <a:cs typeface="Tahoma" panose="020B0604030504040204" pitchFamily="34" charset="0"/>
              </a:rPr>
              <a:t>实现</a:t>
            </a:r>
            <a:r>
              <a:rPr kumimoji="1" lang="en-US" altLang="zh-CN" sz="2000" b="0" dirty="0">
                <a:latin typeface="Tahoma" panose="020B0604030504040204" pitchFamily="34" charset="0"/>
                <a:ea typeface="Tahoma" panose="020B0604030504040204" pitchFamily="34" charset="0"/>
                <a:cs typeface="Tahoma" panose="020B0604030504040204" pitchFamily="34" charset="0"/>
              </a:rPr>
              <a:t>eBPF</a:t>
            </a:r>
            <a:r>
              <a:rPr kumimoji="1" lang="zh-CN" altLang="en-US" sz="2000" b="0" dirty="0">
                <a:latin typeface="Tahoma" panose="020B0604030504040204" pitchFamily="34" charset="0"/>
                <a:ea typeface="+mn-ea"/>
                <a:cs typeface="Tahoma" panose="020B0604030504040204" pitchFamily="34" charset="0"/>
              </a:rPr>
              <a:t>函数之间</a:t>
            </a:r>
            <a:r>
              <a:rPr kumimoji="1" lang="en-US" altLang="zh-CN" sz="2000" b="0" dirty="0">
                <a:latin typeface="Tahoma" panose="020B0604030504040204" pitchFamily="34" charset="0"/>
                <a:ea typeface="Tahoma" panose="020B0604030504040204" pitchFamily="34" charset="0"/>
                <a:cs typeface="Tahoma" panose="020B0604030504040204" pitchFamily="34" charset="0"/>
              </a:rPr>
              <a:t>/</a:t>
            </a:r>
            <a:r>
              <a:rPr kumimoji="1" lang="zh-CN" altLang="en-US" sz="2000" b="0" dirty="0">
                <a:latin typeface="Tahoma" panose="020B0604030504040204" pitchFamily="34" charset="0"/>
                <a:ea typeface="+mn-ea"/>
                <a:cs typeface="Tahoma" panose="020B0604030504040204" pitchFamily="34" charset="0"/>
              </a:rPr>
              <a:t>内核态和用户态的数据共享</a:t>
            </a:r>
            <a:endParaRPr kumimoji="1" lang="en-US" altLang="zh-CN" sz="2000" b="0" dirty="0">
              <a:latin typeface="Tahoma" panose="020B0604030504040204" pitchFamily="34" charset="0"/>
              <a:ea typeface="Tahoma" panose="020B0604030504040204" pitchFamily="34" charset="0"/>
              <a:cs typeface="Tahoma" panose="020B0604030504040204" pitchFamily="34" charset="0"/>
            </a:endParaRPr>
          </a:p>
        </p:txBody>
      </p:sp>
      <p:grpSp>
        <p:nvGrpSpPr>
          <p:cNvPr id="31" name="组合 30">
            <a:extLst>
              <a:ext uri="{FF2B5EF4-FFF2-40B4-BE49-F238E27FC236}">
                <a16:creationId xmlns:a16="http://schemas.microsoft.com/office/drawing/2014/main" id="{0DD4EC86-3742-48B0-9E67-4D9336C3C4B8}"/>
              </a:ext>
            </a:extLst>
          </p:cNvPr>
          <p:cNvGrpSpPr/>
          <p:nvPr/>
        </p:nvGrpSpPr>
        <p:grpSpPr>
          <a:xfrm>
            <a:off x="5920020" y="3804351"/>
            <a:ext cx="396044" cy="369332"/>
            <a:chOff x="1931841" y="3639924"/>
            <a:chExt cx="396044" cy="369332"/>
          </a:xfrm>
        </p:grpSpPr>
        <p:sp>
          <p:nvSpPr>
            <p:cNvPr id="32" name="椭圆 31">
              <a:extLst>
                <a:ext uri="{FF2B5EF4-FFF2-40B4-BE49-F238E27FC236}">
                  <a16:creationId xmlns:a16="http://schemas.microsoft.com/office/drawing/2014/main" id="{05C75A26-ECDE-F5C4-C80A-539E2BAB1AAE}"/>
                </a:ext>
              </a:extLst>
            </p:cNvPr>
            <p:cNvSpPr/>
            <p:nvPr/>
          </p:nvSpPr>
          <p:spPr bwMode="auto">
            <a:xfrm>
              <a:off x="1979712" y="3717032"/>
              <a:ext cx="216024" cy="216024"/>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33" name="文本框 32">
              <a:extLst>
                <a:ext uri="{FF2B5EF4-FFF2-40B4-BE49-F238E27FC236}">
                  <a16:creationId xmlns:a16="http://schemas.microsoft.com/office/drawing/2014/main" id="{82EF92CA-2E2A-691E-6502-8D512D4B4916}"/>
                </a:ext>
              </a:extLst>
            </p:cNvPr>
            <p:cNvSpPr txBox="1"/>
            <p:nvPr/>
          </p:nvSpPr>
          <p:spPr>
            <a:xfrm>
              <a:off x="1931841" y="3639924"/>
              <a:ext cx="396044"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3</a:t>
              </a:r>
              <a:endParaRPr kumimoji="1" lang="zh-CN" altLang="en-US" dirty="0">
                <a:solidFill>
                  <a:schemeClr val="bg1"/>
                </a:solidFill>
                <a:latin typeface="Arial" panose="020B0604020202020204" pitchFamily="34" charset="0"/>
                <a:cs typeface="Arial" panose="020B0604020202020204" pitchFamily="34" charset="0"/>
              </a:endParaRPr>
            </a:p>
          </p:txBody>
        </p:sp>
      </p:grpSp>
      <p:grpSp>
        <p:nvGrpSpPr>
          <p:cNvPr id="34" name="组合 33">
            <a:extLst>
              <a:ext uri="{FF2B5EF4-FFF2-40B4-BE49-F238E27FC236}">
                <a16:creationId xmlns:a16="http://schemas.microsoft.com/office/drawing/2014/main" id="{27480670-21AF-E63E-326E-14000298D22C}"/>
              </a:ext>
            </a:extLst>
          </p:cNvPr>
          <p:cNvGrpSpPr/>
          <p:nvPr/>
        </p:nvGrpSpPr>
        <p:grpSpPr>
          <a:xfrm>
            <a:off x="5920020" y="3147982"/>
            <a:ext cx="396044" cy="369332"/>
            <a:chOff x="1931841" y="3639924"/>
            <a:chExt cx="396044" cy="369332"/>
          </a:xfrm>
        </p:grpSpPr>
        <p:sp>
          <p:nvSpPr>
            <p:cNvPr id="35" name="椭圆 34">
              <a:extLst>
                <a:ext uri="{FF2B5EF4-FFF2-40B4-BE49-F238E27FC236}">
                  <a16:creationId xmlns:a16="http://schemas.microsoft.com/office/drawing/2014/main" id="{6AFFE986-8C1D-94FE-F6F5-EC763949DC67}"/>
                </a:ext>
              </a:extLst>
            </p:cNvPr>
            <p:cNvSpPr/>
            <p:nvPr/>
          </p:nvSpPr>
          <p:spPr bwMode="auto">
            <a:xfrm>
              <a:off x="1979712" y="3717032"/>
              <a:ext cx="216024" cy="216024"/>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36" name="文本框 35">
              <a:extLst>
                <a:ext uri="{FF2B5EF4-FFF2-40B4-BE49-F238E27FC236}">
                  <a16:creationId xmlns:a16="http://schemas.microsoft.com/office/drawing/2014/main" id="{FB061958-A51E-DCEB-614E-4E0AEC8B843C}"/>
                </a:ext>
              </a:extLst>
            </p:cNvPr>
            <p:cNvSpPr txBox="1"/>
            <p:nvPr/>
          </p:nvSpPr>
          <p:spPr>
            <a:xfrm>
              <a:off x="1931841" y="3639924"/>
              <a:ext cx="396044"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2</a:t>
              </a:r>
              <a:endParaRPr kumimoji="1" lang="zh-CN" altLang="en-US" dirty="0">
                <a:solidFill>
                  <a:schemeClr val="bg1"/>
                </a:solidFill>
                <a:latin typeface="Arial" panose="020B0604020202020204" pitchFamily="34" charset="0"/>
                <a:cs typeface="Arial" panose="020B0604020202020204" pitchFamily="34" charset="0"/>
              </a:endParaRPr>
            </a:p>
          </p:txBody>
        </p:sp>
      </p:grpSp>
      <p:grpSp>
        <p:nvGrpSpPr>
          <p:cNvPr id="37" name="组合 36">
            <a:extLst>
              <a:ext uri="{FF2B5EF4-FFF2-40B4-BE49-F238E27FC236}">
                <a16:creationId xmlns:a16="http://schemas.microsoft.com/office/drawing/2014/main" id="{B8BC15A5-44B9-990F-780E-4EEE429DC047}"/>
              </a:ext>
            </a:extLst>
          </p:cNvPr>
          <p:cNvGrpSpPr/>
          <p:nvPr/>
        </p:nvGrpSpPr>
        <p:grpSpPr>
          <a:xfrm>
            <a:off x="5920020" y="4490795"/>
            <a:ext cx="396044" cy="369332"/>
            <a:chOff x="1931841" y="3639924"/>
            <a:chExt cx="396044" cy="369332"/>
          </a:xfrm>
        </p:grpSpPr>
        <p:sp>
          <p:nvSpPr>
            <p:cNvPr id="38" name="椭圆 37">
              <a:extLst>
                <a:ext uri="{FF2B5EF4-FFF2-40B4-BE49-F238E27FC236}">
                  <a16:creationId xmlns:a16="http://schemas.microsoft.com/office/drawing/2014/main" id="{C86C98E3-CCE2-C738-7E52-487FC7438967}"/>
                </a:ext>
              </a:extLst>
            </p:cNvPr>
            <p:cNvSpPr/>
            <p:nvPr/>
          </p:nvSpPr>
          <p:spPr bwMode="auto">
            <a:xfrm>
              <a:off x="1979712" y="3717032"/>
              <a:ext cx="216024" cy="216024"/>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39" name="文本框 38">
              <a:extLst>
                <a:ext uri="{FF2B5EF4-FFF2-40B4-BE49-F238E27FC236}">
                  <a16:creationId xmlns:a16="http://schemas.microsoft.com/office/drawing/2014/main" id="{35371239-330C-2E90-0901-EED815A55F47}"/>
                </a:ext>
              </a:extLst>
            </p:cNvPr>
            <p:cNvSpPr txBox="1"/>
            <p:nvPr/>
          </p:nvSpPr>
          <p:spPr>
            <a:xfrm>
              <a:off x="1931841" y="3639924"/>
              <a:ext cx="396044"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4</a:t>
              </a:r>
              <a:endParaRPr kumimoji="1" lang="zh-CN" altLang="en-US" dirty="0">
                <a:solidFill>
                  <a:schemeClr val="bg1"/>
                </a:solidFill>
                <a:latin typeface="Arial" panose="020B0604020202020204" pitchFamily="34" charset="0"/>
                <a:cs typeface="Arial" panose="020B0604020202020204" pitchFamily="34" charset="0"/>
              </a:endParaRPr>
            </a:p>
          </p:txBody>
        </p:sp>
      </p:grpSp>
      <p:grpSp>
        <p:nvGrpSpPr>
          <p:cNvPr id="40" name="组合 39">
            <a:extLst>
              <a:ext uri="{FF2B5EF4-FFF2-40B4-BE49-F238E27FC236}">
                <a16:creationId xmlns:a16="http://schemas.microsoft.com/office/drawing/2014/main" id="{AB9BBD4D-7E22-5DED-2611-BD265A5F2DF8}"/>
              </a:ext>
            </a:extLst>
          </p:cNvPr>
          <p:cNvGrpSpPr/>
          <p:nvPr/>
        </p:nvGrpSpPr>
        <p:grpSpPr>
          <a:xfrm>
            <a:off x="8339886" y="4051949"/>
            <a:ext cx="396044" cy="369332"/>
            <a:chOff x="1931841" y="3639924"/>
            <a:chExt cx="396044" cy="369332"/>
          </a:xfrm>
        </p:grpSpPr>
        <p:sp>
          <p:nvSpPr>
            <p:cNvPr id="41" name="椭圆 40">
              <a:extLst>
                <a:ext uri="{FF2B5EF4-FFF2-40B4-BE49-F238E27FC236}">
                  <a16:creationId xmlns:a16="http://schemas.microsoft.com/office/drawing/2014/main" id="{5A7BB181-C74F-2994-A3D3-7BC360A710AE}"/>
                </a:ext>
              </a:extLst>
            </p:cNvPr>
            <p:cNvSpPr/>
            <p:nvPr/>
          </p:nvSpPr>
          <p:spPr bwMode="auto">
            <a:xfrm>
              <a:off x="1979712" y="3717032"/>
              <a:ext cx="216024" cy="216024"/>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42" name="文本框 41">
              <a:extLst>
                <a:ext uri="{FF2B5EF4-FFF2-40B4-BE49-F238E27FC236}">
                  <a16:creationId xmlns:a16="http://schemas.microsoft.com/office/drawing/2014/main" id="{EAAB00D1-94AC-A61F-C70C-6D7B6F28B8CD}"/>
                </a:ext>
              </a:extLst>
            </p:cNvPr>
            <p:cNvSpPr txBox="1"/>
            <p:nvPr/>
          </p:nvSpPr>
          <p:spPr>
            <a:xfrm>
              <a:off x="1931841" y="3639924"/>
              <a:ext cx="396044"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5</a:t>
              </a:r>
              <a:endParaRPr kumimoji="1" lang="zh-CN" alt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57867148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7A94764D-B960-0DF3-CF38-512A218E507E}"/>
              </a:ext>
            </a:extLst>
          </p:cNvPr>
          <p:cNvSpPr txBox="1"/>
          <p:nvPr/>
        </p:nvSpPr>
        <p:spPr>
          <a:xfrm>
            <a:off x="467544" y="1507654"/>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执行环境 </a:t>
            </a:r>
            <a:r>
              <a:rPr kumimoji="1" lang="en-US" altLang="zh-CN" sz="2400" dirty="0">
                <a:latin typeface="SimHei" panose="02010609060101010101" pitchFamily="49" charset="-122"/>
                <a:ea typeface="SimHei" panose="02010609060101010101" pitchFamily="49" charset="-122"/>
              </a:rPr>
              <a:t>: eBPF</a:t>
            </a:r>
            <a:r>
              <a:rPr kumimoji="1" lang="zh-CN" altLang="en-US" sz="2400" dirty="0">
                <a:latin typeface="SimHei" panose="02010609060101010101" pitchFamily="49" charset="-122"/>
                <a:ea typeface="SimHei" panose="02010609060101010101" pitchFamily="49" charset="-122"/>
              </a:rPr>
              <a:t>虚拟机</a:t>
            </a:r>
          </a:p>
        </p:txBody>
      </p:sp>
      <p:sp>
        <p:nvSpPr>
          <p:cNvPr id="6" name="灯片编号占位符 5">
            <a:extLst>
              <a:ext uri="{FF2B5EF4-FFF2-40B4-BE49-F238E27FC236}">
                <a16:creationId xmlns:a16="http://schemas.microsoft.com/office/drawing/2014/main" id="{A1BF91F5-42FE-B923-8DD0-5E94D847C535}"/>
              </a:ext>
            </a:extLst>
          </p:cNvPr>
          <p:cNvSpPr>
            <a:spLocks noGrp="1"/>
          </p:cNvSpPr>
          <p:nvPr>
            <p:ph type="sldNum" sz="quarter" idx="12"/>
          </p:nvPr>
        </p:nvSpPr>
        <p:spPr/>
        <p:txBody>
          <a:bodyPr/>
          <a:lstStyle/>
          <a:p>
            <a:pPr>
              <a:defRPr/>
            </a:pPr>
            <a:fld id="{2BE9E919-A463-264A-AD28-C5A0DC5B5896}" type="slidenum">
              <a:rPr lang="en-US" altLang="zh-CN" smtClean="0"/>
              <a:pPr>
                <a:defRPr/>
              </a:pPr>
              <a:t>15</a:t>
            </a:fld>
            <a:endParaRPr lang="en-US" altLang="zh-CN"/>
          </a:p>
        </p:txBody>
      </p:sp>
      <p:sp>
        <p:nvSpPr>
          <p:cNvPr id="5" name="文本框 4">
            <a:extLst>
              <a:ext uri="{FF2B5EF4-FFF2-40B4-BE49-F238E27FC236}">
                <a16:creationId xmlns:a16="http://schemas.microsoft.com/office/drawing/2014/main" id="{F5E7A2AE-AB44-72DB-B24F-D84E8D13A38A}"/>
              </a:ext>
            </a:extLst>
          </p:cNvPr>
          <p:cNvSpPr txBox="1"/>
          <p:nvPr/>
        </p:nvSpPr>
        <p:spPr>
          <a:xfrm>
            <a:off x="755576" y="1987496"/>
            <a:ext cx="7704856" cy="707886"/>
          </a:xfrm>
          <a:prstGeom prst="rect">
            <a:avLst/>
          </a:prstGeom>
          <a:noFill/>
        </p:spPr>
        <p:txBody>
          <a:bodyPr wrap="square" rtlCol="0">
            <a:spAutoFit/>
          </a:bodyPr>
          <a:lstStyle/>
          <a:p>
            <a:r>
              <a:rPr kumimoji="1" lang="en-US" altLang="zh-CN" sz="2000" b="0" dirty="0">
                <a:latin typeface="+mn-ea"/>
                <a:ea typeface="+mn-ea"/>
                <a:cs typeface="Tahoma" panose="020B0604030504040204" pitchFamily="34" charset="0"/>
              </a:rPr>
              <a:t>eBPF</a:t>
            </a:r>
            <a:r>
              <a:rPr kumimoji="1" lang="zh-CN" altLang="en-US" sz="2000" b="0" dirty="0">
                <a:latin typeface="+mn-ea"/>
                <a:ea typeface="+mn-ea"/>
                <a:cs typeface="Tahoma" panose="020B0604030504040204" pitchFamily="34" charset="0"/>
              </a:rPr>
              <a:t>虚拟机</a:t>
            </a:r>
            <a:r>
              <a:rPr kumimoji="1" lang="en-US" altLang="zh-CN" sz="2000" b="0" dirty="0">
                <a:latin typeface="+mn-ea"/>
                <a:ea typeface="+mn-ea"/>
                <a:cs typeface="Tahoma" panose="020B0604030504040204" pitchFamily="34" charset="0"/>
              </a:rPr>
              <a:t>:</a:t>
            </a:r>
            <a:r>
              <a:rPr kumimoji="1" lang="zh-CN" altLang="en-US" sz="2000" b="0" dirty="0">
                <a:latin typeface="+mn-ea"/>
                <a:ea typeface="+mn-ea"/>
                <a:cs typeface="Tahoma" panose="020B0604030504040204" pitchFamily="34" charset="0"/>
              </a:rPr>
              <a:t> 当内核代码里</a:t>
            </a:r>
            <a:r>
              <a:rPr kumimoji="1" lang="en-US" altLang="zh-CN" sz="2000" b="0" dirty="0">
                <a:latin typeface="+mn-ea"/>
                <a:ea typeface="+mn-ea"/>
                <a:cs typeface="Tahoma" panose="020B0604030504040204" pitchFamily="34" charset="0"/>
              </a:rPr>
              <a:t>eBPF hook</a:t>
            </a:r>
            <a:r>
              <a:rPr kumimoji="1" lang="zh-CN" altLang="en-US" sz="2000" b="0" dirty="0">
                <a:latin typeface="+mn-ea"/>
                <a:ea typeface="+mn-ea"/>
                <a:cs typeface="Tahoma" panose="020B0604030504040204" pitchFamily="34" charset="0"/>
              </a:rPr>
              <a:t>被触发时，采用解释器解释并执行</a:t>
            </a:r>
            <a:r>
              <a:rPr kumimoji="1" lang="en-US" altLang="zh-CN" sz="2000" b="0" dirty="0">
                <a:latin typeface="+mn-ea"/>
                <a:ea typeface="+mn-ea"/>
                <a:cs typeface="Tahoma" panose="020B0604030504040204" pitchFamily="34" charset="0"/>
              </a:rPr>
              <a:t>eBPF</a:t>
            </a:r>
            <a:r>
              <a:rPr kumimoji="1" lang="zh-CN" altLang="en-US" sz="2000" b="0" dirty="0">
                <a:latin typeface="+mn-ea"/>
                <a:ea typeface="+mn-ea"/>
                <a:cs typeface="Tahoma" panose="020B0604030504040204" pitchFamily="34" charset="0"/>
              </a:rPr>
              <a:t>字节码 或者 直接执行被其</a:t>
            </a:r>
            <a:r>
              <a:rPr kumimoji="1" lang="en-US" altLang="zh-CN" sz="2000" b="0" dirty="0">
                <a:latin typeface="+mn-ea"/>
                <a:ea typeface="+mn-ea"/>
                <a:cs typeface="Tahoma" panose="020B0604030504040204" pitchFamily="34" charset="0"/>
              </a:rPr>
              <a:t>JIT</a:t>
            </a:r>
            <a:r>
              <a:rPr kumimoji="1" lang="zh-CN" altLang="en-US" sz="2000" b="0" dirty="0">
                <a:latin typeface="+mn-ea"/>
                <a:ea typeface="+mn-ea"/>
                <a:cs typeface="Tahoma" panose="020B0604030504040204" pitchFamily="34" charset="0"/>
              </a:rPr>
              <a:t>后的原生机器码</a:t>
            </a:r>
            <a:endParaRPr kumimoji="1" lang="en-US" altLang="zh-CN" sz="2000" b="0" dirty="0">
              <a:latin typeface="+mn-ea"/>
              <a:ea typeface="+mn-ea"/>
              <a:cs typeface="Tahoma" panose="020B0604030504040204" pitchFamily="34" charset="0"/>
            </a:endParaRPr>
          </a:p>
        </p:txBody>
      </p:sp>
      <p:pic>
        <p:nvPicPr>
          <p:cNvPr id="7" name="图片 6">
            <a:extLst>
              <a:ext uri="{FF2B5EF4-FFF2-40B4-BE49-F238E27FC236}">
                <a16:creationId xmlns:a16="http://schemas.microsoft.com/office/drawing/2014/main" id="{E0C42277-2D56-F904-D59F-3F61694E89B0}"/>
              </a:ext>
            </a:extLst>
          </p:cNvPr>
          <p:cNvPicPr>
            <a:picLocks noChangeAspect="1"/>
          </p:cNvPicPr>
          <p:nvPr/>
        </p:nvPicPr>
        <p:blipFill>
          <a:blip r:embed="rId3"/>
          <a:stretch>
            <a:fillRect/>
          </a:stretch>
        </p:blipFill>
        <p:spPr>
          <a:xfrm>
            <a:off x="4997450" y="3068960"/>
            <a:ext cx="4089400" cy="3060700"/>
          </a:xfrm>
          <a:prstGeom prst="rect">
            <a:avLst/>
          </a:prstGeom>
        </p:spPr>
      </p:pic>
      <p:sp>
        <p:nvSpPr>
          <p:cNvPr id="8" name="文本框 7">
            <a:extLst>
              <a:ext uri="{FF2B5EF4-FFF2-40B4-BE49-F238E27FC236}">
                <a16:creationId xmlns:a16="http://schemas.microsoft.com/office/drawing/2014/main" id="{2B65BF7C-E3F2-A724-6F47-4EDC28E48CA5}"/>
              </a:ext>
            </a:extLst>
          </p:cNvPr>
          <p:cNvSpPr txBox="1"/>
          <p:nvPr/>
        </p:nvSpPr>
        <p:spPr>
          <a:xfrm>
            <a:off x="467544" y="2765023"/>
            <a:ext cx="4464496" cy="3372142"/>
          </a:xfrm>
          <a:prstGeom prst="rect">
            <a:avLst/>
          </a:prstGeom>
          <a:noFill/>
        </p:spPr>
        <p:txBody>
          <a:bodyPr wrap="square" rtlCol="0">
            <a:spAutoFit/>
          </a:bodyPr>
          <a:lstStyle/>
          <a:p>
            <a:pPr marL="285750" indent="-285750">
              <a:lnSpc>
                <a:spcPct val="120000"/>
              </a:lnSpc>
              <a:buFont typeface="Wingdings" pitchFamily="2" charset="2"/>
              <a:buChar char="n"/>
            </a:pPr>
            <a:r>
              <a:rPr kumimoji="1" lang="en-US" altLang="zh-CN" b="0" dirty="0">
                <a:latin typeface="+mn-ea"/>
                <a:ea typeface="+mn-ea"/>
              </a:rPr>
              <a:t>eBPF</a:t>
            </a:r>
            <a:r>
              <a:rPr kumimoji="1" lang="zh-CN" altLang="en-US" b="0" dirty="0">
                <a:latin typeface="+mn-ea"/>
                <a:ea typeface="+mn-ea"/>
              </a:rPr>
              <a:t>程序是一系列</a:t>
            </a:r>
            <a:r>
              <a:rPr kumimoji="1" lang="en-US" altLang="zh-CN" b="0" dirty="0">
                <a:latin typeface="+mn-ea"/>
                <a:ea typeface="+mn-ea"/>
              </a:rPr>
              <a:t>eBPF</a:t>
            </a:r>
            <a:r>
              <a:rPr kumimoji="1" lang="zh-CN" altLang="en-US" b="0" dirty="0">
                <a:latin typeface="+mn-ea"/>
                <a:ea typeface="+mn-ea"/>
              </a:rPr>
              <a:t>字节码</a:t>
            </a:r>
            <a:r>
              <a:rPr kumimoji="1" lang="en-US" altLang="zh-CN" b="0" dirty="0">
                <a:latin typeface="+mn-ea"/>
                <a:ea typeface="+mn-ea"/>
              </a:rPr>
              <a:t>(eBPF</a:t>
            </a:r>
            <a:r>
              <a:rPr kumimoji="1" lang="zh-CN" altLang="en-US" b="0" dirty="0">
                <a:latin typeface="+mn-ea"/>
                <a:ea typeface="+mn-ea"/>
              </a:rPr>
              <a:t>指令）的集合</a:t>
            </a:r>
            <a:endParaRPr kumimoji="1" lang="en-US" altLang="zh-CN" b="0" dirty="0">
              <a:latin typeface="+mn-ea"/>
              <a:ea typeface="+mn-ea"/>
            </a:endParaRPr>
          </a:p>
          <a:p>
            <a:pPr marL="285750" indent="-285750">
              <a:lnSpc>
                <a:spcPct val="120000"/>
              </a:lnSpc>
              <a:buFont typeface="Wingdings" pitchFamily="2" charset="2"/>
              <a:buChar char="n"/>
            </a:pPr>
            <a:r>
              <a:rPr kumimoji="1" lang="zh-CN" altLang="en-US" b="0" dirty="0">
                <a:latin typeface="+mn-ea"/>
                <a:ea typeface="+mn-ea"/>
              </a:rPr>
              <a:t>字节码</a:t>
            </a:r>
            <a:r>
              <a:rPr kumimoji="1" lang="en-US" altLang="zh-CN" b="0" dirty="0">
                <a:latin typeface="+mn-ea"/>
                <a:ea typeface="+mn-ea"/>
              </a:rPr>
              <a:t>:</a:t>
            </a:r>
            <a:r>
              <a:rPr kumimoji="1" lang="zh-CN" altLang="en-US" b="0" dirty="0">
                <a:latin typeface="+mn-ea"/>
                <a:ea typeface="+mn-ea"/>
              </a:rPr>
              <a:t>已经经过编译，但与特定机器代码无关，需要解释器转译后才能成为机器代码的中间代码</a:t>
            </a:r>
            <a:endParaRPr kumimoji="1" lang="en-US" altLang="zh-CN" b="0" dirty="0">
              <a:latin typeface="+mn-ea"/>
              <a:ea typeface="+mn-ea"/>
            </a:endParaRPr>
          </a:p>
          <a:p>
            <a:pPr marL="285750" indent="-285750">
              <a:lnSpc>
                <a:spcPct val="120000"/>
              </a:lnSpc>
              <a:buFont typeface="Wingdings" pitchFamily="2" charset="2"/>
              <a:buChar char="n"/>
            </a:pPr>
            <a:r>
              <a:rPr kumimoji="1" lang="en-US" altLang="zh-CN" b="0" dirty="0">
                <a:latin typeface="+mn-ea"/>
                <a:ea typeface="+mn-ea"/>
              </a:rPr>
              <a:t>JIT: eBPF</a:t>
            </a:r>
            <a:r>
              <a:rPr kumimoji="1" lang="zh-CN" altLang="en-US" b="0" dirty="0">
                <a:latin typeface="+mn-ea"/>
                <a:ea typeface="+mn-ea"/>
              </a:rPr>
              <a:t>程序被加载到内核中时，如果支持</a:t>
            </a:r>
            <a:r>
              <a:rPr kumimoji="1" lang="en-US" altLang="zh-CN" b="0" dirty="0">
                <a:latin typeface="+mn-ea"/>
                <a:ea typeface="+mn-ea"/>
              </a:rPr>
              <a:t>JIT</a:t>
            </a:r>
            <a:r>
              <a:rPr kumimoji="1" lang="zh-CN" altLang="en-US" b="0" dirty="0">
                <a:latin typeface="+mn-ea"/>
                <a:ea typeface="+mn-ea"/>
              </a:rPr>
              <a:t>可以直接将其映射为对应平台的机器码提升执行效率</a:t>
            </a:r>
            <a:endParaRPr kumimoji="1" lang="en-US" altLang="zh-CN" b="0" dirty="0">
              <a:latin typeface="+mn-ea"/>
              <a:ea typeface="+mn-ea"/>
            </a:endParaRPr>
          </a:p>
          <a:p>
            <a:pPr marL="285750" indent="-285750">
              <a:lnSpc>
                <a:spcPct val="120000"/>
              </a:lnSpc>
              <a:buFont typeface="Wingdings" pitchFamily="2" charset="2"/>
              <a:buChar char="n"/>
            </a:pPr>
            <a:r>
              <a:rPr kumimoji="1" lang="zh-CN" altLang="en-US" b="0" dirty="0">
                <a:latin typeface="+mn-ea"/>
                <a:ea typeface="+mn-ea"/>
              </a:rPr>
              <a:t>类比</a:t>
            </a:r>
            <a:r>
              <a:rPr kumimoji="1" lang="en-US" altLang="zh-CN" b="0" dirty="0">
                <a:latin typeface="+mn-ea"/>
                <a:ea typeface="+mn-ea"/>
              </a:rPr>
              <a:t>: eBPF</a:t>
            </a:r>
            <a:r>
              <a:rPr kumimoji="1" lang="zh-CN" altLang="en-US" b="0" dirty="0">
                <a:latin typeface="+mn-ea"/>
                <a:ea typeface="+mn-ea"/>
              </a:rPr>
              <a:t>虚拟机和</a:t>
            </a:r>
            <a:r>
              <a:rPr kumimoji="1" lang="en-US" altLang="zh-CN" b="0" dirty="0">
                <a:latin typeface="+mn-ea"/>
                <a:ea typeface="+mn-ea"/>
              </a:rPr>
              <a:t>eBPF</a:t>
            </a:r>
            <a:r>
              <a:rPr kumimoji="1" lang="zh-CN" altLang="en-US" b="0" dirty="0">
                <a:latin typeface="+mn-ea"/>
                <a:ea typeface="+mn-ea"/>
              </a:rPr>
              <a:t>字节码可以类比为</a:t>
            </a:r>
            <a:r>
              <a:rPr kumimoji="1" lang="en-US" altLang="zh-CN" b="0" dirty="0">
                <a:latin typeface="+mn-ea"/>
                <a:ea typeface="+mn-ea"/>
              </a:rPr>
              <a:t>Java</a:t>
            </a:r>
            <a:r>
              <a:rPr kumimoji="1" lang="zh-CN" altLang="en-US" b="0" dirty="0">
                <a:latin typeface="+mn-ea"/>
                <a:ea typeface="+mn-ea"/>
              </a:rPr>
              <a:t>虚拟机和</a:t>
            </a:r>
            <a:r>
              <a:rPr kumimoji="1" lang="en-US" altLang="zh-CN" b="0" dirty="0">
                <a:latin typeface="+mn-ea"/>
                <a:ea typeface="+mn-ea"/>
              </a:rPr>
              <a:t>Java</a:t>
            </a:r>
            <a:r>
              <a:rPr kumimoji="1" lang="zh-CN" altLang="en-US" b="0" dirty="0">
                <a:latin typeface="+mn-ea"/>
                <a:ea typeface="+mn-ea"/>
              </a:rPr>
              <a:t>字节码</a:t>
            </a:r>
            <a:endParaRPr kumimoji="1" lang="en-US" altLang="zh-CN" b="0" dirty="0">
              <a:latin typeface="+mn-ea"/>
              <a:ea typeface="+mn-ea"/>
            </a:endParaRPr>
          </a:p>
        </p:txBody>
      </p:sp>
    </p:spTree>
    <p:extLst>
      <p:ext uri="{BB962C8B-B14F-4D97-AF65-F5344CB8AC3E}">
        <p14:creationId xmlns:p14="http://schemas.microsoft.com/office/powerpoint/2010/main" val="130061055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7A94764D-B960-0DF3-CF38-512A218E507E}"/>
              </a:ext>
            </a:extLst>
          </p:cNvPr>
          <p:cNvSpPr txBox="1"/>
          <p:nvPr/>
        </p:nvSpPr>
        <p:spPr>
          <a:xfrm>
            <a:off x="535563" y="1490821"/>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指令集</a:t>
            </a:r>
          </a:p>
        </p:txBody>
      </p:sp>
      <p:sp>
        <p:nvSpPr>
          <p:cNvPr id="4" name="灯片编号占位符 3">
            <a:extLst>
              <a:ext uri="{FF2B5EF4-FFF2-40B4-BE49-F238E27FC236}">
                <a16:creationId xmlns:a16="http://schemas.microsoft.com/office/drawing/2014/main" id="{95F817D9-BD8E-BAF2-4EAE-C220CAA27001}"/>
              </a:ext>
            </a:extLst>
          </p:cNvPr>
          <p:cNvSpPr>
            <a:spLocks noGrp="1"/>
          </p:cNvSpPr>
          <p:nvPr>
            <p:ph type="sldNum" sz="quarter" idx="12"/>
          </p:nvPr>
        </p:nvSpPr>
        <p:spPr/>
        <p:txBody>
          <a:bodyPr/>
          <a:lstStyle/>
          <a:p>
            <a:pPr>
              <a:defRPr/>
            </a:pPr>
            <a:fld id="{2BE9E919-A463-264A-AD28-C5A0DC5B5896}" type="slidenum">
              <a:rPr lang="en-US" altLang="zh-CN" smtClean="0"/>
              <a:pPr>
                <a:defRPr/>
              </a:pPr>
              <a:t>16</a:t>
            </a:fld>
            <a:endParaRPr lang="en-US" altLang="zh-CN"/>
          </a:p>
        </p:txBody>
      </p:sp>
      <p:sp>
        <p:nvSpPr>
          <p:cNvPr id="7" name="文本框 6">
            <a:extLst>
              <a:ext uri="{FF2B5EF4-FFF2-40B4-BE49-F238E27FC236}">
                <a16:creationId xmlns:a16="http://schemas.microsoft.com/office/drawing/2014/main" id="{52B07FBF-A836-D36B-D628-4085EDF578D7}"/>
              </a:ext>
            </a:extLst>
          </p:cNvPr>
          <p:cNvSpPr txBox="1"/>
          <p:nvPr/>
        </p:nvSpPr>
        <p:spPr>
          <a:xfrm>
            <a:off x="535563" y="1921815"/>
            <a:ext cx="5973894"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eBPF</a:t>
            </a:r>
            <a:r>
              <a:rPr kumimoji="1" lang="zh-CN" altLang="en-US" sz="2000" b="0" dirty="0">
                <a:latin typeface="SimHei" panose="02010609060101010101" pitchFamily="49" charset="-122"/>
                <a:ea typeface="SimHei" panose="02010609060101010101" pitchFamily="49" charset="-122"/>
              </a:rPr>
              <a:t>指令格式</a:t>
            </a:r>
            <a:endParaRPr kumimoji="1" lang="en-US" altLang="zh-CN" sz="2000" b="0" dirty="0">
              <a:latin typeface="SimHei" panose="02010609060101010101" pitchFamily="49" charset="-122"/>
              <a:ea typeface="SimHei" panose="02010609060101010101" pitchFamily="49" charset="-122"/>
            </a:endParaRPr>
          </a:p>
        </p:txBody>
      </p:sp>
      <p:sp>
        <p:nvSpPr>
          <p:cNvPr id="8" name="文本框 7">
            <a:extLst>
              <a:ext uri="{FF2B5EF4-FFF2-40B4-BE49-F238E27FC236}">
                <a16:creationId xmlns:a16="http://schemas.microsoft.com/office/drawing/2014/main" id="{75A4A9FF-483F-10E5-CC45-3516AE503EAB}"/>
              </a:ext>
            </a:extLst>
          </p:cNvPr>
          <p:cNvSpPr txBox="1"/>
          <p:nvPr/>
        </p:nvSpPr>
        <p:spPr>
          <a:xfrm>
            <a:off x="521702" y="4019496"/>
            <a:ext cx="2538130"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eBPF</a:t>
            </a:r>
            <a:r>
              <a:rPr kumimoji="1" lang="zh-CN" altLang="en-US" sz="2000" b="0" dirty="0">
                <a:latin typeface="SimHei" panose="02010609060101010101" pitchFamily="49" charset="-122"/>
                <a:ea typeface="SimHei" panose="02010609060101010101" pitchFamily="49" charset="-122"/>
              </a:rPr>
              <a:t>指令类列表</a:t>
            </a:r>
            <a:endParaRPr kumimoji="1" lang="en-US" altLang="zh-CN" sz="2000" b="0" dirty="0">
              <a:latin typeface="SimHei" panose="02010609060101010101" pitchFamily="49" charset="-122"/>
              <a:ea typeface="SimHei" panose="02010609060101010101" pitchFamily="49" charset="-122"/>
            </a:endParaRPr>
          </a:p>
        </p:txBody>
      </p:sp>
      <p:pic>
        <p:nvPicPr>
          <p:cNvPr id="10" name="图片 9">
            <a:extLst>
              <a:ext uri="{FF2B5EF4-FFF2-40B4-BE49-F238E27FC236}">
                <a16:creationId xmlns:a16="http://schemas.microsoft.com/office/drawing/2014/main" id="{8FEF426B-67B5-DCB1-1444-294F91AE4976}"/>
              </a:ext>
            </a:extLst>
          </p:cNvPr>
          <p:cNvPicPr>
            <a:picLocks noChangeAspect="1"/>
          </p:cNvPicPr>
          <p:nvPr/>
        </p:nvPicPr>
        <p:blipFill>
          <a:blip r:embed="rId3"/>
          <a:stretch>
            <a:fillRect/>
          </a:stretch>
        </p:blipFill>
        <p:spPr>
          <a:xfrm>
            <a:off x="771383" y="2982110"/>
            <a:ext cx="6588987" cy="793387"/>
          </a:xfrm>
          <a:prstGeom prst="rect">
            <a:avLst/>
          </a:prstGeom>
        </p:spPr>
      </p:pic>
      <p:pic>
        <p:nvPicPr>
          <p:cNvPr id="12" name="图片 11">
            <a:extLst>
              <a:ext uri="{FF2B5EF4-FFF2-40B4-BE49-F238E27FC236}">
                <a16:creationId xmlns:a16="http://schemas.microsoft.com/office/drawing/2014/main" id="{2A8877EF-5570-0D4A-E835-6BBE0C53FB90}"/>
              </a:ext>
            </a:extLst>
          </p:cNvPr>
          <p:cNvPicPr>
            <a:picLocks noChangeAspect="1"/>
          </p:cNvPicPr>
          <p:nvPr/>
        </p:nvPicPr>
        <p:blipFill>
          <a:blip r:embed="rId4"/>
          <a:stretch>
            <a:fillRect/>
          </a:stretch>
        </p:blipFill>
        <p:spPr>
          <a:xfrm>
            <a:off x="4572000" y="2223401"/>
            <a:ext cx="3134652" cy="531297"/>
          </a:xfrm>
          <a:prstGeom prst="rect">
            <a:avLst/>
          </a:prstGeom>
        </p:spPr>
      </p:pic>
      <p:cxnSp>
        <p:nvCxnSpPr>
          <p:cNvPr id="14" name="直线连接符 13">
            <a:extLst>
              <a:ext uri="{FF2B5EF4-FFF2-40B4-BE49-F238E27FC236}">
                <a16:creationId xmlns:a16="http://schemas.microsoft.com/office/drawing/2014/main" id="{2CFA7BF9-0B98-F9F1-33E8-0D92C2B31127}"/>
              </a:ext>
            </a:extLst>
          </p:cNvPr>
          <p:cNvCxnSpPr/>
          <p:nvPr/>
        </p:nvCxnSpPr>
        <p:spPr bwMode="auto">
          <a:xfrm>
            <a:off x="4572000" y="2752919"/>
            <a:ext cx="1512168" cy="377711"/>
          </a:xfrm>
          <a:prstGeom prst="line">
            <a:avLst/>
          </a:prstGeom>
          <a:solidFill>
            <a:schemeClr val="accent1"/>
          </a:solidFill>
          <a:ln w="25400" cap="flat" cmpd="sng" algn="ctr">
            <a:solidFill>
              <a:srgbClr val="FF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直线连接符 17">
            <a:extLst>
              <a:ext uri="{FF2B5EF4-FFF2-40B4-BE49-F238E27FC236}">
                <a16:creationId xmlns:a16="http://schemas.microsoft.com/office/drawing/2014/main" id="{D4CEC3BA-5D4C-429D-816E-E6EF2F28361D}"/>
              </a:ext>
            </a:extLst>
          </p:cNvPr>
          <p:cNvCxnSpPr/>
          <p:nvPr/>
        </p:nvCxnSpPr>
        <p:spPr bwMode="auto">
          <a:xfrm flipV="1">
            <a:off x="7221907" y="2774918"/>
            <a:ext cx="449406" cy="355712"/>
          </a:xfrm>
          <a:prstGeom prst="line">
            <a:avLst/>
          </a:prstGeom>
          <a:solidFill>
            <a:schemeClr val="accent1"/>
          </a:solidFill>
          <a:ln w="25400" cap="flat" cmpd="sng" algn="ctr">
            <a:solidFill>
              <a:srgbClr val="FF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文本框 20">
            <a:extLst>
              <a:ext uri="{FF2B5EF4-FFF2-40B4-BE49-F238E27FC236}">
                <a16:creationId xmlns:a16="http://schemas.microsoft.com/office/drawing/2014/main" id="{294B5979-A1CA-A3C8-55EB-57303F42E601}"/>
              </a:ext>
            </a:extLst>
          </p:cNvPr>
          <p:cNvSpPr txBox="1"/>
          <p:nvPr/>
        </p:nvSpPr>
        <p:spPr>
          <a:xfrm>
            <a:off x="771383" y="2328996"/>
            <a:ext cx="3800617" cy="646331"/>
          </a:xfrm>
          <a:prstGeom prst="rect">
            <a:avLst/>
          </a:prstGeom>
          <a:noFill/>
        </p:spPr>
        <p:txBody>
          <a:bodyPr wrap="square" rtlCol="0">
            <a:spAutoFit/>
          </a:bodyPr>
          <a:lstStyle/>
          <a:p>
            <a:r>
              <a:rPr kumimoji="1" lang="en-US" altLang="zh-CN" b="0" dirty="0">
                <a:latin typeface="+mn-ea"/>
                <a:ea typeface="+mn-ea"/>
              </a:rPr>
              <a:t>8bytes</a:t>
            </a:r>
            <a:r>
              <a:rPr kumimoji="1" lang="zh-CN" altLang="en-US" b="0" dirty="0">
                <a:latin typeface="+mn-ea"/>
                <a:ea typeface="+mn-ea"/>
              </a:rPr>
              <a:t>指令，指令码</a:t>
            </a:r>
            <a:r>
              <a:rPr kumimoji="1" lang="en-US" altLang="zh-CN" b="0" dirty="0">
                <a:latin typeface="+mn-ea"/>
                <a:ea typeface="+mn-ea"/>
              </a:rPr>
              <a:t>op</a:t>
            </a:r>
            <a:r>
              <a:rPr kumimoji="1" lang="zh-CN" altLang="en-US" b="0" dirty="0">
                <a:latin typeface="+mn-ea"/>
                <a:ea typeface="+mn-ea"/>
              </a:rPr>
              <a:t>代表不同的指令，指令码同时编码了指令类</a:t>
            </a:r>
            <a:endParaRPr kumimoji="1" lang="en-US" altLang="zh-CN" b="0" dirty="0">
              <a:latin typeface="+mn-ea"/>
              <a:ea typeface="+mn-ea"/>
            </a:endParaRPr>
          </a:p>
        </p:txBody>
      </p:sp>
      <p:pic>
        <p:nvPicPr>
          <p:cNvPr id="22" name="图片 21">
            <a:extLst>
              <a:ext uri="{FF2B5EF4-FFF2-40B4-BE49-F238E27FC236}">
                <a16:creationId xmlns:a16="http://schemas.microsoft.com/office/drawing/2014/main" id="{97499936-1128-BFB6-9294-0F96148BD174}"/>
              </a:ext>
            </a:extLst>
          </p:cNvPr>
          <p:cNvPicPr>
            <a:picLocks noChangeAspect="1"/>
          </p:cNvPicPr>
          <p:nvPr/>
        </p:nvPicPr>
        <p:blipFill>
          <a:blip r:embed="rId5"/>
          <a:stretch>
            <a:fillRect/>
          </a:stretch>
        </p:blipFill>
        <p:spPr>
          <a:xfrm>
            <a:off x="3711109" y="4000834"/>
            <a:ext cx="4306091" cy="2654926"/>
          </a:xfrm>
          <a:prstGeom prst="rect">
            <a:avLst/>
          </a:prstGeom>
        </p:spPr>
      </p:pic>
      <p:sp>
        <p:nvSpPr>
          <p:cNvPr id="28" name="文本框 27">
            <a:extLst>
              <a:ext uri="{FF2B5EF4-FFF2-40B4-BE49-F238E27FC236}">
                <a16:creationId xmlns:a16="http://schemas.microsoft.com/office/drawing/2014/main" id="{682099CC-90E1-F05D-EBF0-C47394580853}"/>
              </a:ext>
            </a:extLst>
          </p:cNvPr>
          <p:cNvSpPr txBox="1"/>
          <p:nvPr/>
        </p:nvSpPr>
        <p:spPr>
          <a:xfrm>
            <a:off x="814061" y="4780255"/>
            <a:ext cx="2648489" cy="646331"/>
          </a:xfrm>
          <a:prstGeom prst="rect">
            <a:avLst/>
          </a:prstGeom>
          <a:noFill/>
        </p:spPr>
        <p:txBody>
          <a:bodyPr wrap="square" rtlCol="0">
            <a:spAutoFit/>
          </a:bodyPr>
          <a:lstStyle/>
          <a:p>
            <a:r>
              <a:rPr kumimoji="1" lang="zh-CN" altLang="en-US" b="0" dirty="0">
                <a:latin typeface="+mn-ea"/>
                <a:ea typeface="+mn-ea"/>
              </a:rPr>
              <a:t>在每一个指令类下还有若干条指令</a:t>
            </a:r>
            <a:endParaRPr kumimoji="1" lang="en-US" altLang="zh-CN" b="0" dirty="0">
              <a:latin typeface="+mn-ea"/>
              <a:ea typeface="+mn-ea"/>
            </a:endParaRPr>
          </a:p>
        </p:txBody>
      </p:sp>
    </p:spTree>
    <p:extLst>
      <p:ext uri="{BB962C8B-B14F-4D97-AF65-F5344CB8AC3E}">
        <p14:creationId xmlns:p14="http://schemas.microsoft.com/office/powerpoint/2010/main" val="12167806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71963" y="345012"/>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467544" y="1556792"/>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验证器</a:t>
            </a:r>
          </a:p>
        </p:txBody>
      </p:sp>
      <p:sp>
        <p:nvSpPr>
          <p:cNvPr id="5" name="灯片编号占位符 4">
            <a:extLst>
              <a:ext uri="{FF2B5EF4-FFF2-40B4-BE49-F238E27FC236}">
                <a16:creationId xmlns:a16="http://schemas.microsoft.com/office/drawing/2014/main" id="{4F0C753B-2B4E-88BB-E750-5B0706F9EF70}"/>
              </a:ext>
            </a:extLst>
          </p:cNvPr>
          <p:cNvSpPr>
            <a:spLocks noGrp="1"/>
          </p:cNvSpPr>
          <p:nvPr>
            <p:ph type="sldNum" sz="quarter" idx="12"/>
          </p:nvPr>
        </p:nvSpPr>
        <p:spPr/>
        <p:txBody>
          <a:bodyPr/>
          <a:lstStyle/>
          <a:p>
            <a:pPr>
              <a:defRPr/>
            </a:pPr>
            <a:fld id="{2BE9E919-A463-264A-AD28-C5A0DC5B5896}" type="slidenum">
              <a:rPr lang="en-US" altLang="zh-CN" smtClean="0"/>
              <a:pPr>
                <a:defRPr/>
              </a:pPr>
              <a:t>17</a:t>
            </a:fld>
            <a:endParaRPr lang="en-US" altLang="zh-CN"/>
          </a:p>
        </p:txBody>
      </p:sp>
      <p:sp>
        <p:nvSpPr>
          <p:cNvPr id="8" name="文本框 7">
            <a:extLst>
              <a:ext uri="{FF2B5EF4-FFF2-40B4-BE49-F238E27FC236}">
                <a16:creationId xmlns:a16="http://schemas.microsoft.com/office/drawing/2014/main" id="{46119906-CC32-CFFE-3A74-367ACAEE676C}"/>
              </a:ext>
            </a:extLst>
          </p:cNvPr>
          <p:cNvSpPr txBox="1"/>
          <p:nvPr/>
        </p:nvSpPr>
        <p:spPr>
          <a:xfrm>
            <a:off x="467544" y="2034629"/>
            <a:ext cx="2880320"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为什么需要验证器</a:t>
            </a:r>
            <a:r>
              <a:rPr kumimoji="1" lang="en-US" altLang="zh-CN" sz="2000" b="0" dirty="0">
                <a:latin typeface="SimHei" panose="02010609060101010101" pitchFamily="49" charset="-122"/>
                <a:ea typeface="SimHei" panose="02010609060101010101" pitchFamily="49" charset="-122"/>
              </a:rPr>
              <a:t>?</a:t>
            </a:r>
            <a:endParaRPr kumimoji="1" lang="zh-CN" altLang="en-US" sz="2000" b="0" dirty="0">
              <a:latin typeface="SimHei" panose="02010609060101010101" pitchFamily="49" charset="-122"/>
              <a:ea typeface="SimHei" panose="02010609060101010101" pitchFamily="49" charset="-122"/>
            </a:endParaRPr>
          </a:p>
        </p:txBody>
      </p:sp>
      <p:sp>
        <p:nvSpPr>
          <p:cNvPr id="10" name="文本框 9">
            <a:extLst>
              <a:ext uri="{FF2B5EF4-FFF2-40B4-BE49-F238E27FC236}">
                <a16:creationId xmlns:a16="http://schemas.microsoft.com/office/drawing/2014/main" id="{BB04CA7F-A9C1-2963-6237-44A6486B7850}"/>
              </a:ext>
            </a:extLst>
          </p:cNvPr>
          <p:cNvSpPr txBox="1"/>
          <p:nvPr/>
        </p:nvSpPr>
        <p:spPr>
          <a:xfrm>
            <a:off x="467544" y="4184498"/>
            <a:ext cx="2880320"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如何实现验证器</a:t>
            </a:r>
            <a:r>
              <a:rPr kumimoji="1" lang="en-US" altLang="zh-CN" sz="2000" b="0" dirty="0">
                <a:latin typeface="SimHei" panose="02010609060101010101" pitchFamily="49" charset="-122"/>
                <a:ea typeface="SimHei" panose="02010609060101010101" pitchFamily="49" charset="-122"/>
              </a:rPr>
              <a:t>?</a:t>
            </a:r>
            <a:endParaRPr kumimoji="1" lang="zh-CN" altLang="en-US" sz="2000" b="0" dirty="0">
              <a:latin typeface="SimHei" panose="02010609060101010101" pitchFamily="49" charset="-122"/>
              <a:ea typeface="SimHei" panose="02010609060101010101" pitchFamily="49" charset="-122"/>
            </a:endParaRPr>
          </a:p>
        </p:txBody>
      </p:sp>
      <p:sp>
        <p:nvSpPr>
          <p:cNvPr id="11" name="文本框 10">
            <a:extLst>
              <a:ext uri="{FF2B5EF4-FFF2-40B4-BE49-F238E27FC236}">
                <a16:creationId xmlns:a16="http://schemas.microsoft.com/office/drawing/2014/main" id="{F88CFEEE-6576-C73E-8CB4-92B6541BE5AF}"/>
              </a:ext>
            </a:extLst>
          </p:cNvPr>
          <p:cNvSpPr txBox="1"/>
          <p:nvPr/>
        </p:nvSpPr>
        <p:spPr>
          <a:xfrm>
            <a:off x="648725" y="2398295"/>
            <a:ext cx="4392488" cy="1776007"/>
          </a:xfrm>
          <a:prstGeom prst="rect">
            <a:avLst/>
          </a:prstGeom>
          <a:noFill/>
        </p:spPr>
        <p:txBody>
          <a:bodyPr wrap="square" rtlCol="0">
            <a:spAutoFit/>
          </a:bodyPr>
          <a:lstStyle/>
          <a:p>
            <a:pPr marL="457200" indent="-457200">
              <a:buFont typeface="+mj-lt"/>
              <a:buAutoNum type="arabicPeriod"/>
            </a:pPr>
            <a:r>
              <a:rPr kumimoji="1" lang="en-US" altLang="zh-CN" b="0" dirty="0">
                <a:latin typeface="+mn-lt"/>
                <a:ea typeface="+mn-ea"/>
              </a:rPr>
              <a:t>eBPF</a:t>
            </a:r>
            <a:r>
              <a:rPr kumimoji="1" lang="zh-CN" altLang="en-US" b="0" dirty="0">
                <a:latin typeface="+mn-lt"/>
                <a:ea typeface="+mn-ea"/>
              </a:rPr>
              <a:t>程序由用户实现，用户</a:t>
            </a:r>
            <a:r>
              <a:rPr kumimoji="1" lang="zh-CN" altLang="en-US" b="0" dirty="0">
                <a:solidFill>
                  <a:srgbClr val="FF0000"/>
                </a:solidFill>
                <a:latin typeface="+mn-lt"/>
                <a:ea typeface="+mn-ea"/>
              </a:rPr>
              <a:t>意图不可控</a:t>
            </a:r>
            <a:endParaRPr kumimoji="1" lang="en-US" altLang="zh-CN" b="0" dirty="0">
              <a:solidFill>
                <a:srgbClr val="FF0000"/>
              </a:solidFill>
              <a:latin typeface="+mn-lt"/>
              <a:ea typeface="+mn-ea"/>
            </a:endParaRPr>
          </a:p>
          <a:p>
            <a:pPr marL="457200" indent="-457200">
              <a:buFont typeface="+mj-lt"/>
              <a:buAutoNum type="arabicPeriod"/>
            </a:pPr>
            <a:r>
              <a:rPr kumimoji="1" lang="en-US" altLang="zh-CN" b="0" dirty="0">
                <a:latin typeface="+mn-lt"/>
                <a:ea typeface="+mn-ea"/>
              </a:rPr>
              <a:t>eBPF</a:t>
            </a:r>
            <a:r>
              <a:rPr kumimoji="1" lang="zh-CN" altLang="en-US" b="0" dirty="0">
                <a:latin typeface="+mn-lt"/>
                <a:ea typeface="+mn-ea"/>
              </a:rPr>
              <a:t>程序最终运行在内核，</a:t>
            </a:r>
            <a:r>
              <a:rPr kumimoji="1" lang="zh-CN" altLang="en-US" b="0" dirty="0">
                <a:solidFill>
                  <a:srgbClr val="FF0000"/>
                </a:solidFill>
                <a:latin typeface="+mn-lt"/>
                <a:ea typeface="+mn-ea"/>
              </a:rPr>
              <a:t>内核安全</a:t>
            </a:r>
            <a:r>
              <a:rPr kumimoji="1" lang="zh-CN" altLang="en-US" b="0" dirty="0">
                <a:latin typeface="+mn-lt"/>
                <a:ea typeface="+mn-ea"/>
              </a:rPr>
              <a:t>至关重要</a:t>
            </a:r>
            <a:endParaRPr kumimoji="1" lang="en-US" altLang="zh-CN" b="0" dirty="0">
              <a:latin typeface="+mn-lt"/>
              <a:ea typeface="+mn-ea"/>
            </a:endParaRPr>
          </a:p>
          <a:p>
            <a:pPr marL="457200" indent="-457200">
              <a:buFont typeface="+mj-lt"/>
              <a:buAutoNum type="arabicPeriod"/>
            </a:pPr>
            <a:r>
              <a:rPr kumimoji="1" lang="zh-CN" altLang="en-US" b="0" dirty="0">
                <a:latin typeface="+mn-lt"/>
                <a:ea typeface="+mn-ea"/>
              </a:rPr>
              <a:t>验证器确保用户实现的</a:t>
            </a:r>
            <a:r>
              <a:rPr kumimoji="1" lang="en-US" altLang="zh-CN" b="0" dirty="0">
                <a:solidFill>
                  <a:srgbClr val="FF0000"/>
                </a:solidFill>
                <a:latin typeface="+mn-lt"/>
                <a:ea typeface="+mn-ea"/>
              </a:rPr>
              <a:t>eBPF</a:t>
            </a:r>
            <a:r>
              <a:rPr kumimoji="1" lang="zh-CN" altLang="en-US" b="0" dirty="0">
                <a:solidFill>
                  <a:srgbClr val="FF0000"/>
                </a:solidFill>
                <a:latin typeface="+mn-lt"/>
                <a:ea typeface="+mn-ea"/>
              </a:rPr>
              <a:t>程序</a:t>
            </a:r>
            <a:r>
              <a:rPr kumimoji="1" lang="zh-CN" altLang="en-US" b="0" dirty="0">
                <a:latin typeface="+mn-lt"/>
                <a:ea typeface="+mn-ea"/>
              </a:rPr>
              <a:t>在内核</a:t>
            </a:r>
            <a:r>
              <a:rPr kumimoji="1" lang="zh-CN" altLang="en-US" b="0" dirty="0">
                <a:solidFill>
                  <a:srgbClr val="FF0000"/>
                </a:solidFill>
                <a:latin typeface="+mn-lt"/>
                <a:ea typeface="+mn-ea"/>
              </a:rPr>
              <a:t>安全地执行</a:t>
            </a:r>
          </a:p>
        </p:txBody>
      </p:sp>
      <p:sp>
        <p:nvSpPr>
          <p:cNvPr id="12" name="文本框 11">
            <a:extLst>
              <a:ext uri="{FF2B5EF4-FFF2-40B4-BE49-F238E27FC236}">
                <a16:creationId xmlns:a16="http://schemas.microsoft.com/office/drawing/2014/main" id="{581CFEBC-DC54-B4E6-4813-2BD9E87A8B2F}"/>
              </a:ext>
            </a:extLst>
          </p:cNvPr>
          <p:cNvSpPr txBox="1"/>
          <p:nvPr/>
        </p:nvSpPr>
        <p:spPr>
          <a:xfrm>
            <a:off x="654968" y="4590585"/>
            <a:ext cx="4392488" cy="2031325"/>
          </a:xfrm>
          <a:prstGeom prst="rect">
            <a:avLst/>
          </a:prstGeom>
          <a:noFill/>
        </p:spPr>
        <p:txBody>
          <a:bodyPr wrap="square" rtlCol="0">
            <a:spAutoFit/>
          </a:bodyPr>
          <a:lstStyle/>
          <a:p>
            <a:pPr marL="457200" indent="-457200">
              <a:buFont typeface="+mj-lt"/>
              <a:buAutoNum type="arabicPeriod"/>
            </a:pPr>
            <a:r>
              <a:rPr kumimoji="1" lang="zh-CN" altLang="en-US" b="0" dirty="0">
                <a:latin typeface="+mn-lt"/>
                <a:ea typeface="+mn-ea"/>
              </a:rPr>
              <a:t>验证器对</a:t>
            </a:r>
            <a:r>
              <a:rPr kumimoji="1" lang="en-US" altLang="zh-CN" b="0" dirty="0">
                <a:solidFill>
                  <a:srgbClr val="FF0000"/>
                </a:solidFill>
                <a:latin typeface="+mn-lt"/>
                <a:ea typeface="+mn-ea"/>
              </a:rPr>
              <a:t>eBPF</a:t>
            </a:r>
            <a:r>
              <a:rPr kumimoji="1" lang="zh-CN" altLang="en-US" b="0" dirty="0">
                <a:solidFill>
                  <a:srgbClr val="FF0000"/>
                </a:solidFill>
                <a:latin typeface="+mn-lt"/>
                <a:ea typeface="+mn-ea"/>
              </a:rPr>
              <a:t>字节码</a:t>
            </a:r>
            <a:r>
              <a:rPr kumimoji="1" lang="en-US" altLang="zh-CN" b="0" dirty="0">
                <a:latin typeface="+mn-lt"/>
                <a:ea typeface="+mn-ea"/>
              </a:rPr>
              <a:t>(eBPF</a:t>
            </a:r>
            <a:r>
              <a:rPr kumimoji="1" lang="zh-CN" altLang="en-US" b="0" dirty="0">
                <a:latin typeface="+mn-lt"/>
                <a:ea typeface="+mn-ea"/>
              </a:rPr>
              <a:t>指令</a:t>
            </a:r>
            <a:r>
              <a:rPr kumimoji="1" lang="en-US" altLang="zh-CN" b="0" dirty="0">
                <a:latin typeface="+mn-lt"/>
                <a:ea typeface="+mn-ea"/>
              </a:rPr>
              <a:t>)</a:t>
            </a:r>
            <a:r>
              <a:rPr kumimoji="1" lang="zh-CN" altLang="en-US" b="0" dirty="0">
                <a:latin typeface="+mn-lt"/>
                <a:ea typeface="+mn-ea"/>
              </a:rPr>
              <a:t>逐条检查，对加载的</a:t>
            </a:r>
            <a:r>
              <a:rPr kumimoji="1" lang="en-US" altLang="zh-CN" b="0" dirty="0">
                <a:latin typeface="+mn-lt"/>
                <a:ea typeface="+mn-ea"/>
              </a:rPr>
              <a:t>eBPF</a:t>
            </a:r>
            <a:r>
              <a:rPr kumimoji="1" lang="zh-CN" altLang="en-US" b="0" dirty="0">
                <a:latin typeface="+mn-lt"/>
                <a:ea typeface="+mn-ea"/>
              </a:rPr>
              <a:t>程序</a:t>
            </a:r>
            <a:r>
              <a:rPr kumimoji="1" lang="en-US" altLang="zh-CN" b="0" dirty="0">
                <a:latin typeface="+mn-lt"/>
                <a:ea typeface="+mn-ea"/>
              </a:rPr>
              <a:t>(</a:t>
            </a:r>
            <a:r>
              <a:rPr kumimoji="1" lang="zh-CN" altLang="en-US" b="0" dirty="0">
                <a:latin typeface="+mn-lt"/>
                <a:ea typeface="+mn-ea"/>
              </a:rPr>
              <a:t>指令的集合）进行验证</a:t>
            </a:r>
            <a:endParaRPr kumimoji="1" lang="en-US" altLang="zh-CN" b="0" dirty="0">
              <a:latin typeface="+mn-lt"/>
              <a:ea typeface="+mn-ea"/>
            </a:endParaRPr>
          </a:p>
          <a:p>
            <a:pPr marL="457200" indent="-457200">
              <a:buFont typeface="+mj-lt"/>
              <a:buAutoNum type="arabicPeriod"/>
            </a:pPr>
            <a:r>
              <a:rPr kumimoji="1" lang="zh-CN" altLang="en-US" b="0" dirty="0">
                <a:latin typeface="+mn-lt"/>
                <a:ea typeface="+mn-ea"/>
              </a:rPr>
              <a:t>确保 </a:t>
            </a:r>
            <a:r>
              <a:rPr kumimoji="1" lang="en-US" altLang="zh-CN" b="0" dirty="0">
                <a:latin typeface="+mn-lt"/>
                <a:ea typeface="+mn-ea"/>
              </a:rPr>
              <a:t>: </a:t>
            </a:r>
            <a:r>
              <a:rPr kumimoji="1" lang="zh-CN" altLang="en-US" b="0" dirty="0">
                <a:latin typeface="+mn-lt"/>
                <a:ea typeface="+mn-ea"/>
              </a:rPr>
              <a:t>程序大小、程序能够退出、没有</a:t>
            </a:r>
            <a:r>
              <a:rPr kumimoji="1" lang="en-US" altLang="zh-CN" b="0" dirty="0">
                <a:latin typeface="+mn-lt"/>
                <a:ea typeface="+mn-ea"/>
              </a:rPr>
              <a:t>unbounded-loop</a:t>
            </a:r>
            <a:r>
              <a:rPr kumimoji="1" lang="zh-CN" altLang="en-US" b="0" dirty="0">
                <a:latin typeface="+mn-lt"/>
                <a:ea typeface="+mn-ea"/>
              </a:rPr>
              <a:t>、对内存访问合法、对不同</a:t>
            </a:r>
            <a:r>
              <a:rPr kumimoji="1" lang="en-US" altLang="zh-CN" b="0" dirty="0">
                <a:latin typeface="+mn-lt"/>
                <a:ea typeface="+mn-ea"/>
              </a:rPr>
              <a:t>eBPF</a:t>
            </a:r>
            <a:r>
              <a:rPr kumimoji="1" lang="zh-CN" altLang="en-US" b="0" dirty="0">
                <a:latin typeface="+mn-lt"/>
                <a:ea typeface="+mn-ea"/>
              </a:rPr>
              <a:t>程序类型的安全性检查等</a:t>
            </a:r>
            <a:endParaRPr kumimoji="1" lang="en-US" altLang="zh-CN" b="0" dirty="0">
              <a:latin typeface="+mn-lt"/>
              <a:ea typeface="+mn-ea"/>
            </a:endParaRPr>
          </a:p>
        </p:txBody>
      </p:sp>
      <p:grpSp>
        <p:nvGrpSpPr>
          <p:cNvPr id="17" name="组合 16">
            <a:extLst>
              <a:ext uri="{FF2B5EF4-FFF2-40B4-BE49-F238E27FC236}">
                <a16:creationId xmlns:a16="http://schemas.microsoft.com/office/drawing/2014/main" id="{A020BD90-D722-2EE8-3E81-AC4EC4B3B2E0}"/>
              </a:ext>
            </a:extLst>
          </p:cNvPr>
          <p:cNvGrpSpPr/>
          <p:nvPr/>
        </p:nvGrpSpPr>
        <p:grpSpPr>
          <a:xfrm>
            <a:off x="5234880" y="2259160"/>
            <a:ext cx="3790887" cy="3783265"/>
            <a:chOff x="5068481" y="2228296"/>
            <a:chExt cx="3790887" cy="3783265"/>
          </a:xfrm>
        </p:grpSpPr>
        <p:pic>
          <p:nvPicPr>
            <p:cNvPr id="14" name="图片 13">
              <a:extLst>
                <a:ext uri="{FF2B5EF4-FFF2-40B4-BE49-F238E27FC236}">
                  <a16:creationId xmlns:a16="http://schemas.microsoft.com/office/drawing/2014/main" id="{A4AE9875-D47B-8AB6-92A6-28CF04EC10BD}"/>
                </a:ext>
              </a:extLst>
            </p:cNvPr>
            <p:cNvPicPr>
              <a:picLocks noChangeAspect="1"/>
            </p:cNvPicPr>
            <p:nvPr/>
          </p:nvPicPr>
          <p:blipFill>
            <a:blip r:embed="rId3"/>
            <a:stretch>
              <a:fillRect/>
            </a:stretch>
          </p:blipFill>
          <p:spPr>
            <a:xfrm>
              <a:off x="5216339" y="2228296"/>
              <a:ext cx="3643029" cy="3551188"/>
            </a:xfrm>
            <a:prstGeom prst="rect">
              <a:avLst/>
            </a:prstGeom>
          </p:spPr>
        </p:pic>
        <p:sp>
          <p:nvSpPr>
            <p:cNvPr id="15" name="矩形 14">
              <a:extLst>
                <a:ext uri="{FF2B5EF4-FFF2-40B4-BE49-F238E27FC236}">
                  <a16:creationId xmlns:a16="http://schemas.microsoft.com/office/drawing/2014/main" id="{C7947BED-D347-D57E-68F4-36B14C9D24EB}"/>
                </a:ext>
              </a:extLst>
            </p:cNvPr>
            <p:cNvSpPr/>
            <p:nvPr/>
          </p:nvSpPr>
          <p:spPr bwMode="auto">
            <a:xfrm>
              <a:off x="5068481" y="2250534"/>
              <a:ext cx="3607975" cy="1318736"/>
            </a:xfrm>
            <a:prstGeom prst="rect">
              <a:avLst/>
            </a:prstGeom>
            <a:solidFill>
              <a:schemeClr val="bg1">
                <a:alpha val="6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6" name="矩形 15">
              <a:extLst>
                <a:ext uri="{FF2B5EF4-FFF2-40B4-BE49-F238E27FC236}">
                  <a16:creationId xmlns:a16="http://schemas.microsoft.com/office/drawing/2014/main" id="{A9C43BC6-88C4-6254-6CD9-E1FC586904FA}"/>
                </a:ext>
              </a:extLst>
            </p:cNvPr>
            <p:cNvSpPr/>
            <p:nvPr/>
          </p:nvSpPr>
          <p:spPr bwMode="auto">
            <a:xfrm>
              <a:off x="5216338" y="4692825"/>
              <a:ext cx="3643029" cy="1318736"/>
            </a:xfrm>
            <a:prstGeom prst="rect">
              <a:avLst/>
            </a:prstGeom>
            <a:solidFill>
              <a:schemeClr val="bg1">
                <a:alpha val="6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grpSp>
    </p:spTree>
    <p:extLst>
      <p:ext uri="{BB962C8B-B14F-4D97-AF65-F5344CB8AC3E}">
        <p14:creationId xmlns:p14="http://schemas.microsoft.com/office/powerpoint/2010/main" val="135129359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20128"/>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验证器示例</a:t>
            </a:r>
          </a:p>
        </p:txBody>
      </p:sp>
      <p:sp>
        <p:nvSpPr>
          <p:cNvPr id="5" name="灯片编号占位符 4">
            <a:extLst>
              <a:ext uri="{FF2B5EF4-FFF2-40B4-BE49-F238E27FC236}">
                <a16:creationId xmlns:a16="http://schemas.microsoft.com/office/drawing/2014/main" id="{6C2C0AD7-F6B2-9DAB-7E5D-16A6CB01D303}"/>
              </a:ext>
            </a:extLst>
          </p:cNvPr>
          <p:cNvSpPr>
            <a:spLocks noGrp="1"/>
          </p:cNvSpPr>
          <p:nvPr>
            <p:ph type="sldNum" sz="quarter" idx="12"/>
          </p:nvPr>
        </p:nvSpPr>
        <p:spPr/>
        <p:txBody>
          <a:bodyPr/>
          <a:lstStyle/>
          <a:p>
            <a:pPr>
              <a:defRPr/>
            </a:pPr>
            <a:fld id="{2BE9E919-A463-264A-AD28-C5A0DC5B5896}" type="slidenum">
              <a:rPr lang="en-US" altLang="zh-CN" smtClean="0"/>
              <a:pPr>
                <a:defRPr/>
              </a:pPr>
              <a:t>18</a:t>
            </a:fld>
            <a:endParaRPr lang="en-US" altLang="zh-CN"/>
          </a:p>
        </p:txBody>
      </p:sp>
      <p:sp>
        <p:nvSpPr>
          <p:cNvPr id="6" name="矩形 5">
            <a:extLst>
              <a:ext uri="{FF2B5EF4-FFF2-40B4-BE49-F238E27FC236}">
                <a16:creationId xmlns:a16="http://schemas.microsoft.com/office/drawing/2014/main" id="{8DAE2F5A-643C-CD75-0BD2-50AC78486768}"/>
              </a:ext>
            </a:extLst>
          </p:cNvPr>
          <p:cNvSpPr/>
          <p:nvPr/>
        </p:nvSpPr>
        <p:spPr bwMode="auto">
          <a:xfrm>
            <a:off x="1403648" y="2271913"/>
            <a:ext cx="2808312" cy="331236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zh-CN" altLang="en-US" dirty="0">
                <a:latin typeface="Tahoma" pitchFamily="34" charset="0"/>
                <a:ea typeface="宋体" pitchFamily="2" charset="-122"/>
              </a:rPr>
              <a:t>代码示例</a:t>
            </a:r>
            <a:r>
              <a:rPr lang="en-US" altLang="zh-CN" dirty="0">
                <a:latin typeface="Tahoma" pitchFamily="34" charset="0"/>
                <a:ea typeface="宋体" pitchFamily="2" charset="-122"/>
              </a:rPr>
              <a:t>(</a:t>
            </a:r>
            <a:r>
              <a:rPr lang="zh-CN" altLang="en-US" dirty="0">
                <a:latin typeface="Tahoma" pitchFamily="34" charset="0"/>
                <a:ea typeface="宋体" pitchFamily="2" charset="-122"/>
              </a:rPr>
              <a:t>错误类型为循环）</a:t>
            </a:r>
            <a:endParaRPr kumimoji="0" lang="zh-CN" altLang="en-US" sz="1800" b="1" i="0" u="none" strike="noStrike" cap="none" normalizeH="0" baseline="0" dirty="0">
              <a:ln>
                <a:noFill/>
              </a:ln>
              <a:solidFill>
                <a:schemeClr val="tx1"/>
              </a:solidFill>
              <a:effectLst/>
              <a:latin typeface="Tahoma" pitchFamily="34" charset="0"/>
              <a:ea typeface="宋体" pitchFamily="2" charset="-122"/>
            </a:endParaRPr>
          </a:p>
        </p:txBody>
      </p:sp>
      <p:sp>
        <p:nvSpPr>
          <p:cNvPr id="7" name="矩形 6">
            <a:extLst>
              <a:ext uri="{FF2B5EF4-FFF2-40B4-BE49-F238E27FC236}">
                <a16:creationId xmlns:a16="http://schemas.microsoft.com/office/drawing/2014/main" id="{F5E9060D-C4F0-DAD2-44AB-BE1F4717AE61}"/>
              </a:ext>
            </a:extLst>
          </p:cNvPr>
          <p:cNvSpPr/>
          <p:nvPr/>
        </p:nvSpPr>
        <p:spPr bwMode="auto">
          <a:xfrm>
            <a:off x="5215547" y="2288546"/>
            <a:ext cx="2808312" cy="3312368"/>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ahoma" pitchFamily="34" charset="0"/>
                <a:ea typeface="宋体" pitchFamily="2" charset="-122"/>
              </a:rPr>
              <a:t>报错截图： 标注出报错信息，以及基于指令</a:t>
            </a:r>
          </a:p>
        </p:txBody>
      </p:sp>
    </p:spTree>
    <p:extLst>
      <p:ext uri="{BB962C8B-B14F-4D97-AF65-F5344CB8AC3E}">
        <p14:creationId xmlns:p14="http://schemas.microsoft.com/office/powerpoint/2010/main" val="126016208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648725" y="15146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PROG</a:t>
            </a:r>
            <a:endParaRPr kumimoji="1" lang="zh-CN" altLang="en-US" sz="2400"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A707B45F-0589-AEEF-7B91-E1D19B7C627F}"/>
              </a:ext>
            </a:extLst>
          </p:cNvPr>
          <p:cNvSpPr>
            <a:spLocks noGrp="1"/>
          </p:cNvSpPr>
          <p:nvPr>
            <p:ph type="sldNum" sz="quarter" idx="12"/>
          </p:nvPr>
        </p:nvSpPr>
        <p:spPr/>
        <p:txBody>
          <a:bodyPr/>
          <a:lstStyle/>
          <a:p>
            <a:pPr>
              <a:defRPr/>
            </a:pPr>
            <a:fld id="{2BE9E919-A463-264A-AD28-C5A0DC5B5896}" type="slidenum">
              <a:rPr lang="en-US" altLang="zh-CN" smtClean="0"/>
              <a:pPr>
                <a:defRPr/>
              </a:pPr>
              <a:t>19</a:t>
            </a:fld>
            <a:endParaRPr lang="en-US" altLang="zh-CN"/>
          </a:p>
        </p:txBody>
      </p:sp>
      <p:sp>
        <p:nvSpPr>
          <p:cNvPr id="8" name="矩形 7">
            <a:extLst>
              <a:ext uri="{FF2B5EF4-FFF2-40B4-BE49-F238E27FC236}">
                <a16:creationId xmlns:a16="http://schemas.microsoft.com/office/drawing/2014/main" id="{E3488BCD-9846-9D85-2E34-D22EDD337691}"/>
              </a:ext>
            </a:extLst>
          </p:cNvPr>
          <p:cNvSpPr/>
          <p:nvPr/>
        </p:nvSpPr>
        <p:spPr>
          <a:xfrm>
            <a:off x="3856569" y="5120273"/>
            <a:ext cx="1521684" cy="330971"/>
          </a:xfrm>
          <a:prstGeom prst="rect">
            <a:avLst/>
          </a:prstGeom>
          <a:solidFill>
            <a:srgbClr val="EFEFEF"/>
          </a:solidFill>
          <a:ln w="38100">
            <a:solidFill>
              <a:srgbClr val="8A8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zh-CN" altLang="en-US" sz="1800" b="0" dirty="0">
                <a:latin typeface="Arial" panose="020B0604020202020204" pitchFamily="34" charset="0"/>
                <a:cs typeface="Arial" panose="020B0604020202020204" pitchFamily="34" charset="0"/>
              </a:rPr>
              <a:t> </a:t>
            </a:r>
            <a:r>
              <a:rPr lang="en-US" altLang="zh-CN" sz="1800" b="0" dirty="0">
                <a:solidFill>
                  <a:schemeClr val="tx1"/>
                </a:solidFill>
                <a:latin typeface="Arial" panose="020B0604020202020204" pitchFamily="34" charset="0"/>
                <a:cs typeface="Arial" panose="020B0604020202020204" pitchFamily="34" charset="0"/>
              </a:rPr>
              <a:t>kernel hook</a:t>
            </a:r>
          </a:p>
        </p:txBody>
      </p:sp>
      <p:sp>
        <p:nvSpPr>
          <p:cNvPr id="10" name="左大括号 9">
            <a:extLst>
              <a:ext uri="{FF2B5EF4-FFF2-40B4-BE49-F238E27FC236}">
                <a16:creationId xmlns:a16="http://schemas.microsoft.com/office/drawing/2014/main" id="{9C31DC3F-17FE-8557-A8A4-F3E4FC2D74BC}"/>
              </a:ext>
            </a:extLst>
          </p:cNvPr>
          <p:cNvSpPr/>
          <p:nvPr/>
        </p:nvSpPr>
        <p:spPr>
          <a:xfrm rot="5400000">
            <a:off x="4402206" y="2720091"/>
            <a:ext cx="369333" cy="5884207"/>
          </a:xfrm>
          <a:prstGeom prst="leftBrace">
            <a:avLst/>
          </a:prstGeom>
          <a:ln w="38100">
            <a:solidFill>
              <a:srgbClr val="8A8A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40CFCBD0-E51F-50A8-25B2-FD064ED91D6A}"/>
              </a:ext>
            </a:extLst>
          </p:cNvPr>
          <p:cNvSpPr/>
          <p:nvPr/>
        </p:nvSpPr>
        <p:spPr>
          <a:xfrm>
            <a:off x="1165610" y="5921666"/>
            <a:ext cx="976780" cy="533128"/>
          </a:xfrm>
          <a:prstGeom prst="rect">
            <a:avLst/>
          </a:prstGeom>
          <a:solidFill>
            <a:srgbClr val="D9E7CD"/>
          </a:solidFill>
          <a:ln w="38100">
            <a:solidFill>
              <a:srgbClr val="609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altLang="zh-CN" sz="1800" b="0" dirty="0" err="1">
                <a:solidFill>
                  <a:schemeClr val="tx1"/>
                </a:solidFill>
                <a:latin typeface="Arial" panose="020B0604020202020204" pitchFamily="34" charset="0"/>
                <a:cs typeface="Arial" panose="020B0604020202020204" pitchFamily="34" charset="0"/>
              </a:rPr>
              <a:t>Kprobe</a:t>
            </a:r>
            <a:endParaRPr lang="en-US" altLang="zh-CN" sz="1800" b="0" dirty="0">
              <a:solidFill>
                <a:schemeClr val="tx1"/>
              </a:solidFill>
              <a:latin typeface="Arial" panose="020B0604020202020204" pitchFamily="34" charset="0"/>
              <a:cs typeface="Arial" panose="020B0604020202020204" pitchFamily="34" charset="0"/>
            </a:endParaRPr>
          </a:p>
        </p:txBody>
      </p:sp>
      <p:sp>
        <p:nvSpPr>
          <p:cNvPr id="12" name="矩形 11">
            <a:extLst>
              <a:ext uri="{FF2B5EF4-FFF2-40B4-BE49-F238E27FC236}">
                <a16:creationId xmlns:a16="http://schemas.microsoft.com/office/drawing/2014/main" id="{0490E365-A8DD-C0E2-8B84-14FD5807ACFE}"/>
              </a:ext>
            </a:extLst>
          </p:cNvPr>
          <p:cNvSpPr/>
          <p:nvPr/>
        </p:nvSpPr>
        <p:spPr>
          <a:xfrm>
            <a:off x="2685643" y="5921666"/>
            <a:ext cx="976780" cy="533128"/>
          </a:xfrm>
          <a:prstGeom prst="rect">
            <a:avLst/>
          </a:prstGeom>
          <a:solidFill>
            <a:srgbClr val="D9E7CD"/>
          </a:solidFill>
          <a:ln w="38100">
            <a:solidFill>
              <a:srgbClr val="609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zh-CN" altLang="en-US" sz="1800" b="0" dirty="0">
                <a:latin typeface="Arial" panose="020B0604020202020204" pitchFamily="34" charset="0"/>
                <a:cs typeface="Arial" panose="020B0604020202020204" pitchFamily="34" charset="0"/>
              </a:rPr>
              <a:t> </a:t>
            </a:r>
            <a:r>
              <a:rPr lang="en-US" altLang="zh-CN" sz="1800" b="0" dirty="0">
                <a:solidFill>
                  <a:schemeClr val="tx1"/>
                </a:solidFill>
                <a:latin typeface="Arial" panose="020B0604020202020204" pitchFamily="34" charset="0"/>
                <a:cs typeface="Arial" panose="020B0604020202020204" pitchFamily="34" charset="0"/>
              </a:rPr>
              <a:t>XDP </a:t>
            </a:r>
          </a:p>
        </p:txBody>
      </p:sp>
      <p:sp>
        <p:nvSpPr>
          <p:cNvPr id="13" name="矩形 12">
            <a:extLst>
              <a:ext uri="{FF2B5EF4-FFF2-40B4-BE49-F238E27FC236}">
                <a16:creationId xmlns:a16="http://schemas.microsoft.com/office/drawing/2014/main" id="{C4C83E19-78C6-55F9-4AD2-8F629A3EC065}"/>
              </a:ext>
            </a:extLst>
          </p:cNvPr>
          <p:cNvSpPr/>
          <p:nvPr/>
        </p:nvSpPr>
        <p:spPr>
          <a:xfrm>
            <a:off x="4205677" y="5921666"/>
            <a:ext cx="976780" cy="533128"/>
          </a:xfrm>
          <a:prstGeom prst="rect">
            <a:avLst/>
          </a:prstGeom>
          <a:solidFill>
            <a:srgbClr val="D9E7CD"/>
          </a:solidFill>
          <a:ln w="38100">
            <a:solidFill>
              <a:srgbClr val="609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zh-CN" altLang="en-US" sz="1800" b="0" dirty="0">
                <a:latin typeface="Arial" panose="020B0604020202020204" pitchFamily="34" charset="0"/>
                <a:cs typeface="Arial" panose="020B0604020202020204" pitchFamily="34" charset="0"/>
              </a:rPr>
              <a:t> </a:t>
            </a:r>
            <a:r>
              <a:rPr lang="en-US" altLang="zh-CN" sz="1800" b="0" dirty="0">
                <a:solidFill>
                  <a:schemeClr val="tx1"/>
                </a:solidFill>
                <a:latin typeface="Arial" panose="020B0604020202020204" pitchFamily="34" charset="0"/>
                <a:cs typeface="Arial" panose="020B0604020202020204" pitchFamily="34" charset="0"/>
              </a:rPr>
              <a:t>TC</a:t>
            </a:r>
          </a:p>
        </p:txBody>
      </p:sp>
      <p:sp>
        <p:nvSpPr>
          <p:cNvPr id="14" name="矩形 13">
            <a:extLst>
              <a:ext uri="{FF2B5EF4-FFF2-40B4-BE49-F238E27FC236}">
                <a16:creationId xmlns:a16="http://schemas.microsoft.com/office/drawing/2014/main" id="{28017636-FDCE-23B5-8BE2-D92B83E85147}"/>
              </a:ext>
            </a:extLst>
          </p:cNvPr>
          <p:cNvSpPr/>
          <p:nvPr/>
        </p:nvSpPr>
        <p:spPr>
          <a:xfrm>
            <a:off x="5743743" y="5921666"/>
            <a:ext cx="1353186" cy="533128"/>
          </a:xfrm>
          <a:prstGeom prst="rect">
            <a:avLst/>
          </a:prstGeom>
          <a:solidFill>
            <a:srgbClr val="D9E7CD"/>
          </a:solidFill>
          <a:ln w="38100">
            <a:solidFill>
              <a:srgbClr val="609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buNone/>
            </a:pPr>
            <a:r>
              <a:rPr lang="zh-CN" altLang="en-US" sz="1800" b="0" dirty="0">
                <a:latin typeface="Arial" panose="020B0604020202020204" pitchFamily="34" charset="0"/>
                <a:cs typeface="Arial" panose="020B0604020202020204" pitchFamily="34" charset="0"/>
              </a:rPr>
              <a:t> </a:t>
            </a:r>
            <a:r>
              <a:rPr lang="en-US" altLang="zh-CN" sz="1800" b="0" dirty="0" err="1">
                <a:solidFill>
                  <a:schemeClr val="tx1"/>
                </a:solidFill>
                <a:latin typeface="Arial" panose="020B0604020202020204" pitchFamily="34" charset="0"/>
                <a:cs typeface="Arial" panose="020B0604020202020204" pitchFamily="34" charset="0"/>
              </a:rPr>
              <a:t>StructOP</a:t>
            </a:r>
            <a:endParaRPr lang="en-US" altLang="zh-CN" sz="1800" b="0" dirty="0">
              <a:solidFill>
                <a:schemeClr val="tx1"/>
              </a:solidFill>
              <a:latin typeface="Arial" panose="020B0604020202020204" pitchFamily="34" charset="0"/>
              <a:cs typeface="Arial" panose="020B0604020202020204" pitchFamily="34" charset="0"/>
            </a:endParaRPr>
          </a:p>
        </p:txBody>
      </p:sp>
      <p:sp>
        <p:nvSpPr>
          <p:cNvPr id="15" name="文本框 14">
            <a:extLst>
              <a:ext uri="{FF2B5EF4-FFF2-40B4-BE49-F238E27FC236}">
                <a16:creationId xmlns:a16="http://schemas.microsoft.com/office/drawing/2014/main" id="{3DB3C884-81E9-7671-EC4C-C8A84C36E2D6}"/>
              </a:ext>
            </a:extLst>
          </p:cNvPr>
          <p:cNvSpPr txBox="1"/>
          <p:nvPr/>
        </p:nvSpPr>
        <p:spPr>
          <a:xfrm>
            <a:off x="7371854" y="5986326"/>
            <a:ext cx="1224136" cy="369332"/>
          </a:xfrm>
          <a:prstGeom prst="rect">
            <a:avLst/>
          </a:prstGeom>
          <a:noFill/>
        </p:spPr>
        <p:txBody>
          <a:bodyPr wrap="square" rtlCol="0">
            <a:spAutoFit/>
          </a:bodyPr>
          <a:lstStyle/>
          <a:p>
            <a:r>
              <a:rPr kumimoji="1" lang="en-US" altLang="zh-CN" dirty="0"/>
              <a:t>…</a:t>
            </a:r>
            <a:endParaRPr kumimoji="1" lang="zh-CN" altLang="en-US" dirty="0"/>
          </a:p>
        </p:txBody>
      </p:sp>
      <p:sp>
        <p:nvSpPr>
          <p:cNvPr id="17" name="文本框 16">
            <a:extLst>
              <a:ext uri="{FF2B5EF4-FFF2-40B4-BE49-F238E27FC236}">
                <a16:creationId xmlns:a16="http://schemas.microsoft.com/office/drawing/2014/main" id="{5657636F-6EA0-DED3-74C1-E7BCD57D43B4}"/>
              </a:ext>
            </a:extLst>
          </p:cNvPr>
          <p:cNvSpPr txBox="1"/>
          <p:nvPr/>
        </p:nvSpPr>
        <p:spPr>
          <a:xfrm>
            <a:off x="4694066" y="4691194"/>
            <a:ext cx="1754781" cy="373372"/>
          </a:xfrm>
          <a:prstGeom prst="rect">
            <a:avLst/>
          </a:prstGeom>
          <a:noFill/>
        </p:spPr>
        <p:txBody>
          <a:bodyPr wrap="square" rtlCol="0">
            <a:spAutoFit/>
          </a:bodyPr>
          <a:lstStyle>
            <a:defPPr>
              <a:defRPr lang="zh-CN"/>
            </a:defPPr>
            <a:lvl1pPr marL="342900" indent="-342900" algn="just">
              <a:lnSpc>
                <a:spcPct val="110000"/>
              </a:lnSpc>
              <a:spcAft>
                <a:spcPts val="1200"/>
              </a:spcAft>
              <a:buFont typeface="Wingdings" panose="05000000000000000000" pitchFamily="2" charset="2"/>
              <a:buChar char="q"/>
              <a:defRPr sz="2800" b="1">
                <a:solidFill>
                  <a:prstClr val="black"/>
                </a:solidFill>
                <a:latin typeface="Arial" panose="020B0604020202020204" pitchFamily="34" charset="0"/>
                <a:ea typeface="黑体" panose="02010609060101010101" pitchFamily="49" charset="-122"/>
                <a:cs typeface="Arial" panose="020B0604020202020204" pitchFamily="34" charset="0"/>
              </a:defRPr>
            </a:lvl1pPr>
          </a:lstStyle>
          <a:p>
            <a:pPr marL="0" indent="0">
              <a:buNone/>
            </a:pPr>
            <a:r>
              <a:rPr lang="en-US" altLang="zh-CN" sz="1800" b="0" dirty="0"/>
              <a:t>attach &amp; run</a:t>
            </a:r>
          </a:p>
        </p:txBody>
      </p:sp>
      <p:cxnSp>
        <p:nvCxnSpPr>
          <p:cNvPr id="18" name="直线箭头连接符 17">
            <a:extLst>
              <a:ext uri="{FF2B5EF4-FFF2-40B4-BE49-F238E27FC236}">
                <a16:creationId xmlns:a16="http://schemas.microsoft.com/office/drawing/2014/main" id="{CEC3B902-752D-9724-250C-0619676C0D6E}"/>
              </a:ext>
            </a:extLst>
          </p:cNvPr>
          <p:cNvCxnSpPr>
            <a:cxnSpLocks/>
          </p:cNvCxnSpPr>
          <p:nvPr/>
        </p:nvCxnSpPr>
        <p:spPr>
          <a:xfrm>
            <a:off x="4586871" y="4691720"/>
            <a:ext cx="1" cy="433128"/>
          </a:xfrm>
          <a:prstGeom prst="straightConnector1">
            <a:avLst/>
          </a:prstGeom>
          <a:ln w="38100">
            <a:solidFill>
              <a:srgbClr val="C82828"/>
            </a:solidFill>
            <a:tailEnd type="stealth" w="lg"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5C2B1A7-39DD-63E4-8B88-0A3DE7F73BAA}"/>
              </a:ext>
            </a:extLst>
          </p:cNvPr>
          <p:cNvSpPr txBox="1"/>
          <p:nvPr/>
        </p:nvSpPr>
        <p:spPr>
          <a:xfrm>
            <a:off x="2987824" y="4342616"/>
            <a:ext cx="3888432" cy="373372"/>
          </a:xfrm>
          <a:prstGeom prst="rect">
            <a:avLst/>
          </a:prstGeom>
          <a:noFill/>
        </p:spPr>
        <p:txBody>
          <a:bodyPr wrap="square" rtlCol="0">
            <a:spAutoFit/>
          </a:bodyPr>
          <a:lstStyle>
            <a:defPPr>
              <a:defRPr lang="zh-CN"/>
            </a:defPPr>
            <a:lvl1pPr marL="342900" indent="-342900" algn="just">
              <a:lnSpc>
                <a:spcPct val="110000"/>
              </a:lnSpc>
              <a:spcAft>
                <a:spcPts val="1200"/>
              </a:spcAft>
              <a:buFont typeface="Wingdings" panose="05000000000000000000" pitchFamily="2" charset="2"/>
              <a:buChar char="q"/>
              <a:defRPr sz="2800" b="1">
                <a:solidFill>
                  <a:prstClr val="black"/>
                </a:solidFill>
                <a:latin typeface="Arial" panose="020B0604020202020204" pitchFamily="34" charset="0"/>
                <a:ea typeface="黑体" panose="02010609060101010101" pitchFamily="49" charset="-122"/>
                <a:cs typeface="Arial" panose="020B0604020202020204" pitchFamily="34" charset="0"/>
              </a:defRPr>
            </a:lvl1pPr>
          </a:lstStyle>
          <a:p>
            <a:pPr marL="0" indent="0">
              <a:buNone/>
            </a:pPr>
            <a:r>
              <a:rPr lang="en-US" altLang="zh-CN" sz="1800" b="0" dirty="0"/>
              <a:t>verified eBPF prog(instructions)</a:t>
            </a:r>
          </a:p>
        </p:txBody>
      </p:sp>
      <p:sp>
        <p:nvSpPr>
          <p:cNvPr id="20" name="文本框 19">
            <a:extLst>
              <a:ext uri="{FF2B5EF4-FFF2-40B4-BE49-F238E27FC236}">
                <a16:creationId xmlns:a16="http://schemas.microsoft.com/office/drawing/2014/main" id="{28161576-0233-9630-0D5C-E3D924F7D674}"/>
              </a:ext>
            </a:extLst>
          </p:cNvPr>
          <p:cNvSpPr txBox="1"/>
          <p:nvPr/>
        </p:nvSpPr>
        <p:spPr>
          <a:xfrm>
            <a:off x="648725" y="2324899"/>
            <a:ext cx="8675803" cy="1878253"/>
          </a:xfrm>
          <a:prstGeom prst="rect">
            <a:avLst/>
          </a:prstGeom>
          <a:noFill/>
        </p:spPr>
        <p:txBody>
          <a:bodyPr wrap="square" rtlCol="0">
            <a:spAutoFit/>
          </a:bodyPr>
          <a:lstStyle/>
          <a:p>
            <a:pPr marL="342900" indent="-342900">
              <a:lnSpc>
                <a:spcPct val="120000"/>
              </a:lnSpc>
              <a:buFont typeface="Wingdings" pitchFamily="2" charset="2"/>
              <a:buChar char="n"/>
            </a:pPr>
            <a:r>
              <a:rPr kumimoji="1" lang="zh-CN" altLang="en-US" sz="2000" b="0" dirty="0">
                <a:latin typeface="+mn-ea"/>
                <a:ea typeface="+mn-ea"/>
              </a:rPr>
              <a:t>加载并验证后的</a:t>
            </a:r>
            <a:r>
              <a:rPr kumimoji="1" lang="en-US" altLang="zh-CN" sz="2000" b="0" dirty="0">
                <a:latin typeface="+mn-ea"/>
                <a:ea typeface="+mn-ea"/>
              </a:rPr>
              <a:t>eBPF</a:t>
            </a:r>
            <a:r>
              <a:rPr kumimoji="1" lang="zh-CN" altLang="en-US" sz="2000" b="0" dirty="0">
                <a:latin typeface="+mn-ea"/>
                <a:ea typeface="+mn-ea"/>
              </a:rPr>
              <a:t>程序</a:t>
            </a:r>
            <a:r>
              <a:rPr kumimoji="1" lang="en-US" altLang="zh-CN" sz="2000" b="0" dirty="0">
                <a:latin typeface="+mn-ea"/>
                <a:ea typeface="+mn-ea"/>
              </a:rPr>
              <a:t> (eBPF PROG) </a:t>
            </a:r>
            <a:r>
              <a:rPr kumimoji="1" lang="zh-CN" altLang="en-US" sz="2000" b="0" dirty="0">
                <a:latin typeface="+mn-ea"/>
                <a:ea typeface="+mn-ea"/>
              </a:rPr>
              <a:t>需要在内核中的某一处位置</a:t>
            </a:r>
            <a:r>
              <a:rPr kumimoji="1" lang="en-US" altLang="zh-CN" sz="2000" b="0" dirty="0">
                <a:latin typeface="+mn-ea"/>
                <a:ea typeface="+mn-ea"/>
              </a:rPr>
              <a:t> (Hook) </a:t>
            </a:r>
            <a:r>
              <a:rPr kumimoji="1" lang="zh-CN" altLang="en-US" sz="2000" b="0" dirty="0">
                <a:latin typeface="+mn-ea"/>
                <a:ea typeface="+mn-ea"/>
              </a:rPr>
              <a:t>执行</a:t>
            </a:r>
            <a:endParaRPr kumimoji="1" lang="en-US" altLang="zh-CN" sz="2000" b="0" dirty="0">
              <a:latin typeface="+mn-ea"/>
              <a:ea typeface="+mn-ea"/>
            </a:endParaRPr>
          </a:p>
          <a:p>
            <a:pPr marL="342900" indent="-342900">
              <a:lnSpc>
                <a:spcPct val="120000"/>
              </a:lnSpc>
              <a:buFont typeface="Wingdings" pitchFamily="2" charset="2"/>
              <a:buChar char="n"/>
            </a:pPr>
            <a:r>
              <a:rPr kumimoji="1" lang="en-US" altLang="zh-CN" sz="2000" b="0" dirty="0">
                <a:latin typeface="+mn-ea"/>
                <a:ea typeface="+mn-ea"/>
              </a:rPr>
              <a:t>eBPF PROG</a:t>
            </a:r>
            <a:r>
              <a:rPr kumimoji="1" lang="zh-CN" altLang="en-US" sz="2000" b="0" dirty="0">
                <a:latin typeface="+mn-ea"/>
                <a:ea typeface="+mn-ea"/>
              </a:rPr>
              <a:t>需要指定程序类型</a:t>
            </a:r>
            <a:r>
              <a:rPr kumimoji="1" lang="en-US" altLang="zh-CN" sz="2000" b="0" dirty="0">
                <a:latin typeface="+mn-ea"/>
                <a:ea typeface="+mn-ea"/>
              </a:rPr>
              <a:t>(PROG TYPE)</a:t>
            </a:r>
          </a:p>
          <a:p>
            <a:pPr marL="342900" indent="-342900">
              <a:lnSpc>
                <a:spcPct val="120000"/>
              </a:lnSpc>
              <a:buFont typeface="Wingdings" pitchFamily="2" charset="2"/>
              <a:buChar char="n"/>
            </a:pPr>
            <a:r>
              <a:rPr kumimoji="1" lang="en-US" altLang="zh-CN" sz="2000" b="0" dirty="0">
                <a:latin typeface="+mn-ea"/>
                <a:ea typeface="+mn-ea"/>
              </a:rPr>
              <a:t>eBPF PROG TYPE</a:t>
            </a:r>
            <a:r>
              <a:rPr kumimoji="1" lang="zh-CN" altLang="en-US" sz="2000" b="0" dirty="0">
                <a:latin typeface="+mn-ea"/>
                <a:ea typeface="+mn-ea"/>
              </a:rPr>
              <a:t>标志着这段</a:t>
            </a:r>
            <a:r>
              <a:rPr kumimoji="1" lang="en-US" altLang="zh-CN" sz="2000" b="0" dirty="0">
                <a:latin typeface="+mn-ea"/>
                <a:ea typeface="+mn-ea"/>
              </a:rPr>
              <a:t>eBPF</a:t>
            </a:r>
            <a:r>
              <a:rPr kumimoji="1" lang="zh-CN" altLang="en-US" sz="2000" b="0" dirty="0">
                <a:latin typeface="+mn-ea"/>
                <a:ea typeface="+mn-ea"/>
              </a:rPr>
              <a:t> </a:t>
            </a:r>
            <a:r>
              <a:rPr kumimoji="1" lang="en-US" altLang="zh-CN" sz="2000" b="0" dirty="0">
                <a:latin typeface="+mn-ea"/>
                <a:ea typeface="+mn-ea"/>
              </a:rPr>
              <a:t>PROG</a:t>
            </a:r>
            <a:r>
              <a:rPr kumimoji="1" lang="zh-CN" altLang="en-US" sz="2000" b="0" dirty="0">
                <a:latin typeface="+mn-ea"/>
                <a:ea typeface="+mn-ea"/>
              </a:rPr>
              <a:t>的主要功能</a:t>
            </a:r>
            <a:r>
              <a:rPr kumimoji="1" lang="en-US" altLang="zh-CN" sz="2000" b="0" dirty="0">
                <a:latin typeface="+mn-ea"/>
                <a:ea typeface="+mn-ea"/>
              </a:rPr>
              <a:t>(main purpose)</a:t>
            </a:r>
          </a:p>
          <a:p>
            <a:pPr marL="342900" indent="-342900">
              <a:lnSpc>
                <a:spcPct val="120000"/>
              </a:lnSpc>
              <a:buFont typeface="Wingdings" pitchFamily="2" charset="2"/>
              <a:buChar char="n"/>
            </a:pPr>
            <a:r>
              <a:rPr kumimoji="1" lang="en-US" altLang="zh-CN" sz="2000" b="0" dirty="0">
                <a:latin typeface="+mn-ea"/>
                <a:ea typeface="+mn-ea"/>
              </a:rPr>
              <a:t>eBPF PROG TYPE</a:t>
            </a:r>
            <a:r>
              <a:rPr kumimoji="1" lang="zh-CN" altLang="en-US" sz="2000" b="0" dirty="0">
                <a:latin typeface="+mn-ea"/>
                <a:ea typeface="+mn-ea"/>
              </a:rPr>
              <a:t>也代表</a:t>
            </a:r>
            <a:r>
              <a:rPr kumimoji="1" lang="en-US" altLang="zh-CN" sz="2000" b="0" dirty="0">
                <a:latin typeface="+mn-ea"/>
                <a:ea typeface="+mn-ea"/>
              </a:rPr>
              <a:t>eBPF PROG</a:t>
            </a:r>
            <a:r>
              <a:rPr kumimoji="1" lang="zh-CN" altLang="en-US" sz="2000" b="0" dirty="0">
                <a:latin typeface="+mn-ea"/>
                <a:ea typeface="+mn-ea"/>
              </a:rPr>
              <a:t>最终需要被加载到内核中的位置</a:t>
            </a:r>
            <a:r>
              <a:rPr kumimoji="1" lang="en-US" altLang="zh-CN" sz="2000" b="0" dirty="0">
                <a:latin typeface="+mn-ea"/>
                <a:ea typeface="+mn-ea"/>
              </a:rPr>
              <a:t>(Hook)</a:t>
            </a:r>
          </a:p>
        </p:txBody>
      </p:sp>
      <p:sp>
        <p:nvSpPr>
          <p:cNvPr id="21" name="文本框 20">
            <a:extLst>
              <a:ext uri="{FF2B5EF4-FFF2-40B4-BE49-F238E27FC236}">
                <a16:creationId xmlns:a16="http://schemas.microsoft.com/office/drawing/2014/main" id="{AD27B9C0-230D-8745-C9B6-0AB326E3113C}"/>
              </a:ext>
            </a:extLst>
          </p:cNvPr>
          <p:cNvSpPr txBox="1"/>
          <p:nvPr/>
        </p:nvSpPr>
        <p:spPr>
          <a:xfrm>
            <a:off x="1048997" y="1898183"/>
            <a:ext cx="7947265" cy="400110"/>
          </a:xfrm>
          <a:prstGeom prst="rect">
            <a:avLst/>
          </a:prstGeom>
          <a:noFill/>
        </p:spPr>
        <p:txBody>
          <a:bodyPr wrap="square" rtlCol="0">
            <a:spAutoFit/>
          </a:bodyPr>
          <a:lstStyle/>
          <a:p>
            <a:r>
              <a:rPr kumimoji="1" lang="zh-CN" altLang="en-US" sz="2000" b="0" dirty="0">
                <a:latin typeface="SimHei" panose="02010609060101010101" pitchFamily="49" charset="-122"/>
                <a:ea typeface="SimHei" panose="02010609060101010101" pitchFamily="49" charset="-122"/>
              </a:rPr>
              <a:t>在最新的内核中，总共有 </a:t>
            </a:r>
            <a:r>
              <a:rPr kumimoji="1" lang="en-US" altLang="zh-CN" sz="2000" dirty="0">
                <a:solidFill>
                  <a:srgbClr val="FF0000"/>
                </a:solidFill>
                <a:latin typeface="SimHei" panose="02010609060101010101" pitchFamily="49" charset="-122"/>
                <a:ea typeface="SimHei" panose="02010609060101010101" pitchFamily="49" charset="-122"/>
              </a:rPr>
              <a:t>31</a:t>
            </a:r>
            <a:r>
              <a:rPr kumimoji="1" lang="zh-CN" altLang="en-US" sz="2000" dirty="0">
                <a:solidFill>
                  <a:srgbClr val="FF0000"/>
                </a:solidFill>
                <a:latin typeface="SimHei" panose="02010609060101010101" pitchFamily="49" charset="-122"/>
                <a:ea typeface="SimHei" panose="02010609060101010101" pitchFamily="49" charset="-122"/>
              </a:rPr>
              <a:t> </a:t>
            </a:r>
            <a:r>
              <a:rPr kumimoji="1" lang="zh-CN" altLang="en-US" sz="2000" b="0" dirty="0">
                <a:latin typeface="SimHei" panose="02010609060101010101" pitchFamily="49" charset="-122"/>
                <a:ea typeface="SimHei" panose="02010609060101010101" pitchFamily="49" charset="-122"/>
              </a:rPr>
              <a:t>种程序类型</a:t>
            </a:r>
            <a:endParaRPr kumimoji="1" lang="en-US" altLang="zh-CN" sz="2000"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50216431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endParaRPr lang="zh-CN" altLang="en-US" kern="0" dirty="0"/>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现有拥塞控制算法并非完美</a:t>
            </a:r>
          </a:p>
        </p:txBody>
      </p:sp>
      <p:sp>
        <p:nvSpPr>
          <p:cNvPr id="3" name="灯片编号占位符 2">
            <a:extLst>
              <a:ext uri="{FF2B5EF4-FFF2-40B4-BE49-F238E27FC236}">
                <a16:creationId xmlns:a16="http://schemas.microsoft.com/office/drawing/2014/main" id="{7E8C8FEE-87A7-A4E9-230A-2B3F03C8A4FF}"/>
              </a:ext>
            </a:extLst>
          </p:cNvPr>
          <p:cNvSpPr>
            <a:spLocks noGrp="1"/>
          </p:cNvSpPr>
          <p:nvPr>
            <p:ph type="sldNum" sz="quarter" idx="12"/>
          </p:nvPr>
        </p:nvSpPr>
        <p:spPr/>
        <p:txBody>
          <a:bodyPr/>
          <a:lstStyle/>
          <a:p>
            <a:pPr>
              <a:defRPr/>
            </a:pPr>
            <a:fld id="{2BE9E919-A463-264A-AD28-C5A0DC5B5896}" type="slidenum">
              <a:rPr lang="en-US" altLang="zh-CN" smtClean="0"/>
              <a:pPr>
                <a:defRPr/>
              </a:pPr>
              <a:t>2</a:t>
            </a:fld>
            <a:endParaRPr lang="en-US" altLang="zh-CN"/>
          </a:p>
        </p:txBody>
      </p:sp>
      <p:sp>
        <p:nvSpPr>
          <p:cNvPr id="4" name="内容占位符 3">
            <a:extLst>
              <a:ext uri="{FF2B5EF4-FFF2-40B4-BE49-F238E27FC236}">
                <a16:creationId xmlns:a16="http://schemas.microsoft.com/office/drawing/2014/main" id="{DC6C5944-1E95-B4F2-F037-DB654C625CFE}"/>
              </a:ext>
            </a:extLst>
          </p:cNvPr>
          <p:cNvSpPr txBox="1">
            <a:spLocks/>
          </p:cNvSpPr>
          <p:nvPr/>
        </p:nvSpPr>
        <p:spPr>
          <a:xfrm>
            <a:off x="367652" y="2132856"/>
            <a:ext cx="8560320" cy="4200417"/>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algn="just"/>
            <a:r>
              <a:rPr lang="en-US" altLang="zh-CN" sz="2000" b="0" kern="0" dirty="0">
                <a:latin typeface="+mn-lt"/>
                <a:ea typeface="宋体" panose="02010600030101010101" pitchFamily="2" charset="-122"/>
                <a:cs typeface="Tahoma" panose="020B0604030504040204" pitchFamily="34" charset="0"/>
              </a:rPr>
              <a:t>TCP Reno</a:t>
            </a:r>
            <a:r>
              <a:rPr lang="zh-CN" altLang="en-US" sz="2000" b="0" kern="0" dirty="0">
                <a:latin typeface="+mn-lt"/>
                <a:ea typeface="宋体" panose="02010600030101010101" pitchFamily="2" charset="-122"/>
                <a:cs typeface="Tahoma" panose="020B0604030504040204" pitchFamily="34" charset="0"/>
              </a:rPr>
              <a:t>在进入拥塞避免状态或快速恢复状态后，每经过</a:t>
            </a:r>
            <a:r>
              <a:rPr lang="zh-CN" altLang="en-US" sz="2000" b="0" kern="0" dirty="0">
                <a:solidFill>
                  <a:srgbClr val="FF0000"/>
                </a:solidFill>
                <a:latin typeface="+mn-lt"/>
                <a:ea typeface="宋体" panose="02010600030101010101" pitchFamily="2" charset="-122"/>
                <a:cs typeface="Tahoma" panose="020B0604030504040204" pitchFamily="34" charset="0"/>
              </a:rPr>
              <a:t>一个</a:t>
            </a:r>
            <a:r>
              <a:rPr lang="en-US" altLang="zh-CN" sz="2000" b="0" kern="0" dirty="0">
                <a:solidFill>
                  <a:srgbClr val="FF0000"/>
                </a:solidFill>
                <a:latin typeface="+mn-lt"/>
                <a:ea typeface="宋体" panose="02010600030101010101" pitchFamily="2" charset="-122"/>
                <a:cs typeface="Tahoma" panose="020B0604030504040204" pitchFamily="34" charset="0"/>
              </a:rPr>
              <a:t>RTT</a:t>
            </a:r>
            <a:r>
              <a:rPr lang="zh-CN" altLang="en-US" sz="2000" b="0" kern="0" dirty="0">
                <a:latin typeface="+mn-lt"/>
                <a:ea typeface="宋体" panose="02010600030101010101" pitchFamily="2" charset="-122"/>
                <a:cs typeface="Tahoma" panose="020B0604030504040204" pitchFamily="34" charset="0"/>
              </a:rPr>
              <a:t>才会将窗口大小</a:t>
            </a:r>
            <a:r>
              <a:rPr lang="zh-CN" altLang="en-US" sz="2000" b="0" kern="0" dirty="0">
                <a:solidFill>
                  <a:srgbClr val="FF0000"/>
                </a:solidFill>
                <a:latin typeface="+mn-lt"/>
                <a:ea typeface="宋体" panose="02010600030101010101" pitchFamily="2" charset="-122"/>
                <a:cs typeface="Tahoma" panose="020B0604030504040204" pitchFamily="34" charset="0"/>
              </a:rPr>
              <a:t>加</a:t>
            </a:r>
            <a:r>
              <a:rPr lang="en-US" altLang="zh-CN" sz="2000" b="0" kern="0" dirty="0">
                <a:solidFill>
                  <a:srgbClr val="FF0000"/>
                </a:solidFill>
                <a:latin typeface="+mn-lt"/>
                <a:ea typeface="宋体" panose="02010600030101010101" pitchFamily="2" charset="-122"/>
                <a:cs typeface="Tahoma" panose="020B0604030504040204" pitchFamily="34" charset="0"/>
              </a:rPr>
              <a:t>1</a:t>
            </a:r>
            <a:r>
              <a:rPr lang="zh-CN" altLang="en-US" sz="2000" b="0" kern="0" dirty="0">
                <a:latin typeface="+mn-lt"/>
                <a:ea typeface="宋体" panose="02010600030101010101" pitchFamily="2" charset="-122"/>
                <a:cs typeface="Tahoma" panose="020B0604030504040204" pitchFamily="34" charset="0"/>
              </a:rPr>
              <a:t>，如果</a:t>
            </a:r>
            <a:r>
              <a:rPr lang="en-US" altLang="zh-CN" sz="2000" b="0" kern="0" dirty="0">
                <a:latin typeface="+mn-lt"/>
                <a:ea typeface="宋体" panose="02010600030101010101" pitchFamily="2" charset="-122"/>
                <a:cs typeface="Tahoma" panose="020B0604030504040204" pitchFamily="34" charset="0"/>
              </a:rPr>
              <a:t>RTT</a:t>
            </a:r>
            <a:r>
              <a:rPr lang="zh-CN" altLang="en-US" sz="2000" b="0" kern="0" dirty="0">
                <a:latin typeface="+mn-lt"/>
                <a:ea typeface="宋体" panose="02010600030101010101" pitchFamily="2" charset="-122"/>
                <a:cs typeface="Tahoma" panose="020B0604030504040204" pitchFamily="34" charset="0"/>
              </a:rPr>
              <a:t>过大则达到</a:t>
            </a:r>
            <a:r>
              <a:rPr lang="zh-CN" altLang="en-US" sz="2000" b="0" kern="0" dirty="0">
                <a:solidFill>
                  <a:srgbClr val="FF0000"/>
                </a:solidFill>
                <a:latin typeface="+mn-lt"/>
                <a:ea typeface="宋体" panose="02010600030101010101" pitchFamily="2" charset="-122"/>
                <a:cs typeface="Tahoma" panose="020B0604030504040204" pitchFamily="34" charset="0"/>
              </a:rPr>
              <a:t>最佳拥塞窗口</a:t>
            </a:r>
            <a:r>
              <a:rPr lang="zh-CN" altLang="en-US" sz="2000" b="0" kern="0" dirty="0">
                <a:latin typeface="+mn-lt"/>
                <a:ea typeface="宋体" panose="02010600030101010101" pitchFamily="2" charset="-122"/>
                <a:cs typeface="Tahoma" panose="020B0604030504040204" pitchFamily="34" charset="0"/>
              </a:rPr>
              <a:t>的</a:t>
            </a:r>
            <a:r>
              <a:rPr lang="zh-CN" altLang="en-US" sz="2000" b="0" kern="0" dirty="0">
                <a:solidFill>
                  <a:srgbClr val="FF0000"/>
                </a:solidFill>
                <a:latin typeface="+mn-lt"/>
                <a:ea typeface="宋体" panose="02010600030101010101" pitchFamily="2" charset="-122"/>
                <a:cs typeface="Tahoma" panose="020B0604030504040204" pitchFamily="34" charset="0"/>
              </a:rPr>
              <a:t>时间过长</a:t>
            </a:r>
            <a:r>
              <a:rPr lang="zh-CN" altLang="en-US" sz="2000" b="0" kern="0" dirty="0">
                <a:latin typeface="+mn-lt"/>
                <a:ea typeface="宋体" panose="02010600030101010101" pitchFamily="2" charset="-122"/>
                <a:cs typeface="Tahoma" panose="020B0604030504040204" pitchFamily="34" charset="0"/>
              </a:rPr>
              <a:t>。</a:t>
            </a:r>
            <a:endParaRPr lang="en-US" altLang="zh-CN" sz="2000" b="0" kern="0" dirty="0">
              <a:latin typeface="+mn-lt"/>
              <a:ea typeface="宋体" panose="02010600030101010101" pitchFamily="2" charset="-122"/>
              <a:cs typeface="Tahoma" panose="020B0604030504040204" pitchFamily="34" charset="0"/>
            </a:endParaRPr>
          </a:p>
          <a:p>
            <a:pPr algn="just"/>
            <a:r>
              <a:rPr lang="zh-CN" altLang="en-US" sz="2000" b="0" kern="0" dirty="0">
                <a:latin typeface="+mn-lt"/>
                <a:ea typeface="宋体" panose="02010600030101010101" pitchFamily="2" charset="-122"/>
                <a:cs typeface="Tahoma" panose="020B0604030504040204" pitchFamily="34" charset="0"/>
              </a:rPr>
              <a:t>为了解决这类问题，</a:t>
            </a:r>
            <a:r>
              <a:rPr lang="en-US" altLang="zh-CN" sz="2000" b="0" kern="0" dirty="0">
                <a:latin typeface="+mn-lt"/>
                <a:ea typeface="宋体" panose="02010600030101010101" pitchFamily="2" charset="-122"/>
                <a:cs typeface="Tahoma" panose="020B0604030504040204" pitchFamily="34" charset="0"/>
              </a:rPr>
              <a:t>TCP BIC</a:t>
            </a:r>
            <a:r>
              <a:rPr lang="zh-CN" altLang="en-US" sz="2000" b="0" kern="0" dirty="0">
                <a:latin typeface="+mn-lt"/>
                <a:ea typeface="宋体" panose="02010600030101010101" pitchFamily="2" charset="-122"/>
                <a:cs typeface="Tahoma" panose="020B0604030504040204" pitchFamily="34" charset="0"/>
              </a:rPr>
              <a:t>与</a:t>
            </a:r>
            <a:r>
              <a:rPr lang="en-US" altLang="zh-CN" sz="2000" b="0" kern="0" dirty="0">
                <a:latin typeface="+mn-lt"/>
                <a:ea typeface="宋体" panose="02010600030101010101" pitchFamily="2" charset="-122"/>
                <a:cs typeface="Tahoma" panose="020B0604030504040204" pitchFamily="34" charset="0"/>
              </a:rPr>
              <a:t>TCP CUBIC</a:t>
            </a:r>
            <a:r>
              <a:rPr lang="zh-CN" altLang="en-US" sz="2000" b="0" kern="0" dirty="0">
                <a:latin typeface="+mn-lt"/>
                <a:ea typeface="宋体" panose="02010600030101010101" pitchFamily="2" charset="-122"/>
                <a:cs typeface="Tahoma" panose="020B0604030504040204" pitchFamily="34" charset="0"/>
              </a:rPr>
              <a:t>被先后提出，用以解决</a:t>
            </a:r>
            <a:r>
              <a:rPr lang="en-US" altLang="zh-CN" sz="2000" b="0" kern="0" dirty="0">
                <a:latin typeface="+mn-lt"/>
                <a:ea typeface="宋体" panose="02010600030101010101" pitchFamily="2" charset="-122"/>
                <a:cs typeface="Tahoma" panose="020B0604030504040204" pitchFamily="34" charset="0"/>
              </a:rPr>
              <a:t>TCP Reno</a:t>
            </a:r>
            <a:r>
              <a:rPr lang="zh-CN" altLang="en-US" sz="2000" b="0" kern="0" dirty="0">
                <a:latin typeface="+mn-lt"/>
                <a:ea typeface="宋体" panose="02010600030101010101" pitchFamily="2" charset="-122"/>
                <a:cs typeface="Tahoma" panose="020B0604030504040204" pitchFamily="34" charset="0"/>
              </a:rPr>
              <a:t>在高带宽、高延迟网络下的性能问题。</a:t>
            </a:r>
            <a:r>
              <a:rPr lang="en-US" altLang="zh-CN" sz="2000" b="0" kern="0" dirty="0">
                <a:latin typeface="+mn-lt"/>
                <a:ea typeface="宋体" panose="02010600030101010101" pitchFamily="2" charset="-122"/>
                <a:cs typeface="Tahoma" panose="020B0604030504040204" pitchFamily="34" charset="0"/>
              </a:rPr>
              <a:t>Linux</a:t>
            </a:r>
            <a:r>
              <a:rPr lang="zh-CN" altLang="en-US" sz="2000" b="0" kern="0" dirty="0">
                <a:latin typeface="+mn-lt"/>
                <a:ea typeface="宋体" panose="02010600030101010101" pitchFamily="2" charset="-122"/>
                <a:cs typeface="Tahoma" panose="020B0604030504040204" pitchFamily="34" charset="0"/>
              </a:rPr>
              <a:t>内核在</a:t>
            </a:r>
            <a:r>
              <a:rPr lang="en-US" altLang="zh-CN" sz="2000" b="0" kern="0" dirty="0">
                <a:latin typeface="+mn-lt"/>
                <a:ea typeface="宋体" panose="02010600030101010101" pitchFamily="2" charset="-122"/>
                <a:cs typeface="Tahoma" panose="020B0604030504040204" pitchFamily="34" charset="0"/>
              </a:rPr>
              <a:t>2.6.19</a:t>
            </a:r>
            <a:r>
              <a:rPr lang="zh-CN" altLang="en-US" sz="2000" b="0" kern="0" dirty="0">
                <a:latin typeface="+mn-lt"/>
                <a:ea typeface="宋体" panose="02010600030101010101" pitchFamily="2" charset="-122"/>
                <a:cs typeface="Tahoma" panose="020B0604030504040204" pitchFamily="34" charset="0"/>
              </a:rPr>
              <a:t>版本后已默认采用</a:t>
            </a:r>
            <a:r>
              <a:rPr lang="en-US" altLang="zh-CN" sz="2000" b="0" kern="0" dirty="0">
                <a:latin typeface="+mn-lt"/>
                <a:ea typeface="宋体" panose="02010600030101010101" pitchFamily="2" charset="-122"/>
                <a:cs typeface="Tahoma" panose="020B0604030504040204" pitchFamily="34" charset="0"/>
              </a:rPr>
              <a:t>TCP CUBIC</a:t>
            </a:r>
            <a:r>
              <a:rPr lang="zh-CN" altLang="en-US" sz="2000" b="0" kern="0" dirty="0">
                <a:latin typeface="+mn-lt"/>
                <a:ea typeface="宋体" panose="02010600030101010101" pitchFamily="2" charset="-122"/>
                <a:cs typeface="Tahoma" panose="020B0604030504040204" pitchFamily="34" charset="0"/>
              </a:rPr>
              <a:t>拥塞控制算法。</a:t>
            </a:r>
            <a:endParaRPr lang="en-US" altLang="zh-CN" sz="2000" b="0" kern="0" dirty="0">
              <a:latin typeface="+mn-lt"/>
              <a:ea typeface="宋体" panose="02010600030101010101" pitchFamily="2" charset="-122"/>
              <a:cs typeface="Tahoma" panose="020B0604030504040204" pitchFamily="34" charset="0"/>
            </a:endParaRPr>
          </a:p>
          <a:p>
            <a:pPr algn="just"/>
            <a:endParaRPr lang="en-US" altLang="zh-CN" sz="2000" b="0" kern="0" dirty="0">
              <a:latin typeface="+mn-lt"/>
              <a:ea typeface="宋体" panose="02010600030101010101" pitchFamily="2" charset="-122"/>
              <a:cs typeface="Tahoma" panose="020B0604030504040204" pitchFamily="34" charset="0"/>
            </a:endParaRPr>
          </a:p>
          <a:p>
            <a:pPr algn="just"/>
            <a:r>
              <a:rPr lang="en-US" altLang="zh-CN" sz="2000" b="0" kern="0" dirty="0">
                <a:solidFill>
                  <a:srgbClr val="FF0000"/>
                </a:solidFill>
                <a:latin typeface="+mn-lt"/>
                <a:ea typeface="宋体" panose="02010600030101010101" pitchFamily="2" charset="-122"/>
                <a:cs typeface="Tahoma" panose="020B0604030504040204" pitchFamily="34" charset="0"/>
              </a:rPr>
              <a:t>TCP CUBIC</a:t>
            </a:r>
            <a:r>
              <a:rPr lang="zh-CN" altLang="en-US" sz="2000" b="0" kern="0" dirty="0">
                <a:solidFill>
                  <a:srgbClr val="FF0000"/>
                </a:solidFill>
                <a:latin typeface="+mn-lt"/>
                <a:ea typeface="宋体" panose="02010600030101010101" pitchFamily="2" charset="-122"/>
                <a:cs typeface="Tahoma" panose="020B0604030504040204" pitchFamily="34" charset="0"/>
              </a:rPr>
              <a:t>等算法</a:t>
            </a:r>
            <a:r>
              <a:rPr lang="zh-CN" altLang="en-US" sz="2000" b="0" kern="0" dirty="0">
                <a:latin typeface="+mn-lt"/>
                <a:ea typeface="宋体" panose="02010600030101010101" pitchFamily="2" charset="-122"/>
                <a:cs typeface="Tahoma" panose="020B0604030504040204" pitchFamily="34" charset="0"/>
              </a:rPr>
              <a:t>是基于丢包的拥塞控制算法，但丢包不一定代表了拥塞，也可能是链路错误的原因，因此，这些算法对于高延迟、高带宽、有一定丢包率的网络（如无线网络）</a:t>
            </a:r>
            <a:r>
              <a:rPr lang="zh-CN" altLang="en-US" sz="2000" b="0" kern="0" dirty="0">
                <a:solidFill>
                  <a:srgbClr val="FF0000"/>
                </a:solidFill>
                <a:latin typeface="+mn-lt"/>
                <a:ea typeface="宋体" panose="02010600030101010101" pitchFamily="2" charset="-122"/>
                <a:cs typeface="Tahoma" panose="020B0604030504040204" pitchFamily="34" charset="0"/>
              </a:rPr>
              <a:t>并不能达到最大传输效率</a:t>
            </a:r>
            <a:r>
              <a:rPr lang="zh-CN" altLang="en-US" sz="2000" b="0" kern="0" dirty="0">
                <a:latin typeface="+mn-lt"/>
                <a:ea typeface="宋体" panose="02010600030101010101" pitchFamily="2" charset="-122"/>
                <a:cs typeface="Tahoma" panose="020B0604030504040204" pitchFamily="34" charset="0"/>
              </a:rPr>
              <a:t>。</a:t>
            </a:r>
            <a:endParaRPr lang="en-US" altLang="zh-CN" sz="2000" b="0" kern="0" dirty="0">
              <a:latin typeface="+mn-lt"/>
              <a:ea typeface="宋体" panose="02010600030101010101" pitchFamily="2" charset="-122"/>
              <a:cs typeface="Tahoma" panose="020B0604030504040204" pitchFamily="34" charset="0"/>
            </a:endParaRPr>
          </a:p>
          <a:p>
            <a:pPr algn="just"/>
            <a:r>
              <a:rPr lang="zh-CN" altLang="en-US" sz="2000" b="0" kern="0" dirty="0">
                <a:latin typeface="+mn-lt"/>
                <a:ea typeface="宋体" panose="02010600030101010101" pitchFamily="2" charset="-122"/>
                <a:cs typeface="Tahoma" panose="020B0604030504040204" pitchFamily="34" charset="0"/>
              </a:rPr>
              <a:t>为此，</a:t>
            </a:r>
            <a:r>
              <a:rPr lang="en-US" altLang="zh-CN" sz="2000" b="0" kern="0" dirty="0">
                <a:latin typeface="+mn-lt"/>
                <a:ea typeface="宋体" panose="02010600030101010101" pitchFamily="2" charset="-122"/>
                <a:cs typeface="Tahoma" panose="020B0604030504040204" pitchFamily="34" charset="0"/>
              </a:rPr>
              <a:t>Google</a:t>
            </a:r>
            <a:r>
              <a:rPr lang="zh-CN" altLang="en-US" sz="2000" b="0" kern="0" dirty="0">
                <a:latin typeface="+mn-lt"/>
                <a:ea typeface="宋体" panose="02010600030101010101" pitchFamily="2" charset="-122"/>
                <a:cs typeface="Tahoma" panose="020B0604030504040204" pitchFamily="34" charset="0"/>
              </a:rPr>
              <a:t>提出了基于瓶颈带宽和往返传播时间的</a:t>
            </a:r>
            <a:r>
              <a:rPr lang="en-US" altLang="zh-CN" sz="2000" b="0" kern="0" dirty="0">
                <a:solidFill>
                  <a:srgbClr val="FF0000"/>
                </a:solidFill>
                <a:latin typeface="+mn-lt"/>
                <a:ea typeface="宋体" panose="02010600030101010101" pitchFamily="2" charset="-122"/>
                <a:cs typeface="Tahoma" panose="020B0604030504040204" pitchFamily="34" charset="0"/>
              </a:rPr>
              <a:t>BBR</a:t>
            </a:r>
            <a:r>
              <a:rPr lang="zh-CN" altLang="en-US" sz="2000" b="0" kern="0" dirty="0">
                <a:solidFill>
                  <a:srgbClr val="FF0000"/>
                </a:solidFill>
                <a:latin typeface="+mn-lt"/>
                <a:ea typeface="宋体" panose="02010600030101010101" pitchFamily="2" charset="-122"/>
                <a:cs typeface="Tahoma" panose="020B0604030504040204" pitchFamily="34" charset="0"/>
              </a:rPr>
              <a:t>拥塞控制算法</a:t>
            </a:r>
            <a:r>
              <a:rPr lang="zh-CN" altLang="en-US" sz="2000" b="0" kern="0" dirty="0">
                <a:latin typeface="+mn-lt"/>
                <a:ea typeface="宋体" panose="02010600030101010101" pitchFamily="2" charset="-122"/>
                <a:cs typeface="Tahoma" panose="020B0604030504040204" pitchFamily="34" charset="0"/>
              </a:rPr>
              <a:t>。但</a:t>
            </a:r>
            <a:r>
              <a:rPr lang="en-US" altLang="zh-CN" sz="2000" b="0" kern="0" dirty="0">
                <a:latin typeface="+mn-lt"/>
                <a:ea typeface="宋体" panose="02010600030101010101" pitchFamily="2" charset="-122"/>
                <a:cs typeface="Tahoma" panose="020B0604030504040204" pitchFamily="34" charset="0"/>
              </a:rPr>
              <a:t>BBR</a:t>
            </a:r>
            <a:r>
              <a:rPr lang="zh-CN" altLang="en-US" sz="2000" b="0" kern="0" dirty="0">
                <a:latin typeface="+mn-lt"/>
                <a:ea typeface="宋体" panose="02010600030101010101" pitchFamily="2" charset="-122"/>
                <a:cs typeface="Tahoma" panose="020B0604030504040204" pitchFamily="34" charset="0"/>
              </a:rPr>
              <a:t>算法也存在一些问题，如</a:t>
            </a:r>
            <a:r>
              <a:rPr lang="zh-CN" altLang="en-US" sz="2000" b="0" kern="0" dirty="0">
                <a:solidFill>
                  <a:srgbClr val="FF0000"/>
                </a:solidFill>
                <a:latin typeface="+mn-lt"/>
                <a:ea typeface="宋体" panose="02010600030101010101" pitchFamily="2" charset="-122"/>
                <a:cs typeface="Tahoma" panose="020B0604030504040204" pitchFamily="34" charset="0"/>
              </a:rPr>
              <a:t>重传率高、网络公平性下降</a:t>
            </a:r>
            <a:r>
              <a:rPr lang="zh-CN" altLang="en-US" sz="2000" b="0" kern="0" dirty="0">
                <a:latin typeface="+mn-lt"/>
                <a:ea typeface="宋体" panose="02010600030101010101" pitchFamily="2" charset="-122"/>
                <a:cs typeface="Tahoma" panose="020B0604030504040204" pitchFamily="34" charset="0"/>
              </a:rPr>
              <a:t>等问题。</a:t>
            </a:r>
            <a:endParaRPr lang="en-US" altLang="zh-CN" sz="2000" b="0" kern="0" dirty="0">
              <a:latin typeface="+mn-lt"/>
              <a:ea typeface="宋体" panose="02010600030101010101" pitchFamily="2" charset="-122"/>
              <a:cs typeface="Tahoma" panose="020B0604030504040204" pitchFamily="34" charset="0"/>
            </a:endParaRPr>
          </a:p>
          <a:p>
            <a:pPr algn="just"/>
            <a:endParaRPr lang="en-US" altLang="zh-CN" sz="2000" b="0" kern="0" dirty="0">
              <a:latin typeface="+mn-lt"/>
              <a:ea typeface="宋体" panose="02010600030101010101" pitchFamily="2" charset="-122"/>
              <a:cs typeface="Tahoma" panose="020B0604030504040204" pitchFamily="34" charset="0"/>
            </a:endParaRPr>
          </a:p>
          <a:p>
            <a:pPr algn="just"/>
            <a:endParaRPr lang="en-US" altLang="zh-CN" sz="2000" b="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155649557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397417" y="1550944"/>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 </a:t>
            </a:r>
            <a:r>
              <a:rPr kumimoji="1" lang="en-US" altLang="zh-CN" sz="2400" dirty="0">
                <a:latin typeface="SimHei" panose="02010609060101010101" pitchFamily="49" charset="-122"/>
                <a:ea typeface="SimHei" panose="02010609060101010101" pitchFamily="49" charset="-122"/>
              </a:rPr>
              <a:t>PROG</a:t>
            </a:r>
            <a:endParaRPr kumimoji="1" lang="zh-CN" altLang="en-US" sz="2400" dirty="0">
              <a:latin typeface="SimHei" panose="02010609060101010101" pitchFamily="49" charset="-122"/>
              <a:ea typeface="SimHei" panose="02010609060101010101" pitchFamily="49" charset="-122"/>
            </a:endParaRPr>
          </a:p>
        </p:txBody>
      </p:sp>
      <p:sp>
        <p:nvSpPr>
          <p:cNvPr id="5" name="灯片编号占位符 4">
            <a:extLst>
              <a:ext uri="{FF2B5EF4-FFF2-40B4-BE49-F238E27FC236}">
                <a16:creationId xmlns:a16="http://schemas.microsoft.com/office/drawing/2014/main" id="{765DAD20-8A9A-281B-ABF9-073B7A41131E}"/>
              </a:ext>
            </a:extLst>
          </p:cNvPr>
          <p:cNvSpPr>
            <a:spLocks noGrp="1"/>
          </p:cNvSpPr>
          <p:nvPr>
            <p:ph type="sldNum" sz="quarter" idx="12"/>
          </p:nvPr>
        </p:nvSpPr>
        <p:spPr/>
        <p:txBody>
          <a:bodyPr/>
          <a:lstStyle/>
          <a:p>
            <a:pPr>
              <a:defRPr/>
            </a:pPr>
            <a:fld id="{2BE9E919-A463-264A-AD28-C5A0DC5B5896}" type="slidenum">
              <a:rPr lang="en-US" altLang="zh-CN" smtClean="0"/>
              <a:pPr>
                <a:defRPr/>
              </a:pPr>
              <a:t>20</a:t>
            </a:fld>
            <a:endParaRPr lang="en-US" altLang="zh-CN"/>
          </a:p>
        </p:txBody>
      </p:sp>
      <p:sp>
        <p:nvSpPr>
          <p:cNvPr id="12" name="文本框 11">
            <a:extLst>
              <a:ext uri="{FF2B5EF4-FFF2-40B4-BE49-F238E27FC236}">
                <a16:creationId xmlns:a16="http://schemas.microsoft.com/office/drawing/2014/main" id="{3DD27098-9435-8EDA-1B4D-5F1A38F81FB6}"/>
              </a:ext>
            </a:extLst>
          </p:cNvPr>
          <p:cNvSpPr txBox="1"/>
          <p:nvPr/>
        </p:nvSpPr>
        <p:spPr>
          <a:xfrm>
            <a:off x="7646165" y="5415007"/>
            <a:ext cx="1560013" cy="707886"/>
          </a:xfrm>
          <a:prstGeom prst="rect">
            <a:avLst/>
          </a:prstGeom>
          <a:noFill/>
        </p:spPr>
        <p:txBody>
          <a:bodyPr wrap="square" rtlCol="0">
            <a:spAutoFit/>
          </a:bodyPr>
          <a:lstStyle/>
          <a:p>
            <a:r>
              <a:rPr kumimoji="1" lang="en-US" altLang="zh-CN" sz="2000" dirty="0">
                <a:solidFill>
                  <a:srgbClr val="FF0000"/>
                </a:solidFill>
                <a:latin typeface="SimHei" panose="02010609060101010101" pitchFamily="49" charset="-122"/>
                <a:ea typeface="SimHei" panose="02010609060101010101" pitchFamily="49" charset="-122"/>
              </a:rPr>
              <a:t>Packet</a:t>
            </a:r>
          </a:p>
          <a:p>
            <a:r>
              <a:rPr kumimoji="1" lang="en-US" altLang="zh-CN" sz="2000" dirty="0">
                <a:solidFill>
                  <a:srgbClr val="FF0000"/>
                </a:solidFill>
                <a:latin typeface="SimHei" panose="02010609060101010101" pitchFamily="49" charset="-122"/>
                <a:ea typeface="SimHei" panose="02010609060101010101" pitchFamily="49" charset="-122"/>
              </a:rPr>
              <a:t>Processing</a:t>
            </a:r>
          </a:p>
        </p:txBody>
      </p:sp>
      <p:sp>
        <p:nvSpPr>
          <p:cNvPr id="13" name="文本框 12">
            <a:extLst>
              <a:ext uri="{FF2B5EF4-FFF2-40B4-BE49-F238E27FC236}">
                <a16:creationId xmlns:a16="http://schemas.microsoft.com/office/drawing/2014/main" id="{0CD38E35-A19B-9D19-3E84-6A32EE7F4F6B}"/>
              </a:ext>
            </a:extLst>
          </p:cNvPr>
          <p:cNvSpPr txBox="1"/>
          <p:nvPr/>
        </p:nvSpPr>
        <p:spPr>
          <a:xfrm>
            <a:off x="397417" y="4380808"/>
            <a:ext cx="7947265"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TC(SCHED_CLS/SCHED_ACT) </a:t>
            </a:r>
          </a:p>
        </p:txBody>
      </p:sp>
      <p:sp>
        <p:nvSpPr>
          <p:cNvPr id="20" name="文本框 19">
            <a:extLst>
              <a:ext uri="{FF2B5EF4-FFF2-40B4-BE49-F238E27FC236}">
                <a16:creationId xmlns:a16="http://schemas.microsoft.com/office/drawing/2014/main" id="{E7E1E5A9-AB57-65E4-500B-D9254B6CF1D6}"/>
              </a:ext>
            </a:extLst>
          </p:cNvPr>
          <p:cNvSpPr txBox="1"/>
          <p:nvPr/>
        </p:nvSpPr>
        <p:spPr>
          <a:xfrm>
            <a:off x="679676" y="2232974"/>
            <a:ext cx="6696744" cy="923330"/>
          </a:xfrm>
          <a:prstGeom prst="rect">
            <a:avLst/>
          </a:prstGeom>
          <a:noFill/>
        </p:spPr>
        <p:txBody>
          <a:bodyPr wrap="square">
            <a:spAutoFit/>
          </a:bodyPr>
          <a:lstStyle/>
          <a:p>
            <a:r>
              <a:rPr kumimoji="1" lang="en-US" altLang="zh-CN" b="0" dirty="0">
                <a:latin typeface="+mn-lt"/>
                <a:ea typeface="+mn-ea"/>
              </a:rPr>
              <a:t>eBPF </a:t>
            </a:r>
            <a:r>
              <a:rPr kumimoji="1" lang="en-US" altLang="zh-CN" b="0" dirty="0" err="1">
                <a:latin typeface="+mn-lt"/>
                <a:ea typeface="+mn-ea"/>
              </a:rPr>
              <a:t>kprobe</a:t>
            </a:r>
            <a:r>
              <a:rPr kumimoji="1" lang="zh-CN" altLang="en-US" b="0" dirty="0">
                <a:latin typeface="+mn-lt"/>
                <a:ea typeface="+mn-ea"/>
              </a:rPr>
              <a:t>程序类型允许使用</a:t>
            </a:r>
            <a:r>
              <a:rPr kumimoji="1" lang="en-US" altLang="zh-CN" b="0" dirty="0">
                <a:latin typeface="+mn-lt"/>
                <a:ea typeface="+mn-ea"/>
              </a:rPr>
              <a:t>eBPF</a:t>
            </a:r>
            <a:r>
              <a:rPr kumimoji="1" lang="zh-CN" altLang="en-US" b="0" dirty="0">
                <a:latin typeface="+mn-lt"/>
                <a:ea typeface="+mn-ea"/>
              </a:rPr>
              <a:t>程序作为</a:t>
            </a:r>
            <a:r>
              <a:rPr kumimoji="1" lang="en-US" altLang="zh-CN" b="0" dirty="0" err="1">
                <a:latin typeface="+mn-lt"/>
                <a:ea typeface="+mn-ea"/>
              </a:rPr>
              <a:t>kprobe</a:t>
            </a:r>
            <a:r>
              <a:rPr kumimoji="1" lang="en-US" altLang="zh-CN" b="0" dirty="0">
                <a:latin typeface="+mn-lt"/>
                <a:ea typeface="+mn-ea"/>
              </a:rPr>
              <a:t>(</a:t>
            </a:r>
            <a:r>
              <a:rPr kumimoji="1" lang="zh-CN" altLang="en-US" b="0" dirty="0">
                <a:latin typeface="+mn-lt"/>
                <a:ea typeface="+mn-ea"/>
              </a:rPr>
              <a:t>内核动态跟踪技术</a:t>
            </a:r>
            <a:r>
              <a:rPr kumimoji="1" lang="en-US" altLang="zh-CN" b="0" dirty="0">
                <a:latin typeface="+mn-lt"/>
                <a:ea typeface="+mn-ea"/>
              </a:rPr>
              <a:t>)</a:t>
            </a:r>
            <a:r>
              <a:rPr kumimoji="1" lang="zh-CN" altLang="en-US" b="0" dirty="0">
                <a:latin typeface="+mn-lt"/>
                <a:ea typeface="+mn-ea"/>
              </a:rPr>
              <a:t>的处理程序，当被检测内核函数触发时，执行</a:t>
            </a:r>
            <a:r>
              <a:rPr kumimoji="1" lang="en-US" altLang="zh-CN" b="0" dirty="0">
                <a:latin typeface="+mn-lt"/>
                <a:ea typeface="+mn-ea"/>
              </a:rPr>
              <a:t>BPF</a:t>
            </a:r>
            <a:r>
              <a:rPr kumimoji="1" lang="zh-CN" altLang="en-US" b="0" dirty="0">
                <a:latin typeface="+mn-lt"/>
                <a:ea typeface="+mn-ea"/>
              </a:rPr>
              <a:t>程序，程序类型被定义为</a:t>
            </a:r>
            <a:r>
              <a:rPr kumimoji="1" lang="en-US" altLang="zh-CN" b="0" dirty="0">
                <a:latin typeface="+mn-lt"/>
                <a:ea typeface="+mn-ea"/>
              </a:rPr>
              <a:t>BPF_PROG_TYPE_KPROBE</a:t>
            </a:r>
            <a:endParaRPr lang="zh-CN" altLang="en-US" b="0" dirty="0">
              <a:latin typeface="+mn-lt"/>
              <a:ea typeface="+mn-ea"/>
            </a:endParaRPr>
          </a:p>
        </p:txBody>
      </p:sp>
      <p:sp>
        <p:nvSpPr>
          <p:cNvPr id="21" name="文本框 20">
            <a:extLst>
              <a:ext uri="{FF2B5EF4-FFF2-40B4-BE49-F238E27FC236}">
                <a16:creationId xmlns:a16="http://schemas.microsoft.com/office/drawing/2014/main" id="{BBA32C8D-E21B-0F77-AFE9-70D224A0E268}"/>
              </a:ext>
            </a:extLst>
          </p:cNvPr>
          <p:cNvSpPr txBox="1"/>
          <p:nvPr/>
        </p:nvSpPr>
        <p:spPr>
          <a:xfrm>
            <a:off x="428046" y="3115279"/>
            <a:ext cx="1751181"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TRACEPOINT</a:t>
            </a:r>
            <a:endParaRPr kumimoji="1" lang="en-US" altLang="zh-CN" b="0" dirty="0">
              <a:latin typeface="SimHei" panose="02010609060101010101" pitchFamily="49" charset="-122"/>
              <a:ea typeface="SimHei" panose="02010609060101010101" pitchFamily="49" charset="-122"/>
            </a:endParaRPr>
          </a:p>
        </p:txBody>
      </p:sp>
      <p:sp>
        <p:nvSpPr>
          <p:cNvPr id="22" name="文本框 21">
            <a:extLst>
              <a:ext uri="{FF2B5EF4-FFF2-40B4-BE49-F238E27FC236}">
                <a16:creationId xmlns:a16="http://schemas.microsoft.com/office/drawing/2014/main" id="{0834A216-D440-09E6-A114-9571C49726F0}"/>
              </a:ext>
            </a:extLst>
          </p:cNvPr>
          <p:cNvSpPr txBox="1"/>
          <p:nvPr/>
        </p:nvSpPr>
        <p:spPr>
          <a:xfrm>
            <a:off x="690867" y="3454303"/>
            <a:ext cx="6699197" cy="923330"/>
          </a:xfrm>
          <a:prstGeom prst="rect">
            <a:avLst/>
          </a:prstGeom>
          <a:noFill/>
        </p:spPr>
        <p:txBody>
          <a:bodyPr wrap="square">
            <a:spAutoFit/>
          </a:bodyPr>
          <a:lstStyle/>
          <a:p>
            <a:r>
              <a:rPr kumimoji="1" lang="en-US" altLang="zh-CN" b="0" dirty="0">
                <a:latin typeface="Tahoma" panose="020B0604030504040204" pitchFamily="34" charset="0"/>
                <a:ea typeface="Tahoma" panose="020B0604030504040204" pitchFamily="34" charset="0"/>
                <a:cs typeface="Tahoma" panose="020B0604030504040204" pitchFamily="34" charset="0"/>
              </a:rPr>
              <a:t>eBPF </a:t>
            </a:r>
            <a:r>
              <a:rPr kumimoji="1" lang="en-US" altLang="zh-CN" b="0" dirty="0" err="1">
                <a:latin typeface="Tahoma" panose="020B0604030504040204" pitchFamily="34" charset="0"/>
                <a:ea typeface="Tahoma" panose="020B0604030504040204" pitchFamily="34" charset="0"/>
                <a:cs typeface="Tahoma" panose="020B0604030504040204" pitchFamily="34" charset="0"/>
              </a:rPr>
              <a:t>tracepoint</a:t>
            </a:r>
            <a:r>
              <a:rPr kumimoji="1" lang="zh-CN" altLang="en-US" b="0" dirty="0">
                <a:latin typeface="Tahoma" panose="020B0604030504040204" pitchFamily="34" charset="0"/>
                <a:ea typeface="+mn-ea"/>
                <a:cs typeface="Tahoma" panose="020B0604030504040204" pitchFamily="34" charset="0"/>
              </a:rPr>
              <a:t>程序类型允许使用</a:t>
            </a:r>
            <a:r>
              <a:rPr kumimoji="1" lang="en-US" altLang="zh-CN" b="0" dirty="0">
                <a:latin typeface="Tahoma" panose="020B0604030504040204" pitchFamily="34" charset="0"/>
                <a:ea typeface="Tahoma" panose="020B0604030504040204" pitchFamily="34" charset="0"/>
                <a:cs typeface="Tahoma" panose="020B0604030504040204" pitchFamily="34" charset="0"/>
              </a:rPr>
              <a:t>eBPF</a:t>
            </a:r>
            <a:r>
              <a:rPr kumimoji="1" lang="zh-CN" altLang="en-US" b="0" dirty="0">
                <a:latin typeface="Tahoma" panose="020B0604030504040204" pitchFamily="34" charset="0"/>
                <a:ea typeface="+mn-ea"/>
                <a:cs typeface="Tahoma" panose="020B0604030504040204" pitchFamily="34" charset="0"/>
              </a:rPr>
              <a:t>程序作为</a:t>
            </a:r>
            <a:r>
              <a:rPr kumimoji="1" lang="en-US" altLang="zh-CN" b="0" dirty="0" err="1">
                <a:latin typeface="Tahoma" panose="020B0604030504040204" pitchFamily="34" charset="0"/>
                <a:ea typeface="Tahoma" panose="020B0604030504040204" pitchFamily="34" charset="0"/>
                <a:cs typeface="Tahoma" panose="020B0604030504040204" pitchFamily="34" charset="0"/>
              </a:rPr>
              <a:t>tracepoint</a:t>
            </a:r>
            <a:r>
              <a:rPr kumimoji="1" lang="zh-CN" altLang="en-US" b="0" dirty="0">
                <a:latin typeface="Tahoma" panose="020B0604030504040204" pitchFamily="34" charset="0"/>
                <a:ea typeface="+mn-ea"/>
                <a:cs typeface="Tahoma" panose="020B0604030504040204" pitchFamily="34" charset="0"/>
              </a:rPr>
              <a:t>的处理程序</a:t>
            </a:r>
            <a:r>
              <a:rPr kumimoji="1" lang="en-US" altLang="zh-CN" b="0" dirty="0">
                <a:latin typeface="Tahoma" panose="020B0604030504040204" pitchFamily="34" charset="0"/>
                <a:ea typeface="Tahoma" panose="020B0604030504040204" pitchFamily="34" charset="0"/>
                <a:cs typeface="Tahoma" panose="020B0604030504040204" pitchFamily="34" charset="0"/>
              </a:rPr>
              <a:t>,</a:t>
            </a:r>
            <a:r>
              <a:rPr kumimoji="1" lang="en-US" altLang="zh-CN" b="0" dirty="0" err="1">
                <a:latin typeface="Tahoma" panose="020B0604030504040204" pitchFamily="34" charset="0"/>
                <a:ea typeface="Tahoma" panose="020B0604030504040204" pitchFamily="34" charset="0"/>
                <a:cs typeface="Tahoma" panose="020B0604030504040204" pitchFamily="34" charset="0"/>
              </a:rPr>
              <a:t>tracepoint</a:t>
            </a:r>
            <a:r>
              <a:rPr kumimoji="1" lang="zh-CN" altLang="en-US" b="0" dirty="0">
                <a:latin typeface="Tahoma" panose="020B0604030504040204" pitchFamily="34" charset="0"/>
                <a:ea typeface="+mn-ea"/>
                <a:cs typeface="Tahoma" panose="020B0604030504040204" pitchFamily="34" charset="0"/>
              </a:rPr>
              <a:t>功能和</a:t>
            </a:r>
            <a:r>
              <a:rPr kumimoji="1" lang="en-US" altLang="zh-CN" b="0" dirty="0" err="1">
                <a:latin typeface="Tahoma" panose="020B0604030504040204" pitchFamily="34" charset="0"/>
                <a:ea typeface="Tahoma" panose="020B0604030504040204" pitchFamily="34" charset="0"/>
                <a:cs typeface="Tahoma" panose="020B0604030504040204" pitchFamily="34" charset="0"/>
              </a:rPr>
              <a:t>kprobe</a:t>
            </a:r>
            <a:r>
              <a:rPr kumimoji="1" lang="zh-CN" altLang="en-US" b="0" dirty="0">
                <a:latin typeface="Tahoma" panose="020B0604030504040204" pitchFamily="34" charset="0"/>
                <a:ea typeface="+mn-ea"/>
                <a:cs typeface="Tahoma" panose="020B0604030504040204" pitchFamily="34" charset="0"/>
              </a:rPr>
              <a:t>类似，</a:t>
            </a:r>
            <a:r>
              <a:rPr kumimoji="1" lang="en-US" altLang="zh-CN" b="0" dirty="0" err="1">
                <a:latin typeface="Tahoma" panose="020B0604030504040204" pitchFamily="34" charset="0"/>
                <a:ea typeface="Tahoma" panose="020B0604030504040204" pitchFamily="34" charset="0"/>
                <a:cs typeface="Tahoma" panose="020B0604030504040204" pitchFamily="34" charset="0"/>
              </a:rPr>
              <a:t>tracepoint</a:t>
            </a:r>
            <a:r>
              <a:rPr kumimoji="1" lang="zh-CN" altLang="en-US" b="0" dirty="0">
                <a:latin typeface="Tahoma" panose="020B0604030504040204" pitchFamily="34" charset="0"/>
                <a:ea typeface="+mn-ea"/>
                <a:cs typeface="Tahoma" panose="020B0604030504040204" pitchFamily="34" charset="0"/>
              </a:rPr>
              <a:t>需要在内核中预先定义提供更好的性能和稳定性，但灵活性不如</a:t>
            </a:r>
            <a:r>
              <a:rPr kumimoji="1" lang="en-US" altLang="zh-CN" b="0" dirty="0" err="1">
                <a:latin typeface="Tahoma" panose="020B0604030504040204" pitchFamily="34" charset="0"/>
                <a:ea typeface="Tahoma" panose="020B0604030504040204" pitchFamily="34" charset="0"/>
                <a:cs typeface="Tahoma" panose="020B0604030504040204" pitchFamily="34" charset="0"/>
              </a:rPr>
              <a:t>kprobe</a:t>
            </a:r>
            <a:endParaRPr lang="zh-CN" altLang="en-US" b="0" dirty="0">
              <a:latin typeface="Tahoma" panose="020B0604030504040204" pitchFamily="34" charset="0"/>
              <a:ea typeface="+mn-ea"/>
              <a:cs typeface="Tahoma" panose="020B0604030504040204" pitchFamily="34" charset="0"/>
            </a:endParaRPr>
          </a:p>
        </p:txBody>
      </p:sp>
      <p:sp>
        <p:nvSpPr>
          <p:cNvPr id="23" name="文本框 22">
            <a:extLst>
              <a:ext uri="{FF2B5EF4-FFF2-40B4-BE49-F238E27FC236}">
                <a16:creationId xmlns:a16="http://schemas.microsoft.com/office/drawing/2014/main" id="{E726F317-42E3-0BD7-43E6-A22B33C2D860}"/>
              </a:ext>
            </a:extLst>
          </p:cNvPr>
          <p:cNvSpPr txBox="1"/>
          <p:nvPr/>
        </p:nvSpPr>
        <p:spPr>
          <a:xfrm>
            <a:off x="397417" y="5426676"/>
            <a:ext cx="1008112"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XDP</a:t>
            </a:r>
          </a:p>
        </p:txBody>
      </p:sp>
      <p:sp>
        <p:nvSpPr>
          <p:cNvPr id="24" name="文本框 23">
            <a:extLst>
              <a:ext uri="{FF2B5EF4-FFF2-40B4-BE49-F238E27FC236}">
                <a16:creationId xmlns:a16="http://schemas.microsoft.com/office/drawing/2014/main" id="{975A4CA5-ABCE-54CF-93ED-B09CA2ACD453}"/>
              </a:ext>
            </a:extLst>
          </p:cNvPr>
          <p:cNvSpPr txBox="1"/>
          <p:nvPr/>
        </p:nvSpPr>
        <p:spPr>
          <a:xfrm>
            <a:off x="717828" y="5826786"/>
            <a:ext cx="6699197" cy="646331"/>
          </a:xfrm>
          <a:prstGeom prst="rect">
            <a:avLst/>
          </a:prstGeom>
          <a:noFill/>
        </p:spPr>
        <p:txBody>
          <a:bodyPr wrap="square">
            <a:spAutoFit/>
          </a:bodyPr>
          <a:lstStyle/>
          <a:p>
            <a:r>
              <a:rPr kumimoji="1" lang="en-US" altLang="zh-CN" b="0" dirty="0">
                <a:latin typeface="+mn-lt"/>
                <a:ea typeface="+mn-ea"/>
              </a:rPr>
              <a:t>eBPF XDP</a:t>
            </a:r>
            <a:r>
              <a:rPr kumimoji="1" lang="zh-CN" altLang="en-US" b="0" dirty="0">
                <a:latin typeface="+mn-lt"/>
                <a:ea typeface="+mn-ea"/>
              </a:rPr>
              <a:t>程序定义了一系列对数据包控制</a:t>
            </a:r>
            <a:r>
              <a:rPr kumimoji="1" lang="en-US" altLang="zh-CN" b="0" dirty="0">
                <a:latin typeface="+mn-lt"/>
                <a:ea typeface="+mn-ea"/>
              </a:rPr>
              <a:t>/</a:t>
            </a:r>
            <a:r>
              <a:rPr kumimoji="1" lang="zh-CN" altLang="en-US" b="0" dirty="0">
                <a:latin typeface="+mn-lt"/>
                <a:ea typeface="+mn-ea"/>
              </a:rPr>
              <a:t>处理的操作，当网络数据包到达内核时，在早期被执行</a:t>
            </a:r>
            <a:r>
              <a:rPr kumimoji="1" lang="en-US" altLang="zh-CN" b="0" dirty="0">
                <a:latin typeface="+mn-lt"/>
                <a:ea typeface="+mn-ea"/>
              </a:rPr>
              <a:t>(</a:t>
            </a:r>
            <a:r>
              <a:rPr kumimoji="1" lang="zh-CN" altLang="en-US" b="0" dirty="0">
                <a:latin typeface="+mn-lt"/>
                <a:ea typeface="+mn-ea"/>
              </a:rPr>
              <a:t>驱动之后，协议栈之前</a:t>
            </a:r>
            <a:r>
              <a:rPr kumimoji="1" lang="en-US" altLang="zh-CN" b="0" dirty="0">
                <a:latin typeface="+mn-lt"/>
                <a:ea typeface="+mn-ea"/>
              </a:rPr>
              <a:t>)</a:t>
            </a:r>
            <a:endParaRPr lang="zh-CN" altLang="en-US" dirty="0">
              <a:latin typeface="+mn-lt"/>
              <a:ea typeface="+mn-ea"/>
            </a:endParaRPr>
          </a:p>
        </p:txBody>
      </p:sp>
      <p:sp>
        <p:nvSpPr>
          <p:cNvPr id="25" name="文本框 24">
            <a:extLst>
              <a:ext uri="{FF2B5EF4-FFF2-40B4-BE49-F238E27FC236}">
                <a16:creationId xmlns:a16="http://schemas.microsoft.com/office/drawing/2014/main" id="{5FCA01AD-50B4-93BA-B7BA-CCE22F953993}"/>
              </a:ext>
            </a:extLst>
          </p:cNvPr>
          <p:cNvSpPr txBox="1"/>
          <p:nvPr/>
        </p:nvSpPr>
        <p:spPr>
          <a:xfrm>
            <a:off x="717828" y="4773852"/>
            <a:ext cx="6699197" cy="646331"/>
          </a:xfrm>
          <a:prstGeom prst="rect">
            <a:avLst/>
          </a:prstGeom>
          <a:noFill/>
        </p:spPr>
        <p:txBody>
          <a:bodyPr wrap="square">
            <a:spAutoFit/>
          </a:bodyPr>
          <a:lstStyle/>
          <a:p>
            <a:r>
              <a:rPr kumimoji="1" lang="en-US" altLang="zh-CN" b="0" dirty="0">
                <a:latin typeface="+mn-lt"/>
                <a:ea typeface="+mn-ea"/>
              </a:rPr>
              <a:t>eBPF TC</a:t>
            </a:r>
            <a:r>
              <a:rPr kumimoji="1" lang="zh-CN" altLang="en-US" b="0" dirty="0">
                <a:latin typeface="+mn-lt"/>
                <a:ea typeface="+mn-ea"/>
              </a:rPr>
              <a:t>程序允许将</a:t>
            </a:r>
            <a:r>
              <a:rPr kumimoji="1" lang="en-US" altLang="zh-CN" b="0" dirty="0">
                <a:latin typeface="+mn-lt"/>
                <a:ea typeface="+mn-ea"/>
              </a:rPr>
              <a:t>eBPF</a:t>
            </a:r>
            <a:r>
              <a:rPr kumimoji="1" lang="zh-CN" altLang="en-US" b="0" dirty="0">
                <a:latin typeface="+mn-lt"/>
                <a:ea typeface="+mn-ea"/>
              </a:rPr>
              <a:t>程序作为</a:t>
            </a:r>
            <a:r>
              <a:rPr kumimoji="1" lang="en-US" altLang="zh-CN" b="0" dirty="0">
                <a:latin typeface="+mn-lt"/>
                <a:ea typeface="+mn-ea"/>
              </a:rPr>
              <a:t>TC(Traffic Control)</a:t>
            </a:r>
            <a:r>
              <a:rPr kumimoji="1" lang="zh-CN" altLang="en-US" b="0" dirty="0">
                <a:latin typeface="+mn-lt"/>
                <a:ea typeface="+mn-ea"/>
              </a:rPr>
              <a:t>模块的处理程序，并定义了一系列数据包处理</a:t>
            </a:r>
            <a:r>
              <a:rPr kumimoji="1" lang="en-US" altLang="zh-CN" b="0" dirty="0">
                <a:latin typeface="+mn-lt"/>
                <a:ea typeface="+mn-ea"/>
              </a:rPr>
              <a:t>/</a:t>
            </a:r>
            <a:r>
              <a:rPr kumimoji="1" lang="zh-CN" altLang="en-US" b="0" dirty="0">
                <a:latin typeface="+mn-lt"/>
                <a:ea typeface="+mn-ea"/>
              </a:rPr>
              <a:t>分类</a:t>
            </a:r>
            <a:r>
              <a:rPr kumimoji="1" lang="en-US" altLang="zh-CN" b="0" dirty="0">
                <a:latin typeface="+mn-lt"/>
                <a:ea typeface="+mn-ea"/>
              </a:rPr>
              <a:t>/</a:t>
            </a:r>
            <a:r>
              <a:rPr kumimoji="1" lang="zh-CN" altLang="en-US" b="0" dirty="0">
                <a:latin typeface="+mn-lt"/>
                <a:ea typeface="+mn-ea"/>
              </a:rPr>
              <a:t>控制操作</a:t>
            </a:r>
            <a:endParaRPr lang="zh-CN" altLang="en-US" dirty="0">
              <a:latin typeface="+mn-lt"/>
              <a:ea typeface="+mn-ea"/>
            </a:endParaRPr>
          </a:p>
        </p:txBody>
      </p:sp>
      <p:sp>
        <p:nvSpPr>
          <p:cNvPr id="26" name="右大括号 25">
            <a:extLst>
              <a:ext uri="{FF2B5EF4-FFF2-40B4-BE49-F238E27FC236}">
                <a16:creationId xmlns:a16="http://schemas.microsoft.com/office/drawing/2014/main" id="{8E10DEC7-202B-B238-75AC-F3E418A0DACE}"/>
              </a:ext>
            </a:extLst>
          </p:cNvPr>
          <p:cNvSpPr/>
          <p:nvPr/>
        </p:nvSpPr>
        <p:spPr bwMode="auto">
          <a:xfrm>
            <a:off x="7282751" y="2495835"/>
            <a:ext cx="308568" cy="1802345"/>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7" name="文本框 26">
            <a:extLst>
              <a:ext uri="{FF2B5EF4-FFF2-40B4-BE49-F238E27FC236}">
                <a16:creationId xmlns:a16="http://schemas.microsoft.com/office/drawing/2014/main" id="{A4780AE1-B0C6-4CD7-A9C9-B1067E3060FE}"/>
              </a:ext>
            </a:extLst>
          </p:cNvPr>
          <p:cNvSpPr txBox="1"/>
          <p:nvPr/>
        </p:nvSpPr>
        <p:spPr>
          <a:xfrm>
            <a:off x="432250" y="1950663"/>
            <a:ext cx="5973894"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KPROBE</a:t>
            </a:r>
            <a:r>
              <a:rPr kumimoji="1" lang="en-US" altLang="zh-CN" b="0" dirty="0">
                <a:latin typeface="SimHei" panose="02010609060101010101" pitchFamily="49" charset="-122"/>
                <a:ea typeface="SimHei" panose="02010609060101010101" pitchFamily="49" charset="-122"/>
              </a:rPr>
              <a:t> </a:t>
            </a:r>
          </a:p>
        </p:txBody>
      </p:sp>
      <p:sp>
        <p:nvSpPr>
          <p:cNvPr id="28" name="右大括号 27">
            <a:extLst>
              <a:ext uri="{FF2B5EF4-FFF2-40B4-BE49-F238E27FC236}">
                <a16:creationId xmlns:a16="http://schemas.microsoft.com/office/drawing/2014/main" id="{9D35BABF-D119-E669-B8C9-C1079AB1A8EA}"/>
              </a:ext>
            </a:extLst>
          </p:cNvPr>
          <p:cNvSpPr/>
          <p:nvPr/>
        </p:nvSpPr>
        <p:spPr bwMode="auto">
          <a:xfrm>
            <a:off x="7235780" y="4808200"/>
            <a:ext cx="308568" cy="1802345"/>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9" name="文本框 28">
            <a:extLst>
              <a:ext uri="{FF2B5EF4-FFF2-40B4-BE49-F238E27FC236}">
                <a16:creationId xmlns:a16="http://schemas.microsoft.com/office/drawing/2014/main" id="{AFC959BF-3E41-46F3-6E7B-7E1C7AFA3F3A}"/>
              </a:ext>
            </a:extLst>
          </p:cNvPr>
          <p:cNvSpPr txBox="1"/>
          <p:nvPr/>
        </p:nvSpPr>
        <p:spPr>
          <a:xfrm>
            <a:off x="7764514" y="3204826"/>
            <a:ext cx="5973894" cy="400110"/>
          </a:xfrm>
          <a:prstGeom prst="rect">
            <a:avLst/>
          </a:prstGeom>
          <a:noFill/>
        </p:spPr>
        <p:txBody>
          <a:bodyPr wrap="square" rtlCol="0">
            <a:spAutoFit/>
          </a:bodyPr>
          <a:lstStyle/>
          <a:p>
            <a:r>
              <a:rPr kumimoji="1" lang="en-US" altLang="zh-CN" sz="2000" dirty="0">
                <a:solidFill>
                  <a:srgbClr val="FF0000"/>
                </a:solidFill>
                <a:latin typeface="SimHei" panose="02010609060101010101" pitchFamily="49" charset="-122"/>
                <a:ea typeface="SimHei" panose="02010609060101010101" pitchFamily="49" charset="-122"/>
              </a:rPr>
              <a:t>Tracing</a:t>
            </a:r>
          </a:p>
        </p:txBody>
      </p:sp>
    </p:spTree>
    <p:extLst>
      <p:ext uri="{BB962C8B-B14F-4D97-AF65-F5344CB8AC3E}">
        <p14:creationId xmlns:p14="http://schemas.microsoft.com/office/powerpoint/2010/main" val="119825366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13114" y="1522176"/>
            <a:ext cx="1440160"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 </a:t>
            </a:r>
            <a:r>
              <a:rPr kumimoji="1" lang="en-US" altLang="zh-CN" sz="2400" dirty="0">
                <a:latin typeface="SimHei" panose="02010609060101010101" pitchFamily="49" charset="-122"/>
                <a:ea typeface="SimHei" panose="02010609060101010101" pitchFamily="49" charset="-122"/>
              </a:rPr>
              <a:t>MAP</a:t>
            </a:r>
            <a:endParaRPr kumimoji="1" lang="zh-CN" altLang="en-US" sz="2400"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9157A30C-9F8A-EABB-F3B7-69E1C8700D43}"/>
              </a:ext>
            </a:extLst>
          </p:cNvPr>
          <p:cNvSpPr>
            <a:spLocks noGrp="1"/>
          </p:cNvSpPr>
          <p:nvPr>
            <p:ph type="sldNum" sz="quarter" idx="12"/>
          </p:nvPr>
        </p:nvSpPr>
        <p:spPr>
          <a:xfrm>
            <a:off x="8460432" y="6453336"/>
            <a:ext cx="486718" cy="247502"/>
          </a:xfrm>
        </p:spPr>
        <p:txBody>
          <a:bodyPr/>
          <a:lstStyle/>
          <a:p>
            <a:pPr>
              <a:defRPr/>
            </a:pPr>
            <a:fld id="{2BE9E919-A463-264A-AD28-C5A0DC5B5896}" type="slidenum">
              <a:rPr lang="en-US" altLang="zh-CN" smtClean="0"/>
              <a:pPr>
                <a:defRPr/>
              </a:pPr>
              <a:t>21</a:t>
            </a:fld>
            <a:endParaRPr lang="en-US" altLang="zh-CN"/>
          </a:p>
        </p:txBody>
      </p:sp>
      <p:grpSp>
        <p:nvGrpSpPr>
          <p:cNvPr id="17" name="组合 16">
            <a:extLst>
              <a:ext uri="{FF2B5EF4-FFF2-40B4-BE49-F238E27FC236}">
                <a16:creationId xmlns:a16="http://schemas.microsoft.com/office/drawing/2014/main" id="{0864BBA0-C339-8F51-28CF-AD1B39E5BC73}"/>
              </a:ext>
            </a:extLst>
          </p:cNvPr>
          <p:cNvGrpSpPr/>
          <p:nvPr/>
        </p:nvGrpSpPr>
        <p:grpSpPr>
          <a:xfrm>
            <a:off x="5982350" y="1501080"/>
            <a:ext cx="2727797" cy="2736016"/>
            <a:chOff x="6216178" y="1581556"/>
            <a:chExt cx="2727797" cy="2736016"/>
          </a:xfrm>
        </p:grpSpPr>
        <p:pic>
          <p:nvPicPr>
            <p:cNvPr id="10" name="图片 9">
              <a:extLst>
                <a:ext uri="{FF2B5EF4-FFF2-40B4-BE49-F238E27FC236}">
                  <a16:creationId xmlns:a16="http://schemas.microsoft.com/office/drawing/2014/main" id="{87B79129-C941-CEBF-E89A-0E55D6EA6850}"/>
                </a:ext>
              </a:extLst>
            </p:cNvPr>
            <p:cNvPicPr>
              <a:picLocks noChangeAspect="1"/>
            </p:cNvPicPr>
            <p:nvPr/>
          </p:nvPicPr>
          <p:blipFill>
            <a:blip r:embed="rId3"/>
            <a:stretch>
              <a:fillRect/>
            </a:stretch>
          </p:blipFill>
          <p:spPr>
            <a:xfrm>
              <a:off x="6216178" y="1581556"/>
              <a:ext cx="2727797" cy="2659029"/>
            </a:xfrm>
            <a:prstGeom prst="rect">
              <a:avLst/>
            </a:prstGeom>
          </p:spPr>
        </p:pic>
        <p:sp>
          <p:nvSpPr>
            <p:cNvPr id="11" name="矩形 10">
              <a:extLst>
                <a:ext uri="{FF2B5EF4-FFF2-40B4-BE49-F238E27FC236}">
                  <a16:creationId xmlns:a16="http://schemas.microsoft.com/office/drawing/2014/main" id="{CB57D27B-EBEE-558B-0141-6506C405F2F0}"/>
                </a:ext>
              </a:extLst>
            </p:cNvPr>
            <p:cNvSpPr/>
            <p:nvPr/>
          </p:nvSpPr>
          <p:spPr bwMode="auto">
            <a:xfrm>
              <a:off x="6216178" y="1658543"/>
              <a:ext cx="2673242" cy="1106376"/>
            </a:xfrm>
            <a:prstGeom prst="rect">
              <a:avLst/>
            </a:prstGeom>
            <a:solidFill>
              <a:schemeClr val="bg1">
                <a:alpha val="6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2" name="矩形 11">
              <a:extLst>
                <a:ext uri="{FF2B5EF4-FFF2-40B4-BE49-F238E27FC236}">
                  <a16:creationId xmlns:a16="http://schemas.microsoft.com/office/drawing/2014/main" id="{D7FB7B64-17A2-90D5-F430-47B5C079DFFA}"/>
                </a:ext>
              </a:extLst>
            </p:cNvPr>
            <p:cNvSpPr/>
            <p:nvPr/>
          </p:nvSpPr>
          <p:spPr bwMode="auto">
            <a:xfrm>
              <a:off x="6300191" y="2764918"/>
              <a:ext cx="1656185" cy="808098"/>
            </a:xfrm>
            <a:prstGeom prst="rect">
              <a:avLst/>
            </a:prstGeom>
            <a:solidFill>
              <a:schemeClr val="bg1">
                <a:alpha val="6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3" name="矩形 12">
              <a:extLst>
                <a:ext uri="{FF2B5EF4-FFF2-40B4-BE49-F238E27FC236}">
                  <a16:creationId xmlns:a16="http://schemas.microsoft.com/office/drawing/2014/main" id="{3EB90384-476A-B396-3908-C556FC831989}"/>
                </a:ext>
              </a:extLst>
            </p:cNvPr>
            <p:cNvSpPr/>
            <p:nvPr/>
          </p:nvSpPr>
          <p:spPr bwMode="auto">
            <a:xfrm>
              <a:off x="6216178" y="3586461"/>
              <a:ext cx="2673242" cy="731111"/>
            </a:xfrm>
            <a:prstGeom prst="rect">
              <a:avLst/>
            </a:prstGeom>
            <a:solidFill>
              <a:schemeClr val="bg1">
                <a:alpha val="6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grpSp>
      <p:sp>
        <p:nvSpPr>
          <p:cNvPr id="14" name="右箭头 13">
            <a:extLst>
              <a:ext uri="{FF2B5EF4-FFF2-40B4-BE49-F238E27FC236}">
                <a16:creationId xmlns:a16="http://schemas.microsoft.com/office/drawing/2014/main" id="{23C65FB6-E3C2-2AEB-FE97-2ABB4E17DD2F}"/>
              </a:ext>
            </a:extLst>
          </p:cNvPr>
          <p:cNvSpPr/>
          <p:nvPr/>
        </p:nvSpPr>
        <p:spPr bwMode="auto">
          <a:xfrm>
            <a:off x="5173922" y="2887517"/>
            <a:ext cx="573005" cy="448058"/>
          </a:xfrm>
          <a:prstGeom prst="rightArrow">
            <a:avLst/>
          </a:prstGeom>
          <a:solidFill>
            <a:srgbClr val="74A9D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5" name="文本框 14">
            <a:extLst>
              <a:ext uri="{FF2B5EF4-FFF2-40B4-BE49-F238E27FC236}">
                <a16:creationId xmlns:a16="http://schemas.microsoft.com/office/drawing/2014/main" id="{7B34D2D1-9C13-FCD3-E433-B50F14D9D50D}"/>
              </a:ext>
            </a:extLst>
          </p:cNvPr>
          <p:cNvSpPr txBox="1"/>
          <p:nvPr/>
        </p:nvSpPr>
        <p:spPr>
          <a:xfrm>
            <a:off x="486226" y="3862548"/>
            <a:ext cx="2880320" cy="400110"/>
          </a:xfrm>
          <a:prstGeom prst="rect">
            <a:avLst/>
          </a:prstGeom>
          <a:noFill/>
        </p:spPr>
        <p:txBody>
          <a:bodyPr wrap="square" rtlCol="0">
            <a:spAutoFit/>
          </a:bodyPr>
          <a:lstStyle/>
          <a:p>
            <a:pPr marL="342900" indent="-342900">
              <a:buFont typeface="Wingdings" pitchFamily="2" charset="2"/>
              <a:buChar char="n"/>
            </a:pPr>
            <a:r>
              <a:rPr kumimoji="1" lang="en-US" altLang="zh-CN" sz="2000" b="0" dirty="0">
                <a:latin typeface="SimHei" panose="02010609060101010101" pitchFamily="49" charset="-122"/>
                <a:ea typeface="SimHei" panose="02010609060101010101" pitchFamily="49" charset="-122"/>
              </a:rPr>
              <a:t>eBPF MAP</a:t>
            </a:r>
            <a:r>
              <a:rPr kumimoji="1" lang="zh-CN" altLang="en-US" sz="2000" b="0" dirty="0">
                <a:latin typeface="SimHei" panose="02010609060101010101" pitchFamily="49" charset="-122"/>
                <a:ea typeface="SimHei" panose="02010609060101010101" pitchFamily="49" charset="-122"/>
              </a:rPr>
              <a:t>的具体功能</a:t>
            </a:r>
          </a:p>
        </p:txBody>
      </p:sp>
      <p:sp>
        <p:nvSpPr>
          <p:cNvPr id="16" name="文本框 15">
            <a:extLst>
              <a:ext uri="{FF2B5EF4-FFF2-40B4-BE49-F238E27FC236}">
                <a16:creationId xmlns:a16="http://schemas.microsoft.com/office/drawing/2014/main" id="{E7E16567-9673-E637-8975-135FB1DF6692}"/>
              </a:ext>
            </a:extLst>
          </p:cNvPr>
          <p:cNvSpPr txBox="1"/>
          <p:nvPr/>
        </p:nvSpPr>
        <p:spPr>
          <a:xfrm>
            <a:off x="513114" y="1983841"/>
            <a:ext cx="3770854"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一些和</a:t>
            </a:r>
            <a:r>
              <a:rPr kumimoji="1" lang="en-US" altLang="zh-CN" sz="2000" b="0" dirty="0">
                <a:latin typeface="SimHei" panose="02010609060101010101" pitchFamily="49" charset="-122"/>
                <a:ea typeface="SimHei" panose="02010609060101010101" pitchFamily="49" charset="-122"/>
              </a:rPr>
              <a:t>eBPF MAP</a:t>
            </a:r>
            <a:r>
              <a:rPr kumimoji="1" lang="zh-CN" altLang="en-US" sz="2000" b="0" dirty="0">
                <a:latin typeface="SimHei" panose="02010609060101010101" pitchFamily="49" charset="-122"/>
                <a:ea typeface="SimHei" panose="02010609060101010101" pitchFamily="49" charset="-122"/>
              </a:rPr>
              <a:t>相关的问题</a:t>
            </a:r>
          </a:p>
        </p:txBody>
      </p:sp>
      <p:sp>
        <p:nvSpPr>
          <p:cNvPr id="18" name="文本框 17">
            <a:extLst>
              <a:ext uri="{FF2B5EF4-FFF2-40B4-BE49-F238E27FC236}">
                <a16:creationId xmlns:a16="http://schemas.microsoft.com/office/drawing/2014/main" id="{D04B4BAA-3918-E191-946B-72DEFA05DA4A}"/>
              </a:ext>
            </a:extLst>
          </p:cNvPr>
          <p:cNvSpPr txBox="1"/>
          <p:nvPr/>
        </p:nvSpPr>
        <p:spPr>
          <a:xfrm>
            <a:off x="559678" y="2396090"/>
            <a:ext cx="4876418" cy="1384803"/>
          </a:xfrm>
          <a:prstGeom prst="rect">
            <a:avLst/>
          </a:prstGeom>
          <a:noFill/>
        </p:spPr>
        <p:txBody>
          <a:bodyPr wrap="square" rtlCol="0">
            <a:spAutoFit/>
          </a:bodyPr>
          <a:lstStyle/>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程序运行时如何高效地保存</a:t>
            </a:r>
            <a:r>
              <a:rPr kumimoji="1" lang="en-US" altLang="zh-CN" b="0" dirty="0">
                <a:latin typeface="+mn-lt"/>
                <a:ea typeface="+mn-ea"/>
              </a:rPr>
              <a:t>/</a:t>
            </a:r>
            <a:r>
              <a:rPr kumimoji="1" lang="zh-CN" altLang="en-US" b="0" dirty="0">
                <a:latin typeface="+mn-lt"/>
                <a:ea typeface="+mn-ea"/>
              </a:rPr>
              <a:t>存储一些中间数据？</a:t>
            </a:r>
            <a:endParaRPr kumimoji="1" lang="en-US" altLang="zh-CN" b="0" dirty="0">
              <a:latin typeface="+mn-lt"/>
              <a:ea typeface="+mn-ea"/>
            </a:endParaRPr>
          </a:p>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程序如何和用户态程序交换数据？</a:t>
            </a:r>
            <a:endParaRPr kumimoji="1" lang="en-US" altLang="zh-CN" b="0" dirty="0">
              <a:latin typeface="+mn-lt"/>
              <a:ea typeface="+mn-ea"/>
            </a:endParaRPr>
          </a:p>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程序之间如何交换数据？</a:t>
            </a:r>
            <a:endParaRPr kumimoji="1" lang="en-US" altLang="zh-CN" b="0" dirty="0">
              <a:latin typeface="+mn-lt"/>
              <a:ea typeface="+mn-ea"/>
            </a:endParaRPr>
          </a:p>
        </p:txBody>
      </p:sp>
      <p:sp>
        <p:nvSpPr>
          <p:cNvPr id="19" name="文本框 18">
            <a:extLst>
              <a:ext uri="{FF2B5EF4-FFF2-40B4-BE49-F238E27FC236}">
                <a16:creationId xmlns:a16="http://schemas.microsoft.com/office/drawing/2014/main" id="{E5D441F9-3EF2-E25C-CF86-60B8AA2C903D}"/>
              </a:ext>
            </a:extLst>
          </p:cNvPr>
          <p:cNvSpPr txBox="1"/>
          <p:nvPr/>
        </p:nvSpPr>
        <p:spPr>
          <a:xfrm>
            <a:off x="513114" y="4351367"/>
            <a:ext cx="8430861" cy="2707344"/>
          </a:xfrm>
          <a:prstGeom prst="rect">
            <a:avLst/>
          </a:prstGeom>
          <a:noFill/>
        </p:spPr>
        <p:txBody>
          <a:bodyPr wrap="square" rtlCol="0">
            <a:spAutoFit/>
          </a:bodyPr>
          <a:lstStyle/>
          <a:p>
            <a:pPr marL="457200" indent="-457200">
              <a:lnSpc>
                <a:spcPct val="120000"/>
              </a:lnSpc>
              <a:buFont typeface="+mj-lt"/>
              <a:buAutoNum type="arabicPeriod"/>
            </a:pPr>
            <a:r>
              <a:rPr kumimoji="1" lang="en-US" altLang="zh-CN" b="0" dirty="0">
                <a:latin typeface="+mn-lt"/>
                <a:ea typeface="+mn-ea"/>
              </a:rPr>
              <a:t>eBPF MAP</a:t>
            </a:r>
            <a:r>
              <a:rPr kumimoji="1" lang="zh-CN" altLang="en-US" b="0" dirty="0">
                <a:latin typeface="+mn-lt"/>
                <a:ea typeface="+mn-ea"/>
              </a:rPr>
              <a:t>以</a:t>
            </a:r>
            <a:r>
              <a:rPr kumimoji="1" lang="en-US" altLang="zh-CN" b="0" dirty="0">
                <a:latin typeface="+mn-lt"/>
                <a:ea typeface="+mn-ea"/>
              </a:rPr>
              <a:t>key/value</a:t>
            </a:r>
            <a:r>
              <a:rPr kumimoji="1" lang="zh-CN" altLang="en-US" b="0" dirty="0">
                <a:latin typeface="+mn-lt"/>
                <a:ea typeface="+mn-ea"/>
              </a:rPr>
              <a:t>的形式保存在内核态内存中，不同的</a:t>
            </a:r>
            <a:r>
              <a:rPr kumimoji="1" lang="en-US" altLang="zh-CN" b="0" dirty="0">
                <a:latin typeface="+mn-lt"/>
                <a:ea typeface="+mn-ea"/>
              </a:rPr>
              <a:t>eBPF MAP</a:t>
            </a:r>
            <a:r>
              <a:rPr kumimoji="1" lang="zh-CN" altLang="en-US" b="0" dirty="0">
                <a:latin typeface="+mn-lt"/>
                <a:ea typeface="+mn-ea"/>
              </a:rPr>
              <a:t>类型</a:t>
            </a:r>
            <a:r>
              <a:rPr kumimoji="1" lang="en-US" altLang="zh-CN" b="0" dirty="0">
                <a:latin typeface="+mn-lt"/>
                <a:ea typeface="+mn-ea"/>
              </a:rPr>
              <a:t>key/value</a:t>
            </a:r>
            <a:r>
              <a:rPr kumimoji="1" lang="zh-CN" altLang="en-US" b="0" dirty="0">
                <a:latin typeface="+mn-lt"/>
                <a:ea typeface="+mn-ea"/>
              </a:rPr>
              <a:t>的含义不同，目前内核的</a:t>
            </a:r>
            <a:r>
              <a:rPr kumimoji="1" lang="en-US" altLang="zh-CN" b="0" dirty="0">
                <a:latin typeface="+mn-lt"/>
                <a:ea typeface="+mn-ea"/>
              </a:rPr>
              <a:t>eBPF MAP</a:t>
            </a:r>
            <a:r>
              <a:rPr kumimoji="1" lang="zh-CN" altLang="en-US" b="0" dirty="0">
                <a:latin typeface="+mn-lt"/>
                <a:ea typeface="+mn-ea"/>
              </a:rPr>
              <a:t>类型有</a:t>
            </a:r>
            <a:r>
              <a:rPr kumimoji="1" lang="en-US" altLang="zh-CN" dirty="0">
                <a:solidFill>
                  <a:srgbClr val="FF0000"/>
                </a:solidFill>
                <a:latin typeface="+mn-lt"/>
                <a:ea typeface="+mn-ea"/>
              </a:rPr>
              <a:t>30</a:t>
            </a:r>
            <a:r>
              <a:rPr kumimoji="1" lang="zh-CN" altLang="en-US" dirty="0">
                <a:solidFill>
                  <a:srgbClr val="FF0000"/>
                </a:solidFill>
                <a:latin typeface="+mn-lt"/>
                <a:ea typeface="+mn-ea"/>
              </a:rPr>
              <a:t>种</a:t>
            </a:r>
            <a:endParaRPr kumimoji="1" lang="en-US" altLang="zh-CN" dirty="0">
              <a:solidFill>
                <a:srgbClr val="FF0000"/>
              </a:solidFill>
              <a:latin typeface="+mn-lt"/>
              <a:ea typeface="+mn-ea"/>
            </a:endParaRPr>
          </a:p>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 </a:t>
            </a:r>
            <a:r>
              <a:rPr kumimoji="1" lang="en-US" altLang="zh-CN" b="0" dirty="0">
                <a:latin typeface="+mn-lt"/>
                <a:ea typeface="+mn-ea"/>
              </a:rPr>
              <a:t>MAP</a:t>
            </a:r>
            <a:r>
              <a:rPr kumimoji="1" lang="zh-CN" altLang="en-US" b="0" dirty="0">
                <a:latin typeface="+mn-lt"/>
                <a:ea typeface="+mn-ea"/>
              </a:rPr>
              <a:t>作为一种</a:t>
            </a:r>
            <a:r>
              <a:rPr kumimoji="1" lang="zh-CN" altLang="en-US" dirty="0">
                <a:solidFill>
                  <a:srgbClr val="FF0000"/>
                </a:solidFill>
                <a:latin typeface="+mn-lt"/>
                <a:ea typeface="+mn-ea"/>
              </a:rPr>
              <a:t>通用的数据结构</a:t>
            </a:r>
            <a:r>
              <a:rPr kumimoji="1" lang="zh-CN" altLang="en-US" b="0" dirty="0">
                <a:latin typeface="+mn-lt"/>
                <a:ea typeface="+mn-ea"/>
              </a:rPr>
              <a:t>实现数据的</a:t>
            </a:r>
            <a:r>
              <a:rPr kumimoji="1" lang="zh-CN" altLang="en-US" dirty="0">
                <a:solidFill>
                  <a:srgbClr val="FF0000"/>
                </a:solidFill>
                <a:latin typeface="+mn-lt"/>
                <a:ea typeface="+mn-ea"/>
              </a:rPr>
              <a:t>高效读取</a:t>
            </a:r>
            <a:r>
              <a:rPr kumimoji="1" lang="en-US" altLang="zh-CN" dirty="0">
                <a:solidFill>
                  <a:srgbClr val="FF0000"/>
                </a:solidFill>
                <a:latin typeface="+mn-lt"/>
                <a:ea typeface="+mn-ea"/>
              </a:rPr>
              <a:t>/</a:t>
            </a:r>
            <a:r>
              <a:rPr kumimoji="1" lang="zh-CN" altLang="en-US" dirty="0">
                <a:solidFill>
                  <a:srgbClr val="FF0000"/>
                </a:solidFill>
                <a:latin typeface="+mn-lt"/>
                <a:ea typeface="+mn-ea"/>
              </a:rPr>
              <a:t>存储</a:t>
            </a:r>
            <a:endParaRPr kumimoji="1" lang="en-US" altLang="zh-CN" dirty="0">
              <a:solidFill>
                <a:srgbClr val="FF0000"/>
              </a:solidFill>
              <a:latin typeface="+mn-lt"/>
              <a:ea typeface="+mn-ea"/>
            </a:endParaRPr>
          </a:p>
          <a:p>
            <a:pPr marL="457200" indent="-457200">
              <a:lnSpc>
                <a:spcPct val="120000"/>
              </a:lnSpc>
              <a:buFont typeface="+mj-lt"/>
              <a:buAutoNum type="arabicPeriod"/>
            </a:pPr>
            <a:r>
              <a:rPr kumimoji="1" lang="zh-CN" altLang="en-US" b="0" dirty="0">
                <a:latin typeface="+mn-lt"/>
                <a:ea typeface="+mn-ea"/>
              </a:rPr>
              <a:t>实现</a:t>
            </a:r>
            <a:r>
              <a:rPr kumimoji="1" lang="en-US" altLang="zh-CN" b="0" dirty="0">
                <a:latin typeface="+mn-lt"/>
                <a:ea typeface="+mn-ea"/>
              </a:rPr>
              <a:t>eBPF</a:t>
            </a:r>
            <a:r>
              <a:rPr kumimoji="1" lang="zh-CN" altLang="en-US" b="0" dirty="0">
                <a:latin typeface="+mn-lt"/>
                <a:ea typeface="+mn-ea"/>
              </a:rPr>
              <a:t>程序之间，</a:t>
            </a:r>
            <a:r>
              <a:rPr kumimoji="1" lang="en-US" altLang="zh-CN" b="0" dirty="0">
                <a:latin typeface="+mn-lt"/>
                <a:ea typeface="+mn-ea"/>
              </a:rPr>
              <a:t>eBPF</a:t>
            </a:r>
            <a:r>
              <a:rPr kumimoji="1" lang="zh-CN" altLang="en-US" b="0" dirty="0">
                <a:latin typeface="+mn-lt"/>
                <a:ea typeface="+mn-ea"/>
              </a:rPr>
              <a:t>程序</a:t>
            </a:r>
            <a:r>
              <a:rPr kumimoji="1" lang="en-US" altLang="zh-CN" b="0" dirty="0">
                <a:latin typeface="+mn-lt"/>
                <a:ea typeface="+mn-ea"/>
              </a:rPr>
              <a:t>(</a:t>
            </a:r>
            <a:r>
              <a:rPr kumimoji="1" lang="zh-CN" altLang="en-US" b="0" dirty="0">
                <a:latin typeface="+mn-lt"/>
                <a:ea typeface="+mn-ea"/>
              </a:rPr>
              <a:t>内核态</a:t>
            </a:r>
            <a:r>
              <a:rPr kumimoji="1" lang="en-US" altLang="zh-CN" b="0" dirty="0">
                <a:latin typeface="+mn-lt"/>
                <a:ea typeface="+mn-ea"/>
              </a:rPr>
              <a:t>)</a:t>
            </a:r>
            <a:r>
              <a:rPr kumimoji="1" lang="zh-CN" altLang="en-US" b="0" dirty="0">
                <a:latin typeface="+mn-lt"/>
                <a:ea typeface="+mn-ea"/>
              </a:rPr>
              <a:t>和应用态程序的</a:t>
            </a:r>
            <a:r>
              <a:rPr kumimoji="1" lang="zh-CN" altLang="en-US" dirty="0">
                <a:solidFill>
                  <a:srgbClr val="FF0000"/>
                </a:solidFill>
                <a:latin typeface="+mn-lt"/>
                <a:ea typeface="+mn-ea"/>
              </a:rPr>
              <a:t>数据交互</a:t>
            </a:r>
            <a:endParaRPr kumimoji="1" lang="en-US" altLang="zh-CN" dirty="0">
              <a:solidFill>
                <a:srgbClr val="FF0000"/>
              </a:solidFill>
              <a:latin typeface="+mn-lt"/>
              <a:ea typeface="+mn-ea"/>
            </a:endParaRPr>
          </a:p>
          <a:p>
            <a:pPr marL="457200" indent="-457200">
              <a:lnSpc>
                <a:spcPct val="120000"/>
              </a:lnSpc>
              <a:buFont typeface="+mj-lt"/>
              <a:buAutoNum type="arabicPeriod"/>
            </a:pPr>
            <a:r>
              <a:rPr kumimoji="1" lang="zh-CN" altLang="en-US" b="0" dirty="0">
                <a:latin typeface="+mn-lt"/>
                <a:ea typeface="+mn-ea"/>
              </a:rPr>
              <a:t>为了实现特定的功能，作为</a:t>
            </a:r>
            <a:r>
              <a:rPr kumimoji="1" lang="zh-CN" altLang="en-US" dirty="0">
                <a:solidFill>
                  <a:srgbClr val="FF0000"/>
                </a:solidFill>
                <a:latin typeface="+mn-lt"/>
                <a:ea typeface="+mn-ea"/>
              </a:rPr>
              <a:t>特殊的数据结构</a:t>
            </a:r>
            <a:r>
              <a:rPr kumimoji="1" lang="zh-CN" altLang="en-US" b="0" dirty="0">
                <a:latin typeface="+mn-lt"/>
                <a:ea typeface="+mn-ea"/>
              </a:rPr>
              <a:t>保存</a:t>
            </a:r>
            <a:r>
              <a:rPr kumimoji="1" lang="zh-CN" altLang="en-US" dirty="0">
                <a:solidFill>
                  <a:srgbClr val="FF0000"/>
                </a:solidFill>
                <a:latin typeface="+mn-lt"/>
                <a:ea typeface="+mn-ea"/>
              </a:rPr>
              <a:t>内核相关信息</a:t>
            </a:r>
            <a:r>
              <a:rPr kumimoji="1" lang="zh-CN" altLang="en-US" b="0" dirty="0">
                <a:latin typeface="+mn-lt"/>
                <a:ea typeface="+mn-ea"/>
              </a:rPr>
              <a:t>，实现</a:t>
            </a:r>
            <a:r>
              <a:rPr kumimoji="1" lang="en-US" altLang="zh-CN" b="0" dirty="0">
                <a:latin typeface="+mn-lt"/>
                <a:ea typeface="+mn-ea"/>
              </a:rPr>
              <a:t>eBPF</a:t>
            </a:r>
            <a:r>
              <a:rPr kumimoji="1" lang="zh-CN" altLang="en-US" b="0" dirty="0">
                <a:latin typeface="+mn-lt"/>
                <a:ea typeface="+mn-ea"/>
              </a:rPr>
              <a:t>程序和内核其他模块之间的交互</a:t>
            </a:r>
            <a:endParaRPr kumimoji="1" lang="en-US" altLang="zh-CN" b="0" dirty="0">
              <a:latin typeface="+mn-lt"/>
              <a:ea typeface="+mn-ea"/>
            </a:endParaRPr>
          </a:p>
          <a:p>
            <a:pPr marL="457200" indent="-457200">
              <a:lnSpc>
                <a:spcPct val="120000"/>
              </a:lnSpc>
              <a:buFont typeface="+mj-lt"/>
              <a:buAutoNum type="arabicPeriod"/>
            </a:pPr>
            <a:r>
              <a:rPr kumimoji="1" lang="zh-CN" altLang="en-US" b="0" dirty="0">
                <a:latin typeface="+mn-lt"/>
                <a:ea typeface="+mn-ea"/>
              </a:rPr>
              <a:t>其他功能的</a:t>
            </a:r>
            <a:r>
              <a:rPr kumimoji="1" lang="en-US" altLang="zh-CN" b="0" dirty="0">
                <a:latin typeface="+mn-lt"/>
                <a:ea typeface="+mn-ea"/>
              </a:rPr>
              <a:t>map</a:t>
            </a:r>
          </a:p>
          <a:p>
            <a:pPr marL="457200" indent="-457200">
              <a:lnSpc>
                <a:spcPct val="120000"/>
              </a:lnSpc>
              <a:buFont typeface="+mj-lt"/>
              <a:buAutoNum type="arabicPeriod"/>
            </a:pPr>
            <a:endParaRPr kumimoji="1" lang="en-US" altLang="zh-CN" b="0" dirty="0">
              <a:latin typeface="+mn-lt"/>
              <a:ea typeface="+mn-ea"/>
            </a:endParaRPr>
          </a:p>
        </p:txBody>
      </p:sp>
    </p:spTree>
    <p:extLst>
      <p:ext uri="{BB962C8B-B14F-4D97-AF65-F5344CB8AC3E}">
        <p14:creationId xmlns:p14="http://schemas.microsoft.com/office/powerpoint/2010/main" val="121428487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1438" y="1540732"/>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 </a:t>
            </a:r>
            <a:r>
              <a:rPr kumimoji="1" lang="en-US" altLang="zh-CN" sz="2400" dirty="0">
                <a:latin typeface="SimHei" panose="02010609060101010101" pitchFamily="49" charset="-122"/>
                <a:ea typeface="SimHei" panose="02010609060101010101" pitchFamily="49" charset="-122"/>
              </a:rPr>
              <a:t>MAP</a:t>
            </a:r>
            <a:endParaRPr kumimoji="1" lang="zh-CN" altLang="en-US" sz="2400"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896AF1BD-C36E-6955-C3AF-2014512C425D}"/>
              </a:ext>
            </a:extLst>
          </p:cNvPr>
          <p:cNvSpPr>
            <a:spLocks noGrp="1"/>
          </p:cNvSpPr>
          <p:nvPr>
            <p:ph type="sldNum" sz="quarter" idx="12"/>
          </p:nvPr>
        </p:nvSpPr>
        <p:spPr/>
        <p:txBody>
          <a:bodyPr/>
          <a:lstStyle/>
          <a:p>
            <a:pPr>
              <a:defRPr/>
            </a:pPr>
            <a:fld id="{2BE9E919-A463-264A-AD28-C5A0DC5B5896}" type="slidenum">
              <a:rPr lang="en-US" altLang="zh-CN" smtClean="0"/>
              <a:pPr>
                <a:defRPr/>
              </a:pPr>
              <a:t>22</a:t>
            </a:fld>
            <a:endParaRPr lang="en-US" altLang="zh-CN"/>
          </a:p>
        </p:txBody>
      </p:sp>
      <p:sp>
        <p:nvSpPr>
          <p:cNvPr id="7" name="文本框 6">
            <a:extLst>
              <a:ext uri="{FF2B5EF4-FFF2-40B4-BE49-F238E27FC236}">
                <a16:creationId xmlns:a16="http://schemas.microsoft.com/office/drawing/2014/main" id="{3C301745-B50E-38B2-91F5-9EA51D90D3CC}"/>
              </a:ext>
            </a:extLst>
          </p:cNvPr>
          <p:cNvSpPr txBox="1"/>
          <p:nvPr/>
        </p:nvSpPr>
        <p:spPr>
          <a:xfrm>
            <a:off x="527313" y="1875128"/>
            <a:ext cx="5973894"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Hash Table</a:t>
            </a:r>
          </a:p>
        </p:txBody>
      </p:sp>
      <p:sp>
        <p:nvSpPr>
          <p:cNvPr id="8" name="文本框 7">
            <a:extLst>
              <a:ext uri="{FF2B5EF4-FFF2-40B4-BE49-F238E27FC236}">
                <a16:creationId xmlns:a16="http://schemas.microsoft.com/office/drawing/2014/main" id="{EAB880EE-C96B-E748-EA64-06683DC18B55}"/>
              </a:ext>
            </a:extLst>
          </p:cNvPr>
          <p:cNvSpPr txBox="1"/>
          <p:nvPr/>
        </p:nvSpPr>
        <p:spPr>
          <a:xfrm>
            <a:off x="716495" y="2184618"/>
            <a:ext cx="6807833" cy="923330"/>
          </a:xfrm>
          <a:prstGeom prst="rect">
            <a:avLst/>
          </a:prstGeom>
          <a:noFill/>
        </p:spPr>
        <p:txBody>
          <a:bodyPr wrap="square">
            <a:spAutoFit/>
          </a:bodyPr>
          <a:lstStyle/>
          <a:p>
            <a:r>
              <a:rPr kumimoji="1" lang="zh-CN" altLang="en-US" b="0" dirty="0">
                <a:latin typeface="+mn-lt"/>
                <a:ea typeface="+mn-ea"/>
              </a:rPr>
              <a:t>哈希表是</a:t>
            </a:r>
            <a:r>
              <a:rPr kumimoji="1" lang="en-US" altLang="zh-CN" b="0" dirty="0">
                <a:latin typeface="+mn-lt"/>
                <a:ea typeface="+mn-ea"/>
              </a:rPr>
              <a:t>eBPF</a:t>
            </a:r>
            <a:r>
              <a:rPr kumimoji="1" lang="zh-CN" altLang="en-US" b="0" dirty="0">
                <a:latin typeface="+mn-lt"/>
                <a:ea typeface="+mn-ea"/>
              </a:rPr>
              <a:t>支持的一种通用数据结构，由类型</a:t>
            </a:r>
            <a:r>
              <a:rPr kumimoji="1" lang="en-US" altLang="zh-CN" b="0" dirty="0">
                <a:latin typeface="+mn-lt"/>
                <a:ea typeface="+mn-ea"/>
              </a:rPr>
              <a:t>BPF_MAP_TYPE_HASH</a:t>
            </a:r>
            <a:r>
              <a:rPr kumimoji="1" lang="zh-CN" altLang="en-US" b="0" dirty="0">
                <a:latin typeface="+mn-lt"/>
                <a:ea typeface="+mn-ea"/>
              </a:rPr>
              <a:t>定义，其实现和用法与其他编程语言支持的哈希表类似，支持存储任意大小的</a:t>
            </a:r>
            <a:r>
              <a:rPr kumimoji="1" lang="en-US" altLang="zh-CN" b="0" dirty="0">
                <a:latin typeface="+mn-lt"/>
                <a:ea typeface="+mn-ea"/>
              </a:rPr>
              <a:t>key</a:t>
            </a:r>
            <a:r>
              <a:rPr kumimoji="1" lang="zh-CN" altLang="en-US" b="0" dirty="0">
                <a:latin typeface="+mn-lt"/>
                <a:ea typeface="+mn-ea"/>
              </a:rPr>
              <a:t>和</a:t>
            </a:r>
            <a:r>
              <a:rPr kumimoji="1" lang="en-US" altLang="zh-CN" b="0" dirty="0">
                <a:latin typeface="+mn-lt"/>
                <a:ea typeface="+mn-ea"/>
              </a:rPr>
              <a:t>value(bytes)</a:t>
            </a:r>
            <a:endParaRPr lang="zh-CN" altLang="en-US" dirty="0">
              <a:latin typeface="+mn-lt"/>
              <a:ea typeface="+mn-ea"/>
            </a:endParaRPr>
          </a:p>
        </p:txBody>
      </p:sp>
      <p:sp>
        <p:nvSpPr>
          <p:cNvPr id="10" name="文本框 9">
            <a:extLst>
              <a:ext uri="{FF2B5EF4-FFF2-40B4-BE49-F238E27FC236}">
                <a16:creationId xmlns:a16="http://schemas.microsoft.com/office/drawing/2014/main" id="{0A1F04FC-01F6-C751-FC33-9562A024EC8B}"/>
              </a:ext>
            </a:extLst>
          </p:cNvPr>
          <p:cNvSpPr txBox="1"/>
          <p:nvPr/>
        </p:nvSpPr>
        <p:spPr>
          <a:xfrm>
            <a:off x="524946" y="2973011"/>
            <a:ext cx="5973894"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Array</a:t>
            </a:r>
          </a:p>
        </p:txBody>
      </p:sp>
      <p:sp>
        <p:nvSpPr>
          <p:cNvPr id="11" name="文本框 10">
            <a:extLst>
              <a:ext uri="{FF2B5EF4-FFF2-40B4-BE49-F238E27FC236}">
                <a16:creationId xmlns:a16="http://schemas.microsoft.com/office/drawing/2014/main" id="{02C3054F-0AF8-2686-88BD-E0A108A0C6F0}"/>
              </a:ext>
            </a:extLst>
          </p:cNvPr>
          <p:cNvSpPr txBox="1"/>
          <p:nvPr/>
        </p:nvSpPr>
        <p:spPr>
          <a:xfrm>
            <a:off x="746988" y="3253415"/>
            <a:ext cx="6912768" cy="923330"/>
          </a:xfrm>
          <a:prstGeom prst="rect">
            <a:avLst/>
          </a:prstGeom>
          <a:noFill/>
        </p:spPr>
        <p:txBody>
          <a:bodyPr wrap="square">
            <a:spAutoFit/>
          </a:bodyPr>
          <a:lstStyle/>
          <a:p>
            <a:r>
              <a:rPr kumimoji="1" lang="zh-CN" altLang="en-US" b="0" dirty="0">
                <a:latin typeface="+mn-lt"/>
                <a:ea typeface="+mn-ea"/>
              </a:rPr>
              <a:t>静态数组是</a:t>
            </a:r>
            <a:r>
              <a:rPr kumimoji="1" lang="en-US" altLang="zh-CN" b="0" dirty="0">
                <a:latin typeface="+mn-lt"/>
                <a:ea typeface="+mn-ea"/>
              </a:rPr>
              <a:t>eBPF</a:t>
            </a:r>
            <a:r>
              <a:rPr kumimoji="1" lang="zh-CN" altLang="en-US" b="0" dirty="0">
                <a:latin typeface="+mn-lt"/>
                <a:ea typeface="+mn-ea"/>
              </a:rPr>
              <a:t>支持的一种通用数据结构，由类型</a:t>
            </a:r>
            <a:r>
              <a:rPr kumimoji="1" lang="en-US" altLang="zh-CN" b="0" dirty="0">
                <a:latin typeface="+mn-lt"/>
                <a:ea typeface="+mn-ea"/>
              </a:rPr>
              <a:t>BPF_MAP_TYPE_ARRAY</a:t>
            </a:r>
            <a:r>
              <a:rPr kumimoji="1" lang="zh-CN" altLang="en-US" b="0" dirty="0">
                <a:latin typeface="+mn-lt"/>
                <a:ea typeface="+mn-ea"/>
              </a:rPr>
              <a:t>定义，实现和用法类似普通的静态数组，支持存储任意大小的</a:t>
            </a:r>
            <a:r>
              <a:rPr kumimoji="1" lang="en-US" altLang="zh-CN" b="0" dirty="0">
                <a:latin typeface="+mn-lt"/>
                <a:ea typeface="+mn-ea"/>
              </a:rPr>
              <a:t>value</a:t>
            </a:r>
            <a:r>
              <a:rPr kumimoji="1" lang="zh-CN" altLang="en-US" b="0" dirty="0">
                <a:latin typeface="+mn-lt"/>
                <a:ea typeface="+mn-ea"/>
              </a:rPr>
              <a:t>，</a:t>
            </a:r>
            <a:r>
              <a:rPr kumimoji="1" lang="en-US" altLang="zh-CN" b="0" dirty="0">
                <a:latin typeface="+mn-lt"/>
                <a:ea typeface="+mn-ea"/>
              </a:rPr>
              <a:t>value</a:t>
            </a:r>
            <a:r>
              <a:rPr kumimoji="1" lang="zh-CN" altLang="en-US" b="0" dirty="0">
                <a:latin typeface="+mn-lt"/>
                <a:ea typeface="+mn-ea"/>
              </a:rPr>
              <a:t>由</a:t>
            </a:r>
            <a:r>
              <a:rPr kumimoji="1" lang="en-US" altLang="zh-CN" b="0" dirty="0">
                <a:latin typeface="+mn-lt"/>
                <a:ea typeface="+mn-ea"/>
              </a:rPr>
              <a:t>index</a:t>
            </a:r>
            <a:r>
              <a:rPr kumimoji="1" lang="zh-CN" altLang="en-US" b="0" dirty="0">
                <a:latin typeface="+mn-lt"/>
                <a:ea typeface="+mn-ea"/>
              </a:rPr>
              <a:t>标识</a:t>
            </a:r>
            <a:r>
              <a:rPr kumimoji="1" lang="en-US" altLang="zh-CN" b="0" dirty="0">
                <a:latin typeface="+mn-lt"/>
                <a:ea typeface="+mn-ea"/>
              </a:rPr>
              <a:t>(key</a:t>
            </a:r>
            <a:r>
              <a:rPr kumimoji="1" lang="zh-CN" altLang="en-US" b="0" dirty="0">
                <a:latin typeface="+mn-lt"/>
                <a:ea typeface="+mn-ea"/>
              </a:rPr>
              <a:t>固定为</a:t>
            </a:r>
            <a:r>
              <a:rPr kumimoji="1" lang="en-US" altLang="zh-CN" b="0" dirty="0">
                <a:latin typeface="+mn-lt"/>
                <a:ea typeface="+mn-ea"/>
              </a:rPr>
              <a:t>int</a:t>
            </a:r>
            <a:r>
              <a:rPr kumimoji="1" lang="zh-CN" altLang="en-US" b="0" dirty="0">
                <a:latin typeface="+mn-lt"/>
                <a:ea typeface="+mn-ea"/>
              </a:rPr>
              <a:t>类型</a:t>
            </a:r>
            <a:r>
              <a:rPr kumimoji="1" lang="en-US" altLang="zh-CN" b="0" dirty="0">
                <a:latin typeface="+mn-lt"/>
                <a:ea typeface="+mn-ea"/>
              </a:rPr>
              <a:t>)</a:t>
            </a:r>
            <a:endParaRPr lang="zh-CN" altLang="en-US" dirty="0">
              <a:latin typeface="+mn-lt"/>
              <a:ea typeface="+mn-ea"/>
            </a:endParaRPr>
          </a:p>
        </p:txBody>
      </p:sp>
      <p:sp>
        <p:nvSpPr>
          <p:cNvPr id="12" name="文本框 11">
            <a:extLst>
              <a:ext uri="{FF2B5EF4-FFF2-40B4-BE49-F238E27FC236}">
                <a16:creationId xmlns:a16="http://schemas.microsoft.com/office/drawing/2014/main" id="{9B463F28-8D35-2AB2-4121-6643AACA5B17}"/>
              </a:ext>
            </a:extLst>
          </p:cNvPr>
          <p:cNvSpPr txBox="1"/>
          <p:nvPr/>
        </p:nvSpPr>
        <p:spPr>
          <a:xfrm>
            <a:off x="523052" y="4073371"/>
            <a:ext cx="5973894"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Perf event array</a:t>
            </a:r>
          </a:p>
        </p:txBody>
      </p:sp>
      <p:sp>
        <p:nvSpPr>
          <p:cNvPr id="13" name="文本框 12">
            <a:extLst>
              <a:ext uri="{FF2B5EF4-FFF2-40B4-BE49-F238E27FC236}">
                <a16:creationId xmlns:a16="http://schemas.microsoft.com/office/drawing/2014/main" id="{D8AF8A0F-332D-BC05-92E8-6B4845B9CFD1}"/>
              </a:ext>
            </a:extLst>
          </p:cNvPr>
          <p:cNvSpPr txBox="1"/>
          <p:nvPr/>
        </p:nvSpPr>
        <p:spPr>
          <a:xfrm>
            <a:off x="524946" y="5278898"/>
            <a:ext cx="5973894"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stack trace</a:t>
            </a:r>
          </a:p>
        </p:txBody>
      </p:sp>
      <p:sp>
        <p:nvSpPr>
          <p:cNvPr id="14" name="文本框 13">
            <a:extLst>
              <a:ext uri="{FF2B5EF4-FFF2-40B4-BE49-F238E27FC236}">
                <a16:creationId xmlns:a16="http://schemas.microsoft.com/office/drawing/2014/main" id="{3A729691-3200-97D0-9605-4CC40B2D9B2C}"/>
              </a:ext>
            </a:extLst>
          </p:cNvPr>
          <p:cNvSpPr txBox="1"/>
          <p:nvPr/>
        </p:nvSpPr>
        <p:spPr>
          <a:xfrm>
            <a:off x="742999" y="4393938"/>
            <a:ext cx="6643812" cy="923330"/>
          </a:xfrm>
          <a:prstGeom prst="rect">
            <a:avLst/>
          </a:prstGeom>
          <a:noFill/>
        </p:spPr>
        <p:txBody>
          <a:bodyPr wrap="square">
            <a:spAutoFit/>
          </a:bodyPr>
          <a:lstStyle/>
          <a:p>
            <a:r>
              <a:rPr kumimoji="1" lang="zh-CN" altLang="en-US" b="0" dirty="0">
                <a:latin typeface="+mn-lt"/>
                <a:ea typeface="+mn-ea"/>
              </a:rPr>
              <a:t>该</a:t>
            </a:r>
            <a:r>
              <a:rPr kumimoji="1" lang="en-US" altLang="zh-CN" b="0" dirty="0">
                <a:latin typeface="+mn-lt"/>
                <a:ea typeface="+mn-ea"/>
              </a:rPr>
              <a:t>map</a:t>
            </a:r>
            <a:r>
              <a:rPr kumimoji="1" lang="zh-CN" altLang="en-US" b="0" dirty="0">
                <a:latin typeface="+mn-lt"/>
                <a:ea typeface="+mn-ea"/>
              </a:rPr>
              <a:t>将 </a:t>
            </a:r>
            <a:r>
              <a:rPr kumimoji="1" lang="en-US" altLang="zh-CN" b="0" dirty="0" err="1">
                <a:latin typeface="+mn-lt"/>
                <a:ea typeface="+mn-ea"/>
              </a:rPr>
              <a:t>perf_events</a:t>
            </a:r>
            <a:r>
              <a:rPr kumimoji="1" lang="en-US" altLang="zh-CN" b="0" dirty="0">
                <a:latin typeface="+mn-lt"/>
                <a:ea typeface="+mn-ea"/>
              </a:rPr>
              <a:t> </a:t>
            </a:r>
            <a:r>
              <a:rPr kumimoji="1" lang="zh-CN" altLang="en-US" b="0" dirty="0">
                <a:latin typeface="+mn-lt"/>
                <a:ea typeface="+mn-ea"/>
              </a:rPr>
              <a:t>数据存储在一个环形缓冲区中，用以在</a:t>
            </a:r>
            <a:r>
              <a:rPr kumimoji="1" lang="en-US" altLang="zh-CN" b="0" dirty="0">
                <a:latin typeface="+mn-lt"/>
                <a:ea typeface="+mn-ea"/>
              </a:rPr>
              <a:t>eBPF </a:t>
            </a:r>
            <a:r>
              <a:rPr kumimoji="1" lang="zh-CN" altLang="en-US" b="0" dirty="0">
                <a:latin typeface="+mn-lt"/>
                <a:ea typeface="+mn-ea"/>
              </a:rPr>
              <a:t>程序和用户态程序之间进行实时通信，由类型</a:t>
            </a:r>
            <a:r>
              <a:rPr kumimoji="1" lang="en-US" altLang="zh-CN" b="0" dirty="0">
                <a:latin typeface="+mn-lt"/>
                <a:ea typeface="+mn-ea"/>
              </a:rPr>
              <a:t>BPA_MAP_TYPE_PERF_EVENT_ARRAY</a:t>
            </a:r>
            <a:r>
              <a:rPr kumimoji="1" lang="zh-CN" altLang="en-US" b="0" dirty="0">
                <a:latin typeface="+mn-lt"/>
                <a:ea typeface="+mn-ea"/>
              </a:rPr>
              <a:t>定义</a:t>
            </a:r>
            <a:endParaRPr lang="zh-CN" altLang="en-US" dirty="0">
              <a:latin typeface="+mn-lt"/>
              <a:ea typeface="+mn-ea"/>
            </a:endParaRPr>
          </a:p>
        </p:txBody>
      </p:sp>
      <p:sp>
        <p:nvSpPr>
          <p:cNvPr id="16" name="文本框 15">
            <a:extLst>
              <a:ext uri="{FF2B5EF4-FFF2-40B4-BE49-F238E27FC236}">
                <a16:creationId xmlns:a16="http://schemas.microsoft.com/office/drawing/2014/main" id="{B17AAC4B-B062-0D5C-D9D3-7F557D802595}"/>
              </a:ext>
            </a:extLst>
          </p:cNvPr>
          <p:cNvSpPr txBox="1"/>
          <p:nvPr/>
        </p:nvSpPr>
        <p:spPr>
          <a:xfrm>
            <a:off x="716495" y="5655140"/>
            <a:ext cx="6678256" cy="923330"/>
          </a:xfrm>
          <a:prstGeom prst="rect">
            <a:avLst/>
          </a:prstGeom>
          <a:noFill/>
        </p:spPr>
        <p:txBody>
          <a:bodyPr wrap="square">
            <a:spAutoFit/>
          </a:bodyPr>
          <a:lstStyle/>
          <a:p>
            <a:r>
              <a:rPr kumimoji="1" lang="zh-CN" altLang="en-US" b="0" dirty="0">
                <a:latin typeface="+mn-lt"/>
                <a:ea typeface="+mn-ea"/>
              </a:rPr>
              <a:t>该</a:t>
            </a:r>
            <a:r>
              <a:rPr kumimoji="1" lang="en-US" altLang="zh-CN" b="0" dirty="0">
                <a:latin typeface="+mn-lt"/>
                <a:ea typeface="+mn-ea"/>
              </a:rPr>
              <a:t>map</a:t>
            </a:r>
            <a:r>
              <a:rPr kumimoji="1" lang="zh-CN" altLang="en-US" b="0" dirty="0">
                <a:latin typeface="+mn-lt"/>
                <a:ea typeface="+mn-ea"/>
              </a:rPr>
              <a:t>保存正在运行进程的调用栈跟踪</a:t>
            </a:r>
            <a:r>
              <a:rPr kumimoji="1" lang="en-US" altLang="zh-CN" b="0" dirty="0">
                <a:latin typeface="+mn-lt"/>
                <a:ea typeface="+mn-ea"/>
              </a:rPr>
              <a:t> (stack traces)</a:t>
            </a:r>
            <a:r>
              <a:rPr kumimoji="1" lang="zh-CN" altLang="en-US" b="0" dirty="0">
                <a:latin typeface="+mn-lt"/>
                <a:ea typeface="+mn-ea"/>
              </a:rPr>
              <a:t>，可以被用户态程序读取以获取某一时刻进程调用栈信息，该</a:t>
            </a:r>
            <a:r>
              <a:rPr kumimoji="1" lang="en-US" altLang="zh-CN" b="0" dirty="0">
                <a:latin typeface="+mn-lt"/>
                <a:ea typeface="+mn-ea"/>
              </a:rPr>
              <a:t>map</a:t>
            </a:r>
            <a:r>
              <a:rPr kumimoji="1" lang="zh-CN" altLang="en-US" b="0" dirty="0">
                <a:latin typeface="+mn-lt"/>
                <a:ea typeface="+mn-ea"/>
              </a:rPr>
              <a:t>被各种基于</a:t>
            </a:r>
            <a:r>
              <a:rPr kumimoji="1" lang="en-US" altLang="zh-CN" b="0" dirty="0">
                <a:latin typeface="+mn-lt"/>
                <a:ea typeface="+mn-ea"/>
              </a:rPr>
              <a:t>eBPF</a:t>
            </a:r>
            <a:r>
              <a:rPr kumimoji="1" lang="zh-CN" altLang="en-US" b="0" dirty="0">
                <a:latin typeface="+mn-lt"/>
                <a:ea typeface="+mn-ea"/>
              </a:rPr>
              <a:t>的观测工具广泛使用</a:t>
            </a:r>
          </a:p>
        </p:txBody>
      </p:sp>
      <p:sp>
        <p:nvSpPr>
          <p:cNvPr id="17" name="右大括号 16">
            <a:extLst>
              <a:ext uri="{FF2B5EF4-FFF2-40B4-BE49-F238E27FC236}">
                <a16:creationId xmlns:a16="http://schemas.microsoft.com/office/drawing/2014/main" id="{50F23034-47D2-7B5F-8698-E0C0EE6BAEA7}"/>
              </a:ext>
            </a:extLst>
          </p:cNvPr>
          <p:cNvSpPr/>
          <p:nvPr/>
        </p:nvSpPr>
        <p:spPr bwMode="auto">
          <a:xfrm>
            <a:off x="7386811" y="2230192"/>
            <a:ext cx="308568" cy="1802345"/>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8" name="文本框 17">
            <a:extLst>
              <a:ext uri="{FF2B5EF4-FFF2-40B4-BE49-F238E27FC236}">
                <a16:creationId xmlns:a16="http://schemas.microsoft.com/office/drawing/2014/main" id="{0A36371B-FCC8-E203-6404-016FD8C521A4}"/>
              </a:ext>
            </a:extLst>
          </p:cNvPr>
          <p:cNvSpPr txBox="1"/>
          <p:nvPr/>
        </p:nvSpPr>
        <p:spPr>
          <a:xfrm>
            <a:off x="7733957" y="2804457"/>
            <a:ext cx="1410043" cy="707886"/>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通用数据结构</a:t>
            </a:r>
            <a:r>
              <a:rPr kumimoji="1" lang="en-US" altLang="zh-CN" sz="2000" dirty="0">
                <a:solidFill>
                  <a:srgbClr val="FF0000"/>
                </a:solidFill>
                <a:latin typeface="SimHei" panose="02010609060101010101" pitchFamily="49" charset="-122"/>
                <a:ea typeface="SimHei" panose="02010609060101010101" pitchFamily="49" charset="-122"/>
              </a:rPr>
              <a:t>/</a:t>
            </a:r>
            <a:r>
              <a:rPr kumimoji="1" lang="zh-CN" altLang="en-US" sz="2000" dirty="0">
                <a:solidFill>
                  <a:srgbClr val="FF0000"/>
                </a:solidFill>
                <a:latin typeface="SimHei" panose="02010609060101010101" pitchFamily="49" charset="-122"/>
                <a:ea typeface="SimHei" panose="02010609060101010101" pitchFamily="49" charset="-122"/>
              </a:rPr>
              <a:t>通信</a:t>
            </a:r>
            <a:endParaRPr kumimoji="1" lang="en-US" altLang="zh-CN" sz="2000" dirty="0">
              <a:solidFill>
                <a:srgbClr val="FF0000"/>
              </a:solidFill>
              <a:latin typeface="SimHei" panose="02010609060101010101" pitchFamily="49" charset="-122"/>
              <a:ea typeface="SimHei" panose="02010609060101010101" pitchFamily="49" charset="-122"/>
            </a:endParaRPr>
          </a:p>
        </p:txBody>
      </p:sp>
      <p:sp>
        <p:nvSpPr>
          <p:cNvPr id="19" name="右大括号 18">
            <a:extLst>
              <a:ext uri="{FF2B5EF4-FFF2-40B4-BE49-F238E27FC236}">
                <a16:creationId xmlns:a16="http://schemas.microsoft.com/office/drawing/2014/main" id="{E4B8332E-B20C-D5E9-23D1-F12D15615264}"/>
              </a:ext>
            </a:extLst>
          </p:cNvPr>
          <p:cNvSpPr/>
          <p:nvPr/>
        </p:nvSpPr>
        <p:spPr bwMode="auto">
          <a:xfrm>
            <a:off x="7394751" y="4194987"/>
            <a:ext cx="265005" cy="1083911"/>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0" name="文本框 19">
            <a:extLst>
              <a:ext uri="{FF2B5EF4-FFF2-40B4-BE49-F238E27FC236}">
                <a16:creationId xmlns:a16="http://schemas.microsoft.com/office/drawing/2014/main" id="{D45D076F-7E4E-3A82-4D26-0400449C59F2}"/>
              </a:ext>
            </a:extLst>
          </p:cNvPr>
          <p:cNvSpPr txBox="1"/>
          <p:nvPr/>
        </p:nvSpPr>
        <p:spPr>
          <a:xfrm>
            <a:off x="7692036" y="4414659"/>
            <a:ext cx="1410043" cy="707886"/>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用户态</a:t>
            </a:r>
            <a:r>
              <a:rPr kumimoji="1" lang="en-US" altLang="zh-CN" sz="2000" dirty="0">
                <a:solidFill>
                  <a:srgbClr val="FF0000"/>
                </a:solidFill>
                <a:latin typeface="SimHei" panose="02010609060101010101" pitchFamily="49" charset="-122"/>
                <a:ea typeface="SimHei" panose="02010609060101010101" pitchFamily="49" charset="-122"/>
              </a:rPr>
              <a:t>/</a:t>
            </a:r>
            <a:r>
              <a:rPr kumimoji="1" lang="zh-CN" altLang="en-US" sz="2000" dirty="0">
                <a:solidFill>
                  <a:srgbClr val="FF0000"/>
                </a:solidFill>
                <a:latin typeface="SimHei" panose="02010609060101010101" pitchFamily="49" charset="-122"/>
                <a:ea typeface="SimHei" panose="02010609060101010101" pitchFamily="49" charset="-122"/>
              </a:rPr>
              <a:t>内核态通信</a:t>
            </a:r>
            <a:endParaRPr kumimoji="1" lang="en-US" altLang="zh-CN" sz="2000" dirty="0">
              <a:solidFill>
                <a:srgbClr val="FF0000"/>
              </a:solidFill>
              <a:latin typeface="SimHei" panose="02010609060101010101" pitchFamily="49" charset="-122"/>
              <a:ea typeface="SimHei" panose="02010609060101010101" pitchFamily="49" charset="-122"/>
            </a:endParaRPr>
          </a:p>
        </p:txBody>
      </p:sp>
      <p:sp>
        <p:nvSpPr>
          <p:cNvPr id="21" name="右大括号 20">
            <a:extLst>
              <a:ext uri="{FF2B5EF4-FFF2-40B4-BE49-F238E27FC236}">
                <a16:creationId xmlns:a16="http://schemas.microsoft.com/office/drawing/2014/main" id="{750045AB-E88B-FFF4-583F-A86F78CF7EA3}"/>
              </a:ext>
            </a:extLst>
          </p:cNvPr>
          <p:cNvSpPr/>
          <p:nvPr/>
        </p:nvSpPr>
        <p:spPr bwMode="auto">
          <a:xfrm>
            <a:off x="7386811" y="5488888"/>
            <a:ext cx="265005" cy="1044009"/>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2" name="文本框 21">
            <a:extLst>
              <a:ext uri="{FF2B5EF4-FFF2-40B4-BE49-F238E27FC236}">
                <a16:creationId xmlns:a16="http://schemas.microsoft.com/office/drawing/2014/main" id="{F9FCFE40-5878-68CA-C5B7-3B4BD16D4DB1}"/>
              </a:ext>
            </a:extLst>
          </p:cNvPr>
          <p:cNvSpPr txBox="1"/>
          <p:nvPr/>
        </p:nvSpPr>
        <p:spPr>
          <a:xfrm>
            <a:off x="7709482" y="5656949"/>
            <a:ext cx="1410043" cy="707886"/>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存储内核信息</a:t>
            </a:r>
            <a:endParaRPr kumimoji="1" lang="en-US" altLang="zh-CN" sz="2000"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13210308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414895" y="1474980"/>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帮助函数</a:t>
            </a:r>
          </a:p>
        </p:txBody>
      </p:sp>
      <p:sp>
        <p:nvSpPr>
          <p:cNvPr id="4" name="灯片编号占位符 3">
            <a:extLst>
              <a:ext uri="{FF2B5EF4-FFF2-40B4-BE49-F238E27FC236}">
                <a16:creationId xmlns:a16="http://schemas.microsoft.com/office/drawing/2014/main" id="{88D5EF27-FB6C-6A8F-05EB-B9EA06E189E9}"/>
              </a:ext>
            </a:extLst>
          </p:cNvPr>
          <p:cNvSpPr>
            <a:spLocks noGrp="1"/>
          </p:cNvSpPr>
          <p:nvPr>
            <p:ph type="sldNum" sz="quarter" idx="12"/>
          </p:nvPr>
        </p:nvSpPr>
        <p:spPr/>
        <p:txBody>
          <a:bodyPr/>
          <a:lstStyle/>
          <a:p>
            <a:pPr>
              <a:defRPr/>
            </a:pPr>
            <a:fld id="{2BE9E919-A463-264A-AD28-C5A0DC5B5896}" type="slidenum">
              <a:rPr lang="en-US" altLang="zh-CN" smtClean="0"/>
              <a:pPr>
                <a:defRPr/>
              </a:pPr>
              <a:t>23</a:t>
            </a:fld>
            <a:endParaRPr lang="en-US" altLang="zh-CN"/>
          </a:p>
        </p:txBody>
      </p:sp>
      <p:sp>
        <p:nvSpPr>
          <p:cNvPr id="5" name="灯片编号占位符 3">
            <a:extLst>
              <a:ext uri="{FF2B5EF4-FFF2-40B4-BE49-F238E27FC236}">
                <a16:creationId xmlns:a16="http://schemas.microsoft.com/office/drawing/2014/main" id="{4A042230-C5D9-545D-58C4-3BFED7030899}"/>
              </a:ext>
            </a:extLst>
          </p:cNvPr>
          <p:cNvSpPr txBox="1">
            <a:spLocks/>
          </p:cNvSpPr>
          <p:nvPr/>
        </p:nvSpPr>
        <p:spPr bwMode="auto">
          <a:xfrm>
            <a:off x="8460432" y="6453336"/>
            <a:ext cx="486718" cy="247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b="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457200" algn="l" rtl="0" eaLnBrk="0" fontAlgn="base" hangingPunct="0">
              <a:spcBef>
                <a:spcPct val="0"/>
              </a:spcBef>
              <a:spcAft>
                <a:spcPct val="0"/>
              </a:spcAft>
              <a:defRPr b="1" kern="1200">
                <a:solidFill>
                  <a:schemeClr val="tx1"/>
                </a:solidFill>
                <a:latin typeface="Tahoma" charset="0"/>
                <a:ea typeface="宋体" charset="0"/>
                <a:cs typeface="+mn-cs"/>
              </a:defRPr>
            </a:lvl2pPr>
            <a:lvl3pPr marL="914400" algn="l" rtl="0" eaLnBrk="0" fontAlgn="base" hangingPunct="0">
              <a:spcBef>
                <a:spcPct val="0"/>
              </a:spcBef>
              <a:spcAft>
                <a:spcPct val="0"/>
              </a:spcAft>
              <a:defRPr b="1" kern="1200">
                <a:solidFill>
                  <a:schemeClr val="tx1"/>
                </a:solidFill>
                <a:latin typeface="Tahoma" charset="0"/>
                <a:ea typeface="宋体" charset="0"/>
                <a:cs typeface="+mn-cs"/>
              </a:defRPr>
            </a:lvl3pPr>
            <a:lvl4pPr marL="1371600" algn="l" rtl="0" eaLnBrk="0" fontAlgn="base" hangingPunct="0">
              <a:spcBef>
                <a:spcPct val="0"/>
              </a:spcBef>
              <a:spcAft>
                <a:spcPct val="0"/>
              </a:spcAft>
              <a:defRPr b="1" kern="1200">
                <a:solidFill>
                  <a:schemeClr val="tx1"/>
                </a:solidFill>
                <a:latin typeface="Tahoma" charset="0"/>
                <a:ea typeface="宋体" charset="0"/>
                <a:cs typeface="+mn-cs"/>
              </a:defRPr>
            </a:lvl4pPr>
            <a:lvl5pPr marL="1828800" algn="l" rtl="0" eaLnBrk="0" fontAlgn="base" hangingPunct="0">
              <a:spcBef>
                <a:spcPct val="0"/>
              </a:spcBef>
              <a:spcAft>
                <a:spcPct val="0"/>
              </a:spcAft>
              <a:defRPr b="1" kern="1200">
                <a:solidFill>
                  <a:schemeClr val="tx1"/>
                </a:solidFill>
                <a:latin typeface="Tahoma" charset="0"/>
                <a:ea typeface="宋体" charset="0"/>
                <a:cs typeface="+mn-cs"/>
              </a:defRPr>
            </a:lvl5pPr>
            <a:lvl6pPr marL="2286000" algn="l" defTabSz="914400" rtl="0" eaLnBrk="1" latinLnBrk="0" hangingPunct="1">
              <a:defRPr b="1" kern="1200">
                <a:solidFill>
                  <a:schemeClr val="tx1"/>
                </a:solidFill>
                <a:latin typeface="Tahoma" charset="0"/>
                <a:ea typeface="宋体" charset="0"/>
                <a:cs typeface="+mn-cs"/>
              </a:defRPr>
            </a:lvl6pPr>
            <a:lvl7pPr marL="2743200" algn="l" defTabSz="914400" rtl="0" eaLnBrk="1" latinLnBrk="0" hangingPunct="1">
              <a:defRPr b="1" kern="1200">
                <a:solidFill>
                  <a:schemeClr val="tx1"/>
                </a:solidFill>
                <a:latin typeface="Tahoma" charset="0"/>
                <a:ea typeface="宋体" charset="0"/>
                <a:cs typeface="+mn-cs"/>
              </a:defRPr>
            </a:lvl7pPr>
            <a:lvl8pPr marL="3200400" algn="l" defTabSz="914400" rtl="0" eaLnBrk="1" latinLnBrk="0" hangingPunct="1">
              <a:defRPr b="1" kern="1200">
                <a:solidFill>
                  <a:schemeClr val="tx1"/>
                </a:solidFill>
                <a:latin typeface="Tahoma" charset="0"/>
                <a:ea typeface="宋体" charset="0"/>
                <a:cs typeface="+mn-cs"/>
              </a:defRPr>
            </a:lvl8pPr>
            <a:lvl9pPr marL="3657600" algn="l" defTabSz="914400" rtl="0" eaLnBrk="1" latinLnBrk="0" hangingPunct="1">
              <a:defRPr b="1" kern="1200">
                <a:solidFill>
                  <a:schemeClr val="tx1"/>
                </a:solidFill>
                <a:latin typeface="Tahoma" charset="0"/>
                <a:ea typeface="宋体" charset="0"/>
                <a:cs typeface="+mn-cs"/>
              </a:defRPr>
            </a:lvl9pPr>
          </a:lstStyle>
          <a:p>
            <a:pPr>
              <a:defRPr/>
            </a:pPr>
            <a:fld id="{2BE9E919-A463-264A-AD28-C5A0DC5B5896}" type="slidenum">
              <a:rPr lang="en-US" altLang="zh-CN" smtClean="0"/>
              <a:pPr>
                <a:defRPr/>
              </a:pPr>
              <a:t>23</a:t>
            </a:fld>
            <a:endParaRPr lang="en-US" altLang="zh-CN"/>
          </a:p>
        </p:txBody>
      </p:sp>
      <p:sp>
        <p:nvSpPr>
          <p:cNvPr id="11" name="文本框 10">
            <a:extLst>
              <a:ext uri="{FF2B5EF4-FFF2-40B4-BE49-F238E27FC236}">
                <a16:creationId xmlns:a16="http://schemas.microsoft.com/office/drawing/2014/main" id="{BD835CB7-BA8A-3A05-FAFE-2CA1ECCFA044}"/>
              </a:ext>
            </a:extLst>
          </p:cNvPr>
          <p:cNvSpPr txBox="1"/>
          <p:nvPr/>
        </p:nvSpPr>
        <p:spPr>
          <a:xfrm>
            <a:off x="436261" y="1848047"/>
            <a:ext cx="4104456"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一些和</a:t>
            </a:r>
            <a:r>
              <a:rPr kumimoji="1" lang="en-US" altLang="zh-CN" sz="2000" b="0" dirty="0">
                <a:latin typeface="SimHei" panose="02010609060101010101" pitchFamily="49" charset="-122"/>
                <a:ea typeface="SimHei" panose="02010609060101010101" pitchFamily="49" charset="-122"/>
              </a:rPr>
              <a:t>eBPF</a:t>
            </a:r>
            <a:r>
              <a:rPr kumimoji="1" lang="zh-CN" altLang="en-US" sz="2000" b="0" dirty="0">
                <a:latin typeface="SimHei" panose="02010609060101010101" pitchFamily="49" charset="-122"/>
                <a:ea typeface="SimHei" panose="02010609060101010101" pitchFamily="49" charset="-122"/>
              </a:rPr>
              <a:t>帮助函数相关的问题</a:t>
            </a:r>
          </a:p>
        </p:txBody>
      </p:sp>
      <p:sp>
        <p:nvSpPr>
          <p:cNvPr id="12" name="文本框 11">
            <a:extLst>
              <a:ext uri="{FF2B5EF4-FFF2-40B4-BE49-F238E27FC236}">
                <a16:creationId xmlns:a16="http://schemas.microsoft.com/office/drawing/2014/main" id="{1FB87B08-314C-92C3-22E5-32EBCFBD767B}"/>
              </a:ext>
            </a:extLst>
          </p:cNvPr>
          <p:cNvSpPr txBox="1"/>
          <p:nvPr/>
        </p:nvSpPr>
        <p:spPr>
          <a:xfrm>
            <a:off x="445997" y="3875624"/>
            <a:ext cx="3170685" cy="400110"/>
          </a:xfrm>
          <a:prstGeom prst="rect">
            <a:avLst/>
          </a:prstGeom>
          <a:noFill/>
        </p:spPr>
        <p:txBody>
          <a:bodyPr wrap="square" rtlCol="0">
            <a:spAutoFit/>
          </a:bodyPr>
          <a:lstStyle/>
          <a:p>
            <a:pPr marL="342900" indent="-342900">
              <a:buFont typeface="Wingdings" pitchFamily="2" charset="2"/>
              <a:buChar char="n"/>
            </a:pPr>
            <a:r>
              <a:rPr kumimoji="1" lang="en-US" altLang="zh-CN" sz="2000" b="0" dirty="0">
                <a:latin typeface="SimHei" panose="02010609060101010101" pitchFamily="49" charset="-122"/>
                <a:ea typeface="SimHei" panose="02010609060101010101" pitchFamily="49" charset="-122"/>
              </a:rPr>
              <a:t>eBPF</a:t>
            </a:r>
            <a:r>
              <a:rPr kumimoji="1" lang="zh-CN" altLang="en-US" sz="2000" b="0" dirty="0">
                <a:latin typeface="SimHei" panose="02010609060101010101" pitchFamily="49" charset="-122"/>
                <a:ea typeface="SimHei" panose="02010609060101010101" pitchFamily="49" charset="-122"/>
              </a:rPr>
              <a:t>帮助函数具体功能</a:t>
            </a:r>
          </a:p>
        </p:txBody>
      </p:sp>
      <p:sp>
        <p:nvSpPr>
          <p:cNvPr id="13" name="右箭头 12">
            <a:extLst>
              <a:ext uri="{FF2B5EF4-FFF2-40B4-BE49-F238E27FC236}">
                <a16:creationId xmlns:a16="http://schemas.microsoft.com/office/drawing/2014/main" id="{C6FD59F4-2CE7-8486-AF3D-8384F213345E}"/>
              </a:ext>
            </a:extLst>
          </p:cNvPr>
          <p:cNvSpPr/>
          <p:nvPr/>
        </p:nvSpPr>
        <p:spPr bwMode="auto">
          <a:xfrm>
            <a:off x="5601395" y="2963328"/>
            <a:ext cx="341784" cy="294466"/>
          </a:xfrm>
          <a:prstGeom prst="rightArrow">
            <a:avLst/>
          </a:prstGeom>
          <a:solidFill>
            <a:srgbClr val="74A9D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4" name="文本框 13">
            <a:extLst>
              <a:ext uri="{FF2B5EF4-FFF2-40B4-BE49-F238E27FC236}">
                <a16:creationId xmlns:a16="http://schemas.microsoft.com/office/drawing/2014/main" id="{88BD639E-DCE5-D036-6F03-F95832EA5A26}"/>
              </a:ext>
            </a:extLst>
          </p:cNvPr>
          <p:cNvSpPr txBox="1"/>
          <p:nvPr/>
        </p:nvSpPr>
        <p:spPr>
          <a:xfrm>
            <a:off x="470607" y="2165476"/>
            <a:ext cx="5318856" cy="1710148"/>
          </a:xfrm>
          <a:prstGeom prst="rect">
            <a:avLst/>
          </a:prstGeom>
          <a:noFill/>
        </p:spPr>
        <p:txBody>
          <a:bodyPr wrap="square" rtlCol="0">
            <a:spAutoFit/>
          </a:bodyPr>
          <a:lstStyle/>
          <a:p>
            <a:pPr marL="457200" indent="-457200">
              <a:lnSpc>
                <a:spcPct val="120000"/>
              </a:lnSpc>
              <a:buFont typeface="+mj-lt"/>
              <a:buAutoNum type="arabicPeriod"/>
            </a:pPr>
            <a:r>
              <a:rPr kumimoji="1" lang="zh-CN" altLang="en-US" b="0" dirty="0">
                <a:latin typeface="+mn-lt"/>
                <a:ea typeface="+mn-ea"/>
              </a:rPr>
              <a:t>对于</a:t>
            </a:r>
            <a:r>
              <a:rPr kumimoji="1" lang="en-US" altLang="zh-CN" b="0" dirty="0">
                <a:latin typeface="+mn-lt"/>
                <a:ea typeface="+mn-ea"/>
              </a:rPr>
              <a:t>eBPF</a:t>
            </a:r>
            <a:r>
              <a:rPr kumimoji="1" lang="zh-CN" altLang="en-US" b="0" dirty="0">
                <a:latin typeface="+mn-lt"/>
                <a:ea typeface="+mn-ea"/>
              </a:rPr>
              <a:t>来说，</a:t>
            </a:r>
            <a:r>
              <a:rPr kumimoji="1" lang="en-US" altLang="zh-CN" b="0" dirty="0">
                <a:latin typeface="+mn-lt"/>
                <a:ea typeface="+mn-ea"/>
              </a:rPr>
              <a:t>RISC</a:t>
            </a:r>
            <a:r>
              <a:rPr kumimoji="1" lang="zh-CN" altLang="en-US" b="0" dirty="0">
                <a:latin typeface="+mn-lt"/>
                <a:ea typeface="+mn-ea"/>
              </a:rPr>
              <a:t>风格指令集是否足以完成所有功能？</a:t>
            </a:r>
            <a:endParaRPr kumimoji="1" lang="en-US" altLang="zh-CN" b="0" dirty="0">
              <a:latin typeface="+mn-lt"/>
              <a:ea typeface="+mn-ea"/>
            </a:endParaRPr>
          </a:p>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程序如何实现超出其复杂度限制的功能？</a:t>
            </a:r>
            <a:endParaRPr kumimoji="1" lang="en-US" altLang="zh-CN" b="0" dirty="0">
              <a:latin typeface="+mn-lt"/>
              <a:ea typeface="+mn-ea"/>
            </a:endParaRPr>
          </a:p>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程序如何获取内核信息</a:t>
            </a:r>
            <a:r>
              <a:rPr kumimoji="1" lang="en-US" altLang="zh-CN" b="0" dirty="0">
                <a:latin typeface="+mn-lt"/>
                <a:ea typeface="+mn-ea"/>
              </a:rPr>
              <a:t>/</a:t>
            </a:r>
            <a:r>
              <a:rPr kumimoji="1" lang="zh-CN" altLang="en-US" b="0" dirty="0">
                <a:latin typeface="+mn-lt"/>
                <a:ea typeface="+mn-ea"/>
              </a:rPr>
              <a:t>控制内核行为？</a:t>
            </a:r>
            <a:endParaRPr kumimoji="1" lang="en-US" altLang="zh-CN" b="0" dirty="0">
              <a:latin typeface="+mn-lt"/>
              <a:ea typeface="+mn-ea"/>
            </a:endParaRPr>
          </a:p>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程序如何存储</a:t>
            </a:r>
            <a:r>
              <a:rPr kumimoji="1" lang="en-US" altLang="zh-CN" b="0" dirty="0">
                <a:latin typeface="+mn-lt"/>
                <a:ea typeface="+mn-ea"/>
              </a:rPr>
              <a:t>/</a:t>
            </a:r>
            <a:r>
              <a:rPr kumimoji="1" lang="zh-CN" altLang="en-US" b="0" dirty="0">
                <a:latin typeface="+mn-lt"/>
                <a:ea typeface="+mn-ea"/>
              </a:rPr>
              <a:t>读取</a:t>
            </a:r>
            <a:r>
              <a:rPr kumimoji="1" lang="en-US" altLang="zh-CN" b="0" dirty="0" err="1">
                <a:latin typeface="+mn-lt"/>
                <a:ea typeface="+mn-ea"/>
              </a:rPr>
              <a:t>eBPF</a:t>
            </a:r>
            <a:r>
              <a:rPr kumimoji="1" lang="en-US" altLang="zh-CN" b="0" dirty="0">
                <a:latin typeface="+mn-lt"/>
                <a:ea typeface="+mn-ea"/>
              </a:rPr>
              <a:t> MAP</a:t>
            </a:r>
            <a:r>
              <a:rPr kumimoji="1" lang="zh-CN" altLang="en-US" b="0" dirty="0">
                <a:latin typeface="+mn-lt"/>
                <a:ea typeface="+mn-ea"/>
              </a:rPr>
              <a:t>？</a:t>
            </a:r>
            <a:endParaRPr kumimoji="1" lang="en-US" altLang="zh-CN" b="0" dirty="0">
              <a:latin typeface="+mn-lt"/>
              <a:ea typeface="+mn-ea"/>
            </a:endParaRPr>
          </a:p>
        </p:txBody>
      </p:sp>
      <p:pic>
        <p:nvPicPr>
          <p:cNvPr id="15" name="图片 14">
            <a:extLst>
              <a:ext uri="{FF2B5EF4-FFF2-40B4-BE49-F238E27FC236}">
                <a16:creationId xmlns:a16="http://schemas.microsoft.com/office/drawing/2014/main" id="{80FE7C18-167E-CBB5-8529-A22FD7B802B4}"/>
              </a:ext>
            </a:extLst>
          </p:cNvPr>
          <p:cNvPicPr>
            <a:picLocks noChangeAspect="1"/>
          </p:cNvPicPr>
          <p:nvPr/>
        </p:nvPicPr>
        <p:blipFill>
          <a:blip r:embed="rId3"/>
          <a:stretch>
            <a:fillRect/>
          </a:stretch>
        </p:blipFill>
        <p:spPr>
          <a:xfrm>
            <a:off x="5973315" y="1992930"/>
            <a:ext cx="3170685" cy="1970410"/>
          </a:xfrm>
          <a:prstGeom prst="rect">
            <a:avLst/>
          </a:prstGeom>
        </p:spPr>
      </p:pic>
      <p:sp>
        <p:nvSpPr>
          <p:cNvPr id="16" name="文本框 15">
            <a:extLst>
              <a:ext uri="{FF2B5EF4-FFF2-40B4-BE49-F238E27FC236}">
                <a16:creationId xmlns:a16="http://schemas.microsoft.com/office/drawing/2014/main" id="{5CABD267-D8B8-6F99-2191-7BD6B5DA87D9}"/>
              </a:ext>
            </a:extLst>
          </p:cNvPr>
          <p:cNvSpPr txBox="1"/>
          <p:nvPr/>
        </p:nvSpPr>
        <p:spPr>
          <a:xfrm>
            <a:off x="470607" y="4260386"/>
            <a:ext cx="8359601" cy="2374946"/>
          </a:xfrm>
          <a:prstGeom prst="rect">
            <a:avLst/>
          </a:prstGeom>
          <a:noFill/>
        </p:spPr>
        <p:txBody>
          <a:bodyPr wrap="square" rtlCol="0">
            <a:spAutoFit/>
          </a:bodyPr>
          <a:lstStyle/>
          <a:p>
            <a:pPr marL="457200" indent="-457200">
              <a:lnSpc>
                <a:spcPct val="120000"/>
              </a:lnSpc>
              <a:buFont typeface="+mj-lt"/>
              <a:buAutoNum type="arabicPeriod"/>
            </a:pPr>
            <a:r>
              <a:rPr kumimoji="1" lang="zh-CN" altLang="en-US" b="0" dirty="0">
                <a:latin typeface="+mn-lt"/>
                <a:ea typeface="+mn-ea"/>
              </a:rPr>
              <a:t>帮助函数是由内核提供的、供</a:t>
            </a:r>
            <a:r>
              <a:rPr kumimoji="1" lang="en-US" altLang="zh-CN" b="0" dirty="0">
                <a:latin typeface="+mn-lt"/>
                <a:ea typeface="+mn-ea"/>
              </a:rPr>
              <a:t>eBPF</a:t>
            </a:r>
            <a:r>
              <a:rPr kumimoji="1" lang="zh-CN" altLang="en-US" b="0" dirty="0">
                <a:latin typeface="+mn-lt"/>
                <a:ea typeface="+mn-ea"/>
              </a:rPr>
              <a:t>程序调用以扩展</a:t>
            </a:r>
            <a:r>
              <a:rPr kumimoji="1" lang="en-US" altLang="zh-CN" b="0" dirty="0">
                <a:latin typeface="+mn-lt"/>
                <a:ea typeface="+mn-ea"/>
              </a:rPr>
              <a:t>eBPF</a:t>
            </a:r>
            <a:r>
              <a:rPr kumimoji="1" lang="zh-CN" altLang="en-US" b="0" dirty="0">
                <a:latin typeface="+mn-lt"/>
                <a:ea typeface="+mn-ea"/>
              </a:rPr>
              <a:t>程序功能的函数，目前内核提供了</a:t>
            </a:r>
            <a:r>
              <a:rPr kumimoji="1" lang="zh-CN" altLang="en-US" dirty="0">
                <a:solidFill>
                  <a:srgbClr val="FF0000"/>
                </a:solidFill>
                <a:latin typeface="+mn-lt"/>
                <a:ea typeface="+mn-ea"/>
              </a:rPr>
              <a:t>上百种</a:t>
            </a:r>
            <a:r>
              <a:rPr kumimoji="1" lang="zh-CN" altLang="en-US" b="0" dirty="0">
                <a:latin typeface="+mn-lt"/>
                <a:ea typeface="+mn-ea"/>
              </a:rPr>
              <a:t>帮助函数</a:t>
            </a:r>
            <a:endParaRPr kumimoji="1" lang="en-US" altLang="zh-CN" b="0" dirty="0">
              <a:latin typeface="+mn-lt"/>
              <a:ea typeface="+mn-ea"/>
            </a:endParaRPr>
          </a:p>
          <a:p>
            <a:pPr marL="457200" indent="-457200">
              <a:lnSpc>
                <a:spcPct val="120000"/>
              </a:lnSpc>
              <a:buFont typeface="+mj-lt"/>
              <a:buAutoNum type="arabicPeriod"/>
            </a:pPr>
            <a:r>
              <a:rPr kumimoji="1" lang="zh-CN" altLang="en-US" b="0" dirty="0">
                <a:latin typeface="+mn-lt"/>
                <a:ea typeface="+mn-ea"/>
              </a:rPr>
              <a:t>帮助函数本质上可以看成内核功能的封装，既提供了</a:t>
            </a:r>
            <a:r>
              <a:rPr kumimoji="1" lang="zh-CN" altLang="en-US" dirty="0">
                <a:solidFill>
                  <a:srgbClr val="FF0000"/>
                </a:solidFill>
                <a:latin typeface="+mn-lt"/>
                <a:ea typeface="+mn-ea"/>
              </a:rPr>
              <a:t>便利性</a:t>
            </a:r>
            <a:r>
              <a:rPr kumimoji="1" lang="zh-CN" altLang="en-US" b="0" dirty="0">
                <a:latin typeface="+mn-lt"/>
                <a:ea typeface="+mn-ea"/>
              </a:rPr>
              <a:t>也保证了</a:t>
            </a:r>
            <a:r>
              <a:rPr kumimoji="1" lang="zh-CN" altLang="en-US" dirty="0">
                <a:solidFill>
                  <a:srgbClr val="FF0000"/>
                </a:solidFill>
                <a:latin typeface="+mn-lt"/>
                <a:ea typeface="+mn-ea"/>
              </a:rPr>
              <a:t>安全性</a:t>
            </a:r>
            <a:endParaRPr kumimoji="1" lang="en-US" altLang="zh-CN" dirty="0">
              <a:solidFill>
                <a:srgbClr val="FF0000"/>
              </a:solidFill>
              <a:latin typeface="+mn-lt"/>
              <a:ea typeface="+mn-ea"/>
            </a:endParaRPr>
          </a:p>
          <a:p>
            <a:pPr marL="457200" indent="-457200">
              <a:lnSpc>
                <a:spcPct val="120000"/>
              </a:lnSpc>
              <a:buFont typeface="+mj-lt"/>
              <a:buAutoNum type="arabicPeriod"/>
            </a:pPr>
            <a:r>
              <a:rPr kumimoji="1" lang="zh-CN" altLang="en-US" b="0" dirty="0">
                <a:latin typeface="+mn-lt"/>
                <a:ea typeface="+mn-ea"/>
              </a:rPr>
              <a:t>不同类型的</a:t>
            </a:r>
            <a:r>
              <a:rPr kumimoji="1" lang="en-US" altLang="zh-CN" b="0" dirty="0">
                <a:latin typeface="+mn-lt"/>
                <a:ea typeface="+mn-ea"/>
              </a:rPr>
              <a:t>eBPF</a:t>
            </a:r>
            <a:r>
              <a:rPr kumimoji="1" lang="zh-CN" altLang="en-US" b="0" dirty="0">
                <a:latin typeface="+mn-lt"/>
                <a:ea typeface="+mn-ea"/>
              </a:rPr>
              <a:t>程序被允许调用的帮助函数集合不同</a:t>
            </a:r>
            <a:endParaRPr kumimoji="1" lang="en-US" altLang="zh-CN" b="0" dirty="0">
              <a:latin typeface="+mn-lt"/>
              <a:ea typeface="+mn-ea"/>
            </a:endParaRPr>
          </a:p>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程序调用帮助函数以获取内核信息</a:t>
            </a:r>
            <a:r>
              <a:rPr kumimoji="1" lang="en-US" altLang="zh-CN" b="0" dirty="0">
                <a:latin typeface="+mn-lt"/>
                <a:ea typeface="+mn-ea"/>
              </a:rPr>
              <a:t>/</a:t>
            </a:r>
            <a:r>
              <a:rPr kumimoji="1" lang="zh-CN" altLang="en-US" b="0" dirty="0">
                <a:latin typeface="+mn-lt"/>
                <a:ea typeface="+mn-ea"/>
              </a:rPr>
              <a:t>控制内核行为</a:t>
            </a:r>
            <a:endParaRPr kumimoji="1" lang="en-US" altLang="zh-CN" b="0" dirty="0">
              <a:latin typeface="+mn-lt"/>
              <a:ea typeface="+mn-ea"/>
            </a:endParaRPr>
          </a:p>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程序调用帮助函数以扩展自身</a:t>
            </a:r>
            <a:r>
              <a:rPr kumimoji="1" lang="en-US" altLang="zh-CN" b="0" dirty="0">
                <a:latin typeface="+mn-lt"/>
                <a:ea typeface="+mn-ea"/>
              </a:rPr>
              <a:t>(eBPF</a:t>
            </a:r>
            <a:r>
              <a:rPr kumimoji="1" lang="zh-CN" altLang="en-US" b="0" dirty="0">
                <a:latin typeface="+mn-lt"/>
                <a:ea typeface="+mn-ea"/>
              </a:rPr>
              <a:t>尾调用</a:t>
            </a:r>
            <a:r>
              <a:rPr kumimoji="1" lang="en-US" altLang="zh-CN" b="0" dirty="0">
                <a:latin typeface="+mn-lt"/>
                <a:ea typeface="+mn-ea"/>
              </a:rPr>
              <a:t>) </a:t>
            </a:r>
          </a:p>
          <a:p>
            <a:pPr marL="457200" indent="-457200">
              <a:lnSpc>
                <a:spcPct val="120000"/>
              </a:lnSpc>
              <a:buFont typeface="+mj-lt"/>
              <a:buAutoNum type="arabicPeriod"/>
            </a:pPr>
            <a:r>
              <a:rPr kumimoji="1" lang="en-US" altLang="zh-CN" b="0" dirty="0">
                <a:latin typeface="+mn-lt"/>
                <a:ea typeface="+mn-ea"/>
              </a:rPr>
              <a:t>eBPF</a:t>
            </a:r>
            <a:r>
              <a:rPr kumimoji="1" lang="zh-CN" altLang="en-US" b="0" dirty="0">
                <a:latin typeface="+mn-lt"/>
                <a:ea typeface="+mn-ea"/>
              </a:rPr>
              <a:t>程序调用帮助函数以存储</a:t>
            </a:r>
            <a:r>
              <a:rPr kumimoji="1" lang="en-US" altLang="zh-CN" b="0" dirty="0">
                <a:latin typeface="+mn-lt"/>
                <a:ea typeface="+mn-ea"/>
              </a:rPr>
              <a:t>/</a:t>
            </a:r>
            <a:r>
              <a:rPr kumimoji="1" lang="zh-CN" altLang="en-US" b="0" dirty="0">
                <a:latin typeface="+mn-lt"/>
                <a:ea typeface="+mn-ea"/>
              </a:rPr>
              <a:t>读取</a:t>
            </a:r>
            <a:r>
              <a:rPr kumimoji="1" lang="en-US" altLang="zh-CN" b="0" dirty="0">
                <a:latin typeface="+mn-lt"/>
                <a:ea typeface="+mn-ea"/>
              </a:rPr>
              <a:t>eBPF MAP</a:t>
            </a:r>
          </a:p>
        </p:txBody>
      </p:sp>
      <p:sp>
        <p:nvSpPr>
          <p:cNvPr id="17" name="文本框 16">
            <a:extLst>
              <a:ext uri="{FF2B5EF4-FFF2-40B4-BE49-F238E27FC236}">
                <a16:creationId xmlns:a16="http://schemas.microsoft.com/office/drawing/2014/main" id="{F90655D6-7509-70A4-8CD4-0D0EA3CA7288}"/>
              </a:ext>
            </a:extLst>
          </p:cNvPr>
          <p:cNvSpPr txBox="1"/>
          <p:nvPr/>
        </p:nvSpPr>
        <p:spPr>
          <a:xfrm>
            <a:off x="755576" y="6516172"/>
            <a:ext cx="1404838" cy="369332"/>
          </a:xfrm>
          <a:prstGeom prst="rect">
            <a:avLst/>
          </a:prstGeom>
          <a:noFill/>
        </p:spPr>
        <p:txBody>
          <a:bodyPr wrap="square" rtlCol="0">
            <a:spAutoFit/>
          </a:bodyPr>
          <a:lstStyle/>
          <a:p>
            <a:r>
              <a:rPr kumimoji="1" lang="en-US" altLang="zh-CN" dirty="0"/>
              <a:t>….</a:t>
            </a:r>
            <a:endParaRPr kumimoji="1" lang="zh-CN" altLang="en-US" dirty="0"/>
          </a:p>
        </p:txBody>
      </p:sp>
    </p:spTree>
    <p:extLst>
      <p:ext uri="{BB962C8B-B14F-4D97-AF65-F5344CB8AC3E}">
        <p14:creationId xmlns:p14="http://schemas.microsoft.com/office/powerpoint/2010/main" val="216696594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13994" y="1482467"/>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帮助函数示例</a:t>
            </a:r>
          </a:p>
        </p:txBody>
      </p:sp>
      <p:sp>
        <p:nvSpPr>
          <p:cNvPr id="4" name="灯片编号占位符 3">
            <a:extLst>
              <a:ext uri="{FF2B5EF4-FFF2-40B4-BE49-F238E27FC236}">
                <a16:creationId xmlns:a16="http://schemas.microsoft.com/office/drawing/2014/main" id="{133A1DCA-3C2A-CCBF-2D42-117D5DC36E26}"/>
              </a:ext>
            </a:extLst>
          </p:cNvPr>
          <p:cNvSpPr>
            <a:spLocks noGrp="1"/>
          </p:cNvSpPr>
          <p:nvPr>
            <p:ph type="sldNum" sz="quarter" idx="12"/>
          </p:nvPr>
        </p:nvSpPr>
        <p:spPr/>
        <p:txBody>
          <a:bodyPr/>
          <a:lstStyle/>
          <a:p>
            <a:pPr>
              <a:defRPr/>
            </a:pPr>
            <a:fld id="{2BE9E919-A463-264A-AD28-C5A0DC5B5896}" type="slidenum">
              <a:rPr lang="en-US" altLang="zh-CN" smtClean="0"/>
              <a:pPr>
                <a:defRPr/>
              </a:pPr>
              <a:t>24</a:t>
            </a:fld>
            <a:endParaRPr lang="en-US" altLang="zh-CN"/>
          </a:p>
        </p:txBody>
      </p:sp>
      <p:sp>
        <p:nvSpPr>
          <p:cNvPr id="5" name="文本框 4">
            <a:extLst>
              <a:ext uri="{FF2B5EF4-FFF2-40B4-BE49-F238E27FC236}">
                <a16:creationId xmlns:a16="http://schemas.microsoft.com/office/drawing/2014/main" id="{9886BBDB-4470-52A8-32BF-66EDEB785077}"/>
              </a:ext>
            </a:extLst>
          </p:cNvPr>
          <p:cNvSpPr txBox="1"/>
          <p:nvPr/>
        </p:nvSpPr>
        <p:spPr>
          <a:xfrm>
            <a:off x="485596" y="1925448"/>
            <a:ext cx="5973894"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eBPF MAP</a:t>
            </a:r>
            <a:r>
              <a:rPr kumimoji="1" lang="zh-CN" altLang="en-US" sz="2000" b="0" dirty="0">
                <a:latin typeface="SimHei" panose="02010609060101010101" pitchFamily="49" charset="-122"/>
                <a:ea typeface="SimHei" panose="02010609060101010101" pitchFamily="49" charset="-122"/>
              </a:rPr>
              <a:t>增删改查</a:t>
            </a:r>
            <a:endParaRPr kumimoji="1" lang="en-US" altLang="zh-CN" sz="2000" b="0" dirty="0">
              <a:latin typeface="SimHei" panose="02010609060101010101" pitchFamily="49" charset="-122"/>
              <a:ea typeface="SimHei" panose="02010609060101010101" pitchFamily="49" charset="-122"/>
            </a:endParaRPr>
          </a:p>
        </p:txBody>
      </p:sp>
      <p:sp>
        <p:nvSpPr>
          <p:cNvPr id="6" name="文本框 5">
            <a:extLst>
              <a:ext uri="{FF2B5EF4-FFF2-40B4-BE49-F238E27FC236}">
                <a16:creationId xmlns:a16="http://schemas.microsoft.com/office/drawing/2014/main" id="{26BCC7D9-D8CE-068B-C459-B92BECE56C05}"/>
              </a:ext>
            </a:extLst>
          </p:cNvPr>
          <p:cNvSpPr txBox="1"/>
          <p:nvPr/>
        </p:nvSpPr>
        <p:spPr>
          <a:xfrm>
            <a:off x="485460" y="3451136"/>
            <a:ext cx="5973894" cy="400110"/>
          </a:xfrm>
          <a:prstGeom prst="rect">
            <a:avLst/>
          </a:prstGeom>
          <a:noFill/>
        </p:spPr>
        <p:txBody>
          <a:bodyPr wrap="square" rtlCol="0">
            <a:spAutoFit/>
          </a:bodyPr>
          <a:lstStyle/>
          <a:p>
            <a:pPr marL="285750" indent="-285750">
              <a:buFont typeface="Wingdings" pitchFamily="2" charset="2"/>
              <a:buChar char="n"/>
            </a:pPr>
            <a:r>
              <a:rPr kumimoji="1" lang="en-US" altLang="zh-CN" sz="2000" b="0" dirty="0">
                <a:latin typeface="SimHei" panose="02010609060101010101" pitchFamily="49" charset="-122"/>
                <a:ea typeface="SimHei" panose="02010609060101010101" pitchFamily="49" charset="-122"/>
              </a:rPr>
              <a:t>debug</a:t>
            </a:r>
            <a:r>
              <a:rPr kumimoji="1" lang="zh-CN" altLang="en-US" sz="2000" b="0" dirty="0">
                <a:latin typeface="SimHei" panose="02010609060101010101" pitchFamily="49" charset="-122"/>
                <a:ea typeface="SimHei" panose="02010609060101010101" pitchFamily="49" charset="-122"/>
              </a:rPr>
              <a:t>相关</a:t>
            </a:r>
            <a:endParaRPr kumimoji="1" lang="en-US" altLang="zh-CN" sz="2000" b="0" dirty="0">
              <a:latin typeface="SimHei" panose="02010609060101010101" pitchFamily="49" charset="-122"/>
              <a:ea typeface="SimHei" panose="02010609060101010101" pitchFamily="49" charset="-122"/>
            </a:endParaRPr>
          </a:p>
        </p:txBody>
      </p:sp>
      <p:sp>
        <p:nvSpPr>
          <p:cNvPr id="7" name="文本框 6">
            <a:extLst>
              <a:ext uri="{FF2B5EF4-FFF2-40B4-BE49-F238E27FC236}">
                <a16:creationId xmlns:a16="http://schemas.microsoft.com/office/drawing/2014/main" id="{127F0684-1266-E5E9-CD6B-D14D108D0CF5}"/>
              </a:ext>
            </a:extLst>
          </p:cNvPr>
          <p:cNvSpPr txBox="1"/>
          <p:nvPr/>
        </p:nvSpPr>
        <p:spPr>
          <a:xfrm>
            <a:off x="520890" y="4289088"/>
            <a:ext cx="5973894" cy="400110"/>
          </a:xfrm>
          <a:prstGeom prst="rect">
            <a:avLst/>
          </a:prstGeom>
          <a:noFill/>
        </p:spPr>
        <p:txBody>
          <a:bodyPr wrap="square" rtlCol="0">
            <a:spAutoFit/>
          </a:bodyPr>
          <a:lstStyle/>
          <a:p>
            <a:pPr marL="285750" indent="-285750">
              <a:buFont typeface="Wingdings" pitchFamily="2" charset="2"/>
              <a:buChar char="n"/>
            </a:pPr>
            <a:r>
              <a:rPr kumimoji="1" lang="zh-CN" altLang="en-US" sz="2000" b="0" dirty="0">
                <a:latin typeface="SimHei" panose="02010609060101010101" pitchFamily="49" charset="-122"/>
                <a:ea typeface="SimHei" panose="02010609060101010101" pitchFamily="49" charset="-122"/>
              </a:rPr>
              <a:t>通用功能</a:t>
            </a:r>
            <a:endParaRPr kumimoji="1" lang="en-US" altLang="zh-CN" sz="2000" b="0" dirty="0">
              <a:latin typeface="SimHei" panose="02010609060101010101" pitchFamily="49" charset="-122"/>
              <a:ea typeface="SimHei" panose="02010609060101010101" pitchFamily="49" charset="-122"/>
            </a:endParaRPr>
          </a:p>
        </p:txBody>
      </p:sp>
      <p:sp>
        <p:nvSpPr>
          <p:cNvPr id="8" name="文本框 7">
            <a:extLst>
              <a:ext uri="{FF2B5EF4-FFF2-40B4-BE49-F238E27FC236}">
                <a16:creationId xmlns:a16="http://schemas.microsoft.com/office/drawing/2014/main" id="{BD08C9E5-967D-C30B-9F5C-E48E534183B1}"/>
              </a:ext>
            </a:extLst>
          </p:cNvPr>
          <p:cNvSpPr txBox="1"/>
          <p:nvPr/>
        </p:nvSpPr>
        <p:spPr>
          <a:xfrm>
            <a:off x="520890" y="5535885"/>
            <a:ext cx="5973894" cy="400110"/>
          </a:xfrm>
          <a:prstGeom prst="rect">
            <a:avLst/>
          </a:prstGeom>
          <a:noFill/>
        </p:spPr>
        <p:txBody>
          <a:bodyPr wrap="square" rtlCol="0">
            <a:spAutoFit/>
          </a:bodyPr>
          <a:lstStyle/>
          <a:p>
            <a:pPr marL="285750" indent="-285750">
              <a:buFont typeface="Wingdings" pitchFamily="2" charset="2"/>
              <a:buChar char="n"/>
            </a:pPr>
            <a:r>
              <a:rPr kumimoji="1" lang="zh-CN" altLang="en-US" sz="2000" b="0" dirty="0">
                <a:latin typeface="SimHei" panose="02010609060101010101" pitchFamily="49" charset="-122"/>
                <a:ea typeface="SimHei" panose="02010609060101010101" pitchFamily="49" charset="-122"/>
              </a:rPr>
              <a:t>控制内核行为</a:t>
            </a:r>
            <a:endParaRPr kumimoji="1" lang="en-US" altLang="zh-CN" sz="2000" b="0" dirty="0">
              <a:latin typeface="SimHei" panose="02010609060101010101" pitchFamily="49" charset="-122"/>
              <a:ea typeface="SimHei" panose="02010609060101010101" pitchFamily="49" charset="-122"/>
            </a:endParaRPr>
          </a:p>
        </p:txBody>
      </p:sp>
      <p:pic>
        <p:nvPicPr>
          <p:cNvPr id="10" name="图片 9">
            <a:extLst>
              <a:ext uri="{FF2B5EF4-FFF2-40B4-BE49-F238E27FC236}">
                <a16:creationId xmlns:a16="http://schemas.microsoft.com/office/drawing/2014/main" id="{8D0D0F1C-E171-3EE9-2708-DF9B50ED12D6}"/>
              </a:ext>
            </a:extLst>
          </p:cNvPr>
          <p:cNvPicPr>
            <a:picLocks noChangeAspect="1"/>
          </p:cNvPicPr>
          <p:nvPr/>
        </p:nvPicPr>
        <p:blipFill>
          <a:blip r:embed="rId3"/>
          <a:stretch>
            <a:fillRect/>
          </a:stretch>
        </p:blipFill>
        <p:spPr>
          <a:xfrm>
            <a:off x="485460" y="2682036"/>
            <a:ext cx="7010400" cy="355600"/>
          </a:xfrm>
          <a:prstGeom prst="rect">
            <a:avLst/>
          </a:prstGeom>
        </p:spPr>
      </p:pic>
      <p:sp>
        <p:nvSpPr>
          <p:cNvPr id="11" name="文本框 10">
            <a:extLst>
              <a:ext uri="{FF2B5EF4-FFF2-40B4-BE49-F238E27FC236}">
                <a16:creationId xmlns:a16="http://schemas.microsoft.com/office/drawing/2014/main" id="{FB73A60E-0C3C-C869-2E26-BC6B577A62DA}"/>
              </a:ext>
            </a:extLst>
          </p:cNvPr>
          <p:cNvSpPr txBox="1"/>
          <p:nvPr/>
        </p:nvSpPr>
        <p:spPr>
          <a:xfrm>
            <a:off x="7668344" y="2681158"/>
            <a:ext cx="1656184" cy="369332"/>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更新</a:t>
            </a:r>
            <a:r>
              <a:rPr kumimoji="1" lang="en-US" altLang="zh-CN" dirty="0">
                <a:solidFill>
                  <a:srgbClr val="FF0000"/>
                </a:solidFill>
                <a:latin typeface="SimHei" panose="02010609060101010101" pitchFamily="49" charset="-122"/>
                <a:ea typeface="SimHei" panose="02010609060101010101" pitchFamily="49" charset="-122"/>
              </a:rPr>
              <a:t>/</a:t>
            </a:r>
            <a:r>
              <a:rPr kumimoji="1" lang="zh-CN" altLang="en-US" dirty="0">
                <a:solidFill>
                  <a:srgbClr val="FF0000"/>
                </a:solidFill>
                <a:latin typeface="SimHei" panose="02010609060101010101" pitchFamily="49" charset="-122"/>
                <a:ea typeface="SimHei" panose="02010609060101010101" pitchFamily="49" charset="-122"/>
              </a:rPr>
              <a:t>创建</a:t>
            </a:r>
          </a:p>
        </p:txBody>
      </p:sp>
      <p:pic>
        <p:nvPicPr>
          <p:cNvPr id="12" name="图片 11">
            <a:extLst>
              <a:ext uri="{FF2B5EF4-FFF2-40B4-BE49-F238E27FC236}">
                <a16:creationId xmlns:a16="http://schemas.microsoft.com/office/drawing/2014/main" id="{7C207719-A373-5B1E-F775-5F4EC5CA5D4A}"/>
              </a:ext>
            </a:extLst>
          </p:cNvPr>
          <p:cNvPicPr>
            <a:picLocks noChangeAspect="1"/>
          </p:cNvPicPr>
          <p:nvPr/>
        </p:nvPicPr>
        <p:blipFill>
          <a:blip r:embed="rId4"/>
          <a:stretch>
            <a:fillRect/>
          </a:stretch>
        </p:blipFill>
        <p:spPr>
          <a:xfrm>
            <a:off x="513994" y="2261039"/>
            <a:ext cx="5803900" cy="393700"/>
          </a:xfrm>
          <a:prstGeom prst="rect">
            <a:avLst/>
          </a:prstGeom>
        </p:spPr>
      </p:pic>
      <p:sp>
        <p:nvSpPr>
          <p:cNvPr id="13" name="文本框 12">
            <a:extLst>
              <a:ext uri="{FF2B5EF4-FFF2-40B4-BE49-F238E27FC236}">
                <a16:creationId xmlns:a16="http://schemas.microsoft.com/office/drawing/2014/main" id="{26A3E024-58B2-3F1C-E8A7-2103397E545E}"/>
              </a:ext>
            </a:extLst>
          </p:cNvPr>
          <p:cNvSpPr txBox="1"/>
          <p:nvPr/>
        </p:nvSpPr>
        <p:spPr>
          <a:xfrm>
            <a:off x="6374356" y="2264624"/>
            <a:ext cx="2284047" cy="369332"/>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按照</a:t>
            </a:r>
            <a:r>
              <a:rPr kumimoji="1" lang="en-US" altLang="zh-CN" dirty="0">
                <a:solidFill>
                  <a:srgbClr val="FF0000"/>
                </a:solidFill>
                <a:latin typeface="SimHei" panose="02010609060101010101" pitchFamily="49" charset="-122"/>
                <a:ea typeface="SimHei" panose="02010609060101010101" pitchFamily="49" charset="-122"/>
              </a:rPr>
              <a:t>key</a:t>
            </a:r>
            <a:r>
              <a:rPr kumimoji="1" lang="zh-CN" altLang="en-US" dirty="0">
                <a:solidFill>
                  <a:srgbClr val="FF0000"/>
                </a:solidFill>
                <a:latin typeface="SimHei" panose="02010609060101010101" pitchFamily="49" charset="-122"/>
                <a:ea typeface="SimHei" panose="02010609060101010101" pitchFamily="49" charset="-122"/>
              </a:rPr>
              <a:t>查找指定值</a:t>
            </a:r>
          </a:p>
        </p:txBody>
      </p:sp>
      <p:pic>
        <p:nvPicPr>
          <p:cNvPr id="14" name="图片 13">
            <a:extLst>
              <a:ext uri="{FF2B5EF4-FFF2-40B4-BE49-F238E27FC236}">
                <a16:creationId xmlns:a16="http://schemas.microsoft.com/office/drawing/2014/main" id="{E25F9503-6BC8-5277-1122-7CD14C4E9B5A}"/>
              </a:ext>
            </a:extLst>
          </p:cNvPr>
          <p:cNvPicPr>
            <a:picLocks noChangeAspect="1"/>
          </p:cNvPicPr>
          <p:nvPr/>
        </p:nvPicPr>
        <p:blipFill>
          <a:blip r:embed="rId5"/>
          <a:stretch>
            <a:fillRect/>
          </a:stretch>
        </p:blipFill>
        <p:spPr>
          <a:xfrm>
            <a:off x="520281" y="3112800"/>
            <a:ext cx="5626100" cy="292100"/>
          </a:xfrm>
          <a:prstGeom prst="rect">
            <a:avLst/>
          </a:prstGeom>
        </p:spPr>
      </p:pic>
      <p:sp>
        <p:nvSpPr>
          <p:cNvPr id="15" name="文本框 14">
            <a:extLst>
              <a:ext uri="{FF2B5EF4-FFF2-40B4-BE49-F238E27FC236}">
                <a16:creationId xmlns:a16="http://schemas.microsoft.com/office/drawing/2014/main" id="{C745710F-AE85-A56B-0CB3-D9A97938172A}"/>
              </a:ext>
            </a:extLst>
          </p:cNvPr>
          <p:cNvSpPr txBox="1"/>
          <p:nvPr/>
        </p:nvSpPr>
        <p:spPr>
          <a:xfrm>
            <a:off x="6338465" y="3046261"/>
            <a:ext cx="2605509" cy="369332"/>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删除某一个</a:t>
            </a:r>
            <a:r>
              <a:rPr kumimoji="1" lang="en-US" altLang="zh-CN" dirty="0">
                <a:solidFill>
                  <a:srgbClr val="FF0000"/>
                </a:solidFill>
                <a:latin typeface="SimHei" panose="02010609060101010101" pitchFamily="49" charset="-122"/>
                <a:ea typeface="SimHei" panose="02010609060101010101" pitchFamily="49" charset="-122"/>
              </a:rPr>
              <a:t>key</a:t>
            </a:r>
            <a:r>
              <a:rPr kumimoji="1" lang="zh-CN" altLang="en-US" dirty="0">
                <a:solidFill>
                  <a:srgbClr val="FF0000"/>
                </a:solidFill>
                <a:latin typeface="SimHei" panose="02010609060101010101" pitchFamily="49" charset="-122"/>
                <a:ea typeface="SimHei" panose="02010609060101010101" pitchFamily="49" charset="-122"/>
              </a:rPr>
              <a:t>的元素</a:t>
            </a:r>
          </a:p>
        </p:txBody>
      </p:sp>
      <p:pic>
        <p:nvPicPr>
          <p:cNvPr id="16" name="图片 15">
            <a:extLst>
              <a:ext uri="{FF2B5EF4-FFF2-40B4-BE49-F238E27FC236}">
                <a16:creationId xmlns:a16="http://schemas.microsoft.com/office/drawing/2014/main" id="{47C54EA6-CE53-1AF4-FADE-968DEA1A1BF9}"/>
              </a:ext>
            </a:extLst>
          </p:cNvPr>
          <p:cNvPicPr>
            <a:picLocks noChangeAspect="1"/>
          </p:cNvPicPr>
          <p:nvPr/>
        </p:nvPicPr>
        <p:blipFill>
          <a:blip r:embed="rId6"/>
          <a:stretch>
            <a:fillRect/>
          </a:stretch>
        </p:blipFill>
        <p:spPr>
          <a:xfrm>
            <a:off x="580255" y="3847778"/>
            <a:ext cx="1841500" cy="304800"/>
          </a:xfrm>
          <a:prstGeom prst="rect">
            <a:avLst/>
          </a:prstGeom>
        </p:spPr>
      </p:pic>
      <p:sp>
        <p:nvSpPr>
          <p:cNvPr id="17" name="文本框 16">
            <a:extLst>
              <a:ext uri="{FF2B5EF4-FFF2-40B4-BE49-F238E27FC236}">
                <a16:creationId xmlns:a16="http://schemas.microsoft.com/office/drawing/2014/main" id="{EC84C9A7-CABF-49E4-F4C8-DCCB8E178D73}"/>
              </a:ext>
            </a:extLst>
          </p:cNvPr>
          <p:cNvSpPr txBox="1"/>
          <p:nvPr/>
        </p:nvSpPr>
        <p:spPr>
          <a:xfrm>
            <a:off x="2714551" y="3803090"/>
            <a:ext cx="6256069" cy="369332"/>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用法类似</a:t>
            </a:r>
            <a:r>
              <a:rPr kumimoji="1" lang="en-US" altLang="zh-CN" dirty="0" err="1">
                <a:solidFill>
                  <a:srgbClr val="FF0000"/>
                </a:solidFill>
                <a:latin typeface="SimHei" panose="02010609060101010101" pitchFamily="49" charset="-122"/>
                <a:ea typeface="SimHei" panose="02010609060101010101" pitchFamily="49" charset="-122"/>
              </a:rPr>
              <a:t>printf</a:t>
            </a:r>
            <a:r>
              <a:rPr kumimoji="1" lang="zh-CN" altLang="en-US" dirty="0">
                <a:solidFill>
                  <a:srgbClr val="FF0000"/>
                </a:solidFill>
                <a:latin typeface="SimHei" panose="02010609060101010101" pitchFamily="49" charset="-122"/>
                <a:ea typeface="SimHei" panose="02010609060101010101" pitchFamily="49" charset="-122"/>
              </a:rPr>
              <a:t>，</a:t>
            </a:r>
            <a:r>
              <a:rPr kumimoji="1" lang="en-US" altLang="zh-CN" dirty="0" err="1">
                <a:solidFill>
                  <a:srgbClr val="FF0000"/>
                </a:solidFill>
                <a:latin typeface="SimHei" panose="02010609060101010101" pitchFamily="49" charset="-122"/>
                <a:ea typeface="SimHei" panose="02010609060101010101" pitchFamily="49" charset="-122"/>
              </a:rPr>
              <a:t>printk</a:t>
            </a:r>
            <a:r>
              <a:rPr kumimoji="1" lang="zh-CN" altLang="en-US" dirty="0">
                <a:solidFill>
                  <a:srgbClr val="FF0000"/>
                </a:solidFill>
                <a:latin typeface="SimHei" panose="02010609060101010101" pitchFamily="49" charset="-122"/>
                <a:ea typeface="SimHei" panose="02010609060101010101" pitchFamily="49" charset="-122"/>
              </a:rPr>
              <a:t>，打印自定义消息方便调试</a:t>
            </a:r>
          </a:p>
        </p:txBody>
      </p:sp>
      <p:pic>
        <p:nvPicPr>
          <p:cNvPr id="18" name="图片 17">
            <a:extLst>
              <a:ext uri="{FF2B5EF4-FFF2-40B4-BE49-F238E27FC236}">
                <a16:creationId xmlns:a16="http://schemas.microsoft.com/office/drawing/2014/main" id="{7F0CC294-C1F4-274B-6B6C-1381739B5D59}"/>
              </a:ext>
            </a:extLst>
          </p:cNvPr>
          <p:cNvPicPr>
            <a:picLocks noChangeAspect="1"/>
          </p:cNvPicPr>
          <p:nvPr/>
        </p:nvPicPr>
        <p:blipFill>
          <a:blip r:embed="rId7"/>
          <a:stretch>
            <a:fillRect/>
          </a:stretch>
        </p:blipFill>
        <p:spPr>
          <a:xfrm>
            <a:off x="580255" y="4709054"/>
            <a:ext cx="3251200" cy="355600"/>
          </a:xfrm>
          <a:prstGeom prst="rect">
            <a:avLst/>
          </a:prstGeom>
        </p:spPr>
      </p:pic>
      <p:sp>
        <p:nvSpPr>
          <p:cNvPr id="19" name="文本框 18">
            <a:extLst>
              <a:ext uri="{FF2B5EF4-FFF2-40B4-BE49-F238E27FC236}">
                <a16:creationId xmlns:a16="http://schemas.microsoft.com/office/drawing/2014/main" id="{05982AC9-0010-BAB2-9DA4-CCE52B6916B6}"/>
              </a:ext>
            </a:extLst>
          </p:cNvPr>
          <p:cNvSpPr txBox="1"/>
          <p:nvPr/>
        </p:nvSpPr>
        <p:spPr>
          <a:xfrm>
            <a:off x="4055203" y="4707741"/>
            <a:ext cx="5973894" cy="369332"/>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生成 无符号</a:t>
            </a:r>
            <a:r>
              <a:rPr kumimoji="1" lang="en-US" altLang="zh-CN" dirty="0">
                <a:solidFill>
                  <a:srgbClr val="FF0000"/>
                </a:solidFill>
                <a:latin typeface="SimHei" panose="02010609060101010101" pitchFamily="49" charset="-122"/>
                <a:ea typeface="SimHei" panose="02010609060101010101" pitchFamily="49" charset="-122"/>
              </a:rPr>
              <a:t>32-bit</a:t>
            </a:r>
            <a:r>
              <a:rPr kumimoji="1" lang="zh-CN" altLang="en-US" dirty="0">
                <a:solidFill>
                  <a:srgbClr val="FF0000"/>
                </a:solidFill>
                <a:latin typeface="SimHei" panose="02010609060101010101" pitchFamily="49" charset="-122"/>
                <a:ea typeface="SimHei" panose="02010609060101010101" pitchFamily="49" charset="-122"/>
              </a:rPr>
              <a:t>的随机整数</a:t>
            </a:r>
          </a:p>
        </p:txBody>
      </p:sp>
      <p:pic>
        <p:nvPicPr>
          <p:cNvPr id="21" name="图片 20">
            <a:extLst>
              <a:ext uri="{FF2B5EF4-FFF2-40B4-BE49-F238E27FC236}">
                <a16:creationId xmlns:a16="http://schemas.microsoft.com/office/drawing/2014/main" id="{9441F039-89F2-7587-A156-60EE6987937E}"/>
              </a:ext>
            </a:extLst>
          </p:cNvPr>
          <p:cNvPicPr>
            <a:picLocks noChangeAspect="1"/>
          </p:cNvPicPr>
          <p:nvPr/>
        </p:nvPicPr>
        <p:blipFill>
          <a:blip r:embed="rId8"/>
          <a:stretch>
            <a:fillRect/>
          </a:stretch>
        </p:blipFill>
        <p:spPr>
          <a:xfrm>
            <a:off x="560647" y="5120622"/>
            <a:ext cx="2984500" cy="317500"/>
          </a:xfrm>
          <a:prstGeom prst="rect">
            <a:avLst/>
          </a:prstGeom>
        </p:spPr>
      </p:pic>
      <p:sp>
        <p:nvSpPr>
          <p:cNvPr id="22" name="文本框 21">
            <a:extLst>
              <a:ext uri="{FF2B5EF4-FFF2-40B4-BE49-F238E27FC236}">
                <a16:creationId xmlns:a16="http://schemas.microsoft.com/office/drawing/2014/main" id="{D43F9AB4-3490-151F-2156-6AD7BC7E9B3C}"/>
              </a:ext>
            </a:extLst>
          </p:cNvPr>
          <p:cNvSpPr txBox="1"/>
          <p:nvPr/>
        </p:nvSpPr>
        <p:spPr>
          <a:xfrm>
            <a:off x="3753161" y="5114328"/>
            <a:ext cx="5973894" cy="369332"/>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获取从系统</a:t>
            </a:r>
            <a:r>
              <a:rPr kumimoji="1" lang="en-US" altLang="zh-CN" dirty="0">
                <a:solidFill>
                  <a:srgbClr val="FF0000"/>
                </a:solidFill>
                <a:latin typeface="SimHei" panose="02010609060101010101" pitchFamily="49" charset="-122"/>
                <a:ea typeface="SimHei" panose="02010609060101010101" pitchFamily="49" charset="-122"/>
              </a:rPr>
              <a:t>Boot</a:t>
            </a:r>
            <a:r>
              <a:rPr kumimoji="1" lang="zh-CN" altLang="en-US" dirty="0">
                <a:solidFill>
                  <a:srgbClr val="FF0000"/>
                </a:solidFill>
                <a:latin typeface="SimHei" panose="02010609060101010101" pitchFamily="49" charset="-122"/>
                <a:ea typeface="SimHei" panose="02010609060101010101" pitchFamily="49" charset="-122"/>
              </a:rPr>
              <a:t>至今的时间戳</a:t>
            </a:r>
            <a:r>
              <a:rPr kumimoji="1" lang="en-US" altLang="zh-CN" dirty="0">
                <a:solidFill>
                  <a:srgbClr val="FF0000"/>
                </a:solidFill>
                <a:latin typeface="SimHei" panose="02010609060101010101" pitchFamily="49" charset="-122"/>
                <a:ea typeface="SimHei" panose="02010609060101010101" pitchFamily="49" charset="-122"/>
              </a:rPr>
              <a:t>(</a:t>
            </a:r>
            <a:r>
              <a:rPr kumimoji="1" lang="zh-CN" altLang="en-US" dirty="0">
                <a:solidFill>
                  <a:srgbClr val="FF0000"/>
                </a:solidFill>
                <a:latin typeface="SimHei" panose="02010609060101010101" pitchFamily="49" charset="-122"/>
                <a:ea typeface="SimHei" panose="02010609060101010101" pitchFamily="49" charset="-122"/>
              </a:rPr>
              <a:t>纳秒</a:t>
            </a:r>
            <a:r>
              <a:rPr kumimoji="1" lang="en-US" altLang="zh-CN" dirty="0">
                <a:solidFill>
                  <a:srgbClr val="FF0000"/>
                </a:solidFill>
                <a:latin typeface="SimHei" panose="02010609060101010101" pitchFamily="49" charset="-122"/>
                <a:ea typeface="SimHei" panose="02010609060101010101" pitchFamily="49" charset="-122"/>
              </a:rPr>
              <a:t>)</a:t>
            </a:r>
            <a:endParaRPr kumimoji="1" lang="zh-CN" altLang="en-US" dirty="0">
              <a:solidFill>
                <a:srgbClr val="FF0000"/>
              </a:solidFill>
              <a:latin typeface="SimHei" panose="02010609060101010101" pitchFamily="49" charset="-122"/>
              <a:ea typeface="SimHei" panose="02010609060101010101" pitchFamily="49" charset="-122"/>
            </a:endParaRPr>
          </a:p>
        </p:txBody>
      </p:sp>
      <p:pic>
        <p:nvPicPr>
          <p:cNvPr id="23" name="图片 22">
            <a:extLst>
              <a:ext uri="{FF2B5EF4-FFF2-40B4-BE49-F238E27FC236}">
                <a16:creationId xmlns:a16="http://schemas.microsoft.com/office/drawing/2014/main" id="{D91165BA-D46C-3C0C-F272-D6BC057A8836}"/>
              </a:ext>
            </a:extLst>
          </p:cNvPr>
          <p:cNvPicPr>
            <a:picLocks noChangeAspect="1"/>
          </p:cNvPicPr>
          <p:nvPr/>
        </p:nvPicPr>
        <p:blipFill>
          <a:blip r:embed="rId9"/>
          <a:stretch>
            <a:fillRect/>
          </a:stretch>
        </p:blipFill>
        <p:spPr>
          <a:xfrm>
            <a:off x="560647" y="6033758"/>
            <a:ext cx="4559300" cy="342900"/>
          </a:xfrm>
          <a:prstGeom prst="rect">
            <a:avLst/>
          </a:prstGeom>
        </p:spPr>
      </p:pic>
      <p:sp>
        <p:nvSpPr>
          <p:cNvPr id="24" name="文本框 23">
            <a:extLst>
              <a:ext uri="{FF2B5EF4-FFF2-40B4-BE49-F238E27FC236}">
                <a16:creationId xmlns:a16="http://schemas.microsoft.com/office/drawing/2014/main" id="{24E0F6A3-2996-1D35-F78A-65C07585FD8B}"/>
              </a:ext>
            </a:extLst>
          </p:cNvPr>
          <p:cNvSpPr txBox="1"/>
          <p:nvPr/>
        </p:nvSpPr>
        <p:spPr>
          <a:xfrm>
            <a:off x="5292080" y="6020542"/>
            <a:ext cx="5973894" cy="369332"/>
          </a:xfrm>
          <a:prstGeom prst="rect">
            <a:avLst/>
          </a:prstGeom>
          <a:noFill/>
        </p:spPr>
        <p:txBody>
          <a:bodyPr wrap="square" rtlCol="0">
            <a:spAutoFit/>
          </a:bodyPr>
          <a:lstStyle/>
          <a:p>
            <a:r>
              <a:rPr kumimoji="1" lang="zh-CN" altLang="en-US" dirty="0">
                <a:solidFill>
                  <a:srgbClr val="FF0000"/>
                </a:solidFill>
                <a:latin typeface="SimHei" panose="02010609060101010101" pitchFamily="49" charset="-122"/>
                <a:ea typeface="SimHei" panose="02010609060101010101" pitchFamily="49" charset="-122"/>
              </a:rPr>
              <a:t>在</a:t>
            </a:r>
            <a:r>
              <a:rPr kumimoji="1" lang="en-US" altLang="zh-CN" dirty="0">
                <a:solidFill>
                  <a:srgbClr val="FF0000"/>
                </a:solidFill>
                <a:latin typeface="SimHei" panose="02010609060101010101" pitchFamily="49" charset="-122"/>
                <a:ea typeface="SimHei" panose="02010609060101010101" pitchFamily="49" charset="-122"/>
              </a:rPr>
              <a:t>XDP/TC</a:t>
            </a:r>
            <a:r>
              <a:rPr kumimoji="1" lang="zh-CN" altLang="en-US" dirty="0">
                <a:solidFill>
                  <a:srgbClr val="FF0000"/>
                </a:solidFill>
                <a:latin typeface="SimHei" panose="02010609060101010101" pitchFamily="49" charset="-122"/>
                <a:ea typeface="SimHei" panose="02010609060101010101" pitchFamily="49" charset="-122"/>
              </a:rPr>
              <a:t>程序中进行数据包重定向</a:t>
            </a:r>
          </a:p>
        </p:txBody>
      </p:sp>
    </p:spTree>
    <p:extLst>
      <p:ext uri="{BB962C8B-B14F-4D97-AF65-F5344CB8AC3E}">
        <p14:creationId xmlns:p14="http://schemas.microsoft.com/office/powerpoint/2010/main" val="82075198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系统调用</a:t>
            </a:r>
          </a:p>
        </p:txBody>
      </p:sp>
      <p:sp>
        <p:nvSpPr>
          <p:cNvPr id="4" name="灯片编号占位符 3">
            <a:extLst>
              <a:ext uri="{FF2B5EF4-FFF2-40B4-BE49-F238E27FC236}">
                <a16:creationId xmlns:a16="http://schemas.microsoft.com/office/drawing/2014/main" id="{E03EDCA0-EF5D-F1D3-23CB-80475AF43B8F}"/>
              </a:ext>
            </a:extLst>
          </p:cNvPr>
          <p:cNvSpPr>
            <a:spLocks noGrp="1"/>
          </p:cNvSpPr>
          <p:nvPr>
            <p:ph type="sldNum" sz="quarter" idx="12"/>
          </p:nvPr>
        </p:nvSpPr>
        <p:spPr/>
        <p:txBody>
          <a:bodyPr/>
          <a:lstStyle/>
          <a:p>
            <a:pPr>
              <a:defRPr/>
            </a:pPr>
            <a:fld id="{2BE9E919-A463-264A-AD28-C5A0DC5B5896}" type="slidenum">
              <a:rPr lang="en-US" altLang="zh-CN" smtClean="0"/>
              <a:pPr>
                <a:defRPr/>
              </a:pPr>
              <a:t>25</a:t>
            </a:fld>
            <a:endParaRPr lang="en-US" altLang="zh-CN"/>
          </a:p>
        </p:txBody>
      </p:sp>
      <p:grpSp>
        <p:nvGrpSpPr>
          <p:cNvPr id="5" name="组合 4">
            <a:extLst>
              <a:ext uri="{FF2B5EF4-FFF2-40B4-BE49-F238E27FC236}">
                <a16:creationId xmlns:a16="http://schemas.microsoft.com/office/drawing/2014/main" id="{71FD310D-7FEA-06CF-B326-A0AEFD3A1762}"/>
              </a:ext>
            </a:extLst>
          </p:cNvPr>
          <p:cNvGrpSpPr/>
          <p:nvPr/>
        </p:nvGrpSpPr>
        <p:grpSpPr>
          <a:xfrm>
            <a:off x="5202718" y="2356364"/>
            <a:ext cx="3790887" cy="3783264"/>
            <a:chOff x="5068481" y="2228296"/>
            <a:chExt cx="3790887" cy="3783264"/>
          </a:xfrm>
        </p:grpSpPr>
        <p:pic>
          <p:nvPicPr>
            <p:cNvPr id="6" name="图片 5">
              <a:extLst>
                <a:ext uri="{FF2B5EF4-FFF2-40B4-BE49-F238E27FC236}">
                  <a16:creationId xmlns:a16="http://schemas.microsoft.com/office/drawing/2014/main" id="{1042C3A1-2208-6464-1852-0F2DA15F70EA}"/>
                </a:ext>
              </a:extLst>
            </p:cNvPr>
            <p:cNvPicPr>
              <a:picLocks noChangeAspect="1"/>
            </p:cNvPicPr>
            <p:nvPr/>
          </p:nvPicPr>
          <p:blipFill>
            <a:blip r:embed="rId3"/>
            <a:stretch>
              <a:fillRect/>
            </a:stretch>
          </p:blipFill>
          <p:spPr>
            <a:xfrm>
              <a:off x="5216339" y="2228296"/>
              <a:ext cx="3643029" cy="3551188"/>
            </a:xfrm>
            <a:prstGeom prst="rect">
              <a:avLst/>
            </a:prstGeom>
          </p:spPr>
        </p:pic>
        <p:sp>
          <p:nvSpPr>
            <p:cNvPr id="7" name="矩形 6">
              <a:extLst>
                <a:ext uri="{FF2B5EF4-FFF2-40B4-BE49-F238E27FC236}">
                  <a16:creationId xmlns:a16="http://schemas.microsoft.com/office/drawing/2014/main" id="{9FD3CEB9-25E0-4A3A-1CB5-D73BDFE73E78}"/>
                </a:ext>
              </a:extLst>
            </p:cNvPr>
            <p:cNvSpPr/>
            <p:nvPr/>
          </p:nvSpPr>
          <p:spPr bwMode="auto">
            <a:xfrm>
              <a:off x="5068481" y="2250534"/>
              <a:ext cx="3607975" cy="1318736"/>
            </a:xfrm>
            <a:prstGeom prst="rect">
              <a:avLst/>
            </a:prstGeom>
            <a:solidFill>
              <a:schemeClr val="bg1">
                <a:alpha val="6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8" name="矩形 7">
              <a:extLst>
                <a:ext uri="{FF2B5EF4-FFF2-40B4-BE49-F238E27FC236}">
                  <a16:creationId xmlns:a16="http://schemas.microsoft.com/office/drawing/2014/main" id="{216EBB75-3EA2-15A5-7CE3-94CA8371612D}"/>
                </a:ext>
              </a:extLst>
            </p:cNvPr>
            <p:cNvSpPr/>
            <p:nvPr/>
          </p:nvSpPr>
          <p:spPr bwMode="auto">
            <a:xfrm>
              <a:off x="5216339" y="3902191"/>
              <a:ext cx="3460118" cy="2109369"/>
            </a:xfrm>
            <a:prstGeom prst="rect">
              <a:avLst/>
            </a:prstGeom>
            <a:solidFill>
              <a:schemeClr val="bg1">
                <a:alpha val="6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grpSp>
      <p:sp>
        <p:nvSpPr>
          <p:cNvPr id="10" name="文本框 9">
            <a:extLst>
              <a:ext uri="{FF2B5EF4-FFF2-40B4-BE49-F238E27FC236}">
                <a16:creationId xmlns:a16="http://schemas.microsoft.com/office/drawing/2014/main" id="{A59DBCDB-C9F5-6FD5-C0FE-E1897EFD694B}"/>
              </a:ext>
            </a:extLst>
          </p:cNvPr>
          <p:cNvSpPr txBox="1"/>
          <p:nvPr/>
        </p:nvSpPr>
        <p:spPr>
          <a:xfrm>
            <a:off x="539552" y="2030344"/>
            <a:ext cx="4403444" cy="1323439"/>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和操作系统课程中系统调用的概念一样，负责用户态程序和内核态</a:t>
            </a:r>
            <a:r>
              <a:rPr kumimoji="1" lang="en-US" altLang="zh-CN" sz="2000" b="0" dirty="0">
                <a:latin typeface="SimHei" panose="02010609060101010101" pitchFamily="49" charset="-122"/>
                <a:ea typeface="SimHei" panose="02010609060101010101" pitchFamily="49" charset="-122"/>
              </a:rPr>
              <a:t>eBPF</a:t>
            </a:r>
            <a:r>
              <a:rPr kumimoji="1" lang="zh-CN" altLang="en-US" sz="2000" b="0" dirty="0">
                <a:latin typeface="SimHei" panose="02010609060101010101" pitchFamily="49" charset="-122"/>
                <a:ea typeface="SimHei" panose="02010609060101010101" pitchFamily="49" charset="-122"/>
              </a:rPr>
              <a:t>子系统的交互</a:t>
            </a:r>
            <a:r>
              <a:rPr kumimoji="1" lang="en-US" altLang="zh-CN" sz="2000" b="0" dirty="0">
                <a:latin typeface="SimHei" panose="02010609060101010101" pitchFamily="49" charset="-122"/>
                <a:ea typeface="SimHei" panose="02010609060101010101" pitchFamily="49" charset="-122"/>
              </a:rPr>
              <a:t>,</a:t>
            </a:r>
            <a:r>
              <a:rPr kumimoji="1" lang="zh-CN" altLang="en-US" sz="2000" b="0" dirty="0">
                <a:latin typeface="SimHei" panose="02010609060101010101" pitchFamily="49" charset="-122"/>
                <a:ea typeface="SimHei" panose="02010609060101010101" pitchFamily="49" charset="-122"/>
              </a:rPr>
              <a:t>目前总共有</a:t>
            </a:r>
            <a:r>
              <a:rPr kumimoji="1" lang="en-US" altLang="zh-CN" sz="2000" dirty="0">
                <a:solidFill>
                  <a:srgbClr val="FF0000"/>
                </a:solidFill>
                <a:latin typeface="SimHei" panose="02010609060101010101" pitchFamily="49" charset="-122"/>
                <a:ea typeface="SimHei" panose="02010609060101010101" pitchFamily="49" charset="-122"/>
              </a:rPr>
              <a:t>37</a:t>
            </a:r>
            <a:r>
              <a:rPr kumimoji="1" lang="zh-CN" altLang="en-US" sz="2000" dirty="0">
                <a:solidFill>
                  <a:srgbClr val="FF0000"/>
                </a:solidFill>
                <a:latin typeface="SimHei" panose="02010609060101010101" pitchFamily="49" charset="-122"/>
                <a:ea typeface="SimHei" panose="02010609060101010101" pitchFamily="49" charset="-122"/>
              </a:rPr>
              <a:t>种</a:t>
            </a:r>
            <a:r>
              <a:rPr kumimoji="1" lang="en-US" altLang="zh-CN" sz="2000" b="0" dirty="0">
                <a:latin typeface="SimHei" panose="02010609060101010101" pitchFamily="49" charset="-122"/>
                <a:ea typeface="SimHei" panose="02010609060101010101" pitchFamily="49" charset="-122"/>
              </a:rPr>
              <a:t>eBPF</a:t>
            </a:r>
            <a:r>
              <a:rPr kumimoji="1" lang="zh-CN" altLang="en-US" sz="2000" b="0" dirty="0">
                <a:latin typeface="SimHei" panose="02010609060101010101" pitchFamily="49" charset="-122"/>
                <a:ea typeface="SimHei" panose="02010609060101010101" pitchFamily="49" charset="-122"/>
              </a:rPr>
              <a:t>系统调用</a:t>
            </a:r>
          </a:p>
        </p:txBody>
      </p:sp>
      <p:sp>
        <p:nvSpPr>
          <p:cNvPr id="11" name="文本框 10">
            <a:extLst>
              <a:ext uri="{FF2B5EF4-FFF2-40B4-BE49-F238E27FC236}">
                <a16:creationId xmlns:a16="http://schemas.microsoft.com/office/drawing/2014/main" id="{6DD249D9-6615-DDB7-04E1-6A278FD4D86E}"/>
              </a:ext>
            </a:extLst>
          </p:cNvPr>
          <p:cNvSpPr txBox="1"/>
          <p:nvPr/>
        </p:nvSpPr>
        <p:spPr>
          <a:xfrm>
            <a:off x="524902" y="3666819"/>
            <a:ext cx="3672408"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加载</a:t>
            </a:r>
            <a:r>
              <a:rPr kumimoji="1" lang="en-US" altLang="zh-CN" sz="2000" b="0" dirty="0">
                <a:latin typeface="SimHei" panose="02010609060101010101" pitchFamily="49" charset="-122"/>
                <a:ea typeface="SimHei" panose="02010609060101010101" pitchFamily="49" charset="-122"/>
              </a:rPr>
              <a:t>eBPF</a:t>
            </a:r>
            <a:r>
              <a:rPr kumimoji="1" lang="zh-CN" altLang="en-US" sz="2000" b="0" dirty="0">
                <a:latin typeface="SimHei" panose="02010609060101010101" pitchFamily="49" charset="-122"/>
                <a:ea typeface="SimHei" panose="02010609060101010101" pitchFamily="49" charset="-122"/>
              </a:rPr>
              <a:t>程序到内核中</a:t>
            </a:r>
          </a:p>
        </p:txBody>
      </p:sp>
      <p:sp>
        <p:nvSpPr>
          <p:cNvPr id="12" name="文本框 11">
            <a:extLst>
              <a:ext uri="{FF2B5EF4-FFF2-40B4-BE49-F238E27FC236}">
                <a16:creationId xmlns:a16="http://schemas.microsoft.com/office/drawing/2014/main" id="{98800B20-1952-C254-B01A-FE680CA7D4B2}"/>
              </a:ext>
            </a:extLst>
          </p:cNvPr>
          <p:cNvSpPr txBox="1"/>
          <p:nvPr/>
        </p:nvSpPr>
        <p:spPr>
          <a:xfrm>
            <a:off x="539552" y="4409143"/>
            <a:ext cx="3672408"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创建</a:t>
            </a:r>
            <a:r>
              <a:rPr kumimoji="1" lang="en-US" altLang="zh-CN" sz="2000" b="0" dirty="0">
                <a:latin typeface="SimHei" panose="02010609060101010101" pitchFamily="49" charset="-122"/>
                <a:ea typeface="SimHei" panose="02010609060101010101" pitchFamily="49" charset="-122"/>
              </a:rPr>
              <a:t>eBPF MAP</a:t>
            </a:r>
            <a:endParaRPr kumimoji="1" lang="zh-CN" altLang="en-US" sz="2000" b="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8106B7BC-99C7-4DFB-C713-63EC0094E445}"/>
              </a:ext>
            </a:extLst>
          </p:cNvPr>
          <p:cNvSpPr txBox="1"/>
          <p:nvPr/>
        </p:nvSpPr>
        <p:spPr>
          <a:xfrm>
            <a:off x="539552" y="5250346"/>
            <a:ext cx="3672408"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用户态读写内核态</a:t>
            </a:r>
            <a:r>
              <a:rPr kumimoji="1" lang="en-US" altLang="zh-CN" sz="2000" b="0" dirty="0">
                <a:latin typeface="SimHei" panose="02010609060101010101" pitchFamily="49" charset="-122"/>
                <a:ea typeface="SimHei" panose="02010609060101010101" pitchFamily="49" charset="-122"/>
              </a:rPr>
              <a:t>eBPF MAP</a:t>
            </a:r>
            <a:endParaRPr kumimoji="1" lang="zh-CN" altLang="en-US" sz="2000" b="0" dirty="0">
              <a:latin typeface="SimHei" panose="02010609060101010101" pitchFamily="49" charset="-122"/>
              <a:ea typeface="SimHei" panose="02010609060101010101" pitchFamily="49" charset="-122"/>
            </a:endParaRPr>
          </a:p>
        </p:txBody>
      </p:sp>
      <p:pic>
        <p:nvPicPr>
          <p:cNvPr id="14" name="图片 13">
            <a:extLst>
              <a:ext uri="{FF2B5EF4-FFF2-40B4-BE49-F238E27FC236}">
                <a16:creationId xmlns:a16="http://schemas.microsoft.com/office/drawing/2014/main" id="{1408A026-AEDE-2AE6-B90F-183748D1A929}"/>
              </a:ext>
            </a:extLst>
          </p:cNvPr>
          <p:cNvPicPr>
            <a:picLocks noChangeAspect="1"/>
          </p:cNvPicPr>
          <p:nvPr/>
        </p:nvPicPr>
        <p:blipFill>
          <a:blip r:embed="rId4"/>
          <a:stretch>
            <a:fillRect/>
          </a:stretch>
        </p:blipFill>
        <p:spPr>
          <a:xfrm>
            <a:off x="908010" y="3322410"/>
            <a:ext cx="2451100" cy="317500"/>
          </a:xfrm>
          <a:prstGeom prst="rect">
            <a:avLst/>
          </a:prstGeom>
        </p:spPr>
      </p:pic>
      <p:pic>
        <p:nvPicPr>
          <p:cNvPr id="15" name="图片 14">
            <a:extLst>
              <a:ext uri="{FF2B5EF4-FFF2-40B4-BE49-F238E27FC236}">
                <a16:creationId xmlns:a16="http://schemas.microsoft.com/office/drawing/2014/main" id="{6B57EB12-2E2E-FC0E-6643-C616E168A3DF}"/>
              </a:ext>
            </a:extLst>
          </p:cNvPr>
          <p:cNvPicPr>
            <a:picLocks noChangeAspect="1"/>
          </p:cNvPicPr>
          <p:nvPr/>
        </p:nvPicPr>
        <p:blipFill>
          <a:blip r:embed="rId5"/>
          <a:stretch>
            <a:fillRect/>
          </a:stretch>
        </p:blipFill>
        <p:spPr>
          <a:xfrm>
            <a:off x="916124" y="4853907"/>
            <a:ext cx="3378200" cy="330200"/>
          </a:xfrm>
          <a:prstGeom prst="rect">
            <a:avLst/>
          </a:prstGeom>
        </p:spPr>
      </p:pic>
      <p:pic>
        <p:nvPicPr>
          <p:cNvPr id="16" name="图片 15">
            <a:extLst>
              <a:ext uri="{FF2B5EF4-FFF2-40B4-BE49-F238E27FC236}">
                <a16:creationId xmlns:a16="http://schemas.microsoft.com/office/drawing/2014/main" id="{B52440DB-E6C9-F5AC-F2AA-5CCC898D7F6D}"/>
              </a:ext>
            </a:extLst>
          </p:cNvPr>
          <p:cNvPicPr>
            <a:picLocks noChangeAspect="1"/>
          </p:cNvPicPr>
          <p:nvPr/>
        </p:nvPicPr>
        <p:blipFill>
          <a:blip r:embed="rId6"/>
          <a:stretch>
            <a:fillRect/>
          </a:stretch>
        </p:blipFill>
        <p:spPr>
          <a:xfrm>
            <a:off x="908010" y="5693163"/>
            <a:ext cx="3911600" cy="342900"/>
          </a:xfrm>
          <a:prstGeom prst="rect">
            <a:avLst/>
          </a:prstGeom>
        </p:spPr>
      </p:pic>
      <p:pic>
        <p:nvPicPr>
          <p:cNvPr id="17" name="图片 16">
            <a:extLst>
              <a:ext uri="{FF2B5EF4-FFF2-40B4-BE49-F238E27FC236}">
                <a16:creationId xmlns:a16="http://schemas.microsoft.com/office/drawing/2014/main" id="{D9EF75DB-FD4A-8870-2A49-8117BF46FDD9}"/>
              </a:ext>
            </a:extLst>
          </p:cNvPr>
          <p:cNvPicPr>
            <a:picLocks noChangeAspect="1"/>
          </p:cNvPicPr>
          <p:nvPr/>
        </p:nvPicPr>
        <p:blipFill>
          <a:blip r:embed="rId7"/>
          <a:stretch>
            <a:fillRect/>
          </a:stretch>
        </p:blipFill>
        <p:spPr>
          <a:xfrm>
            <a:off x="939450" y="5975213"/>
            <a:ext cx="3924300" cy="342900"/>
          </a:xfrm>
          <a:prstGeom prst="rect">
            <a:avLst/>
          </a:prstGeom>
        </p:spPr>
      </p:pic>
      <p:pic>
        <p:nvPicPr>
          <p:cNvPr id="18" name="图片 17">
            <a:extLst>
              <a:ext uri="{FF2B5EF4-FFF2-40B4-BE49-F238E27FC236}">
                <a16:creationId xmlns:a16="http://schemas.microsoft.com/office/drawing/2014/main" id="{6AD09D68-734D-2EC8-3F7E-059BEFB9CD1D}"/>
              </a:ext>
            </a:extLst>
          </p:cNvPr>
          <p:cNvPicPr>
            <a:picLocks noChangeAspect="1"/>
          </p:cNvPicPr>
          <p:nvPr/>
        </p:nvPicPr>
        <p:blipFill>
          <a:blip r:embed="rId8"/>
          <a:stretch>
            <a:fillRect/>
          </a:stretch>
        </p:blipFill>
        <p:spPr>
          <a:xfrm>
            <a:off x="952150" y="6261340"/>
            <a:ext cx="3898900" cy="381000"/>
          </a:xfrm>
          <a:prstGeom prst="rect">
            <a:avLst/>
          </a:prstGeom>
        </p:spPr>
      </p:pic>
      <p:pic>
        <p:nvPicPr>
          <p:cNvPr id="19" name="图片 18">
            <a:extLst>
              <a:ext uri="{FF2B5EF4-FFF2-40B4-BE49-F238E27FC236}">
                <a16:creationId xmlns:a16="http://schemas.microsoft.com/office/drawing/2014/main" id="{F2003836-DD1B-1753-633C-6DC09F3DFC09}"/>
              </a:ext>
            </a:extLst>
          </p:cNvPr>
          <p:cNvPicPr>
            <a:picLocks noChangeAspect="1"/>
          </p:cNvPicPr>
          <p:nvPr/>
        </p:nvPicPr>
        <p:blipFill>
          <a:blip r:embed="rId9"/>
          <a:stretch>
            <a:fillRect/>
          </a:stretch>
        </p:blipFill>
        <p:spPr>
          <a:xfrm>
            <a:off x="908010" y="4038138"/>
            <a:ext cx="3289300" cy="355600"/>
          </a:xfrm>
          <a:prstGeom prst="rect">
            <a:avLst/>
          </a:prstGeom>
        </p:spPr>
      </p:pic>
    </p:spTree>
    <p:extLst>
      <p:ext uri="{BB962C8B-B14F-4D97-AF65-F5344CB8AC3E}">
        <p14:creationId xmlns:p14="http://schemas.microsoft.com/office/powerpoint/2010/main" val="293234295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3331" y="1481855"/>
            <a:ext cx="2160240" cy="479292"/>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开发工具</a:t>
            </a:r>
          </a:p>
        </p:txBody>
      </p:sp>
      <p:sp>
        <p:nvSpPr>
          <p:cNvPr id="3" name="灯片编号占位符 2">
            <a:extLst>
              <a:ext uri="{FF2B5EF4-FFF2-40B4-BE49-F238E27FC236}">
                <a16:creationId xmlns:a16="http://schemas.microsoft.com/office/drawing/2014/main" id="{B0006BAB-4F4A-9E82-2219-06F49AE3AEE7}"/>
              </a:ext>
            </a:extLst>
          </p:cNvPr>
          <p:cNvSpPr>
            <a:spLocks noGrp="1"/>
          </p:cNvSpPr>
          <p:nvPr>
            <p:ph type="sldNum" sz="quarter" idx="12"/>
          </p:nvPr>
        </p:nvSpPr>
        <p:spPr/>
        <p:txBody>
          <a:bodyPr/>
          <a:lstStyle/>
          <a:p>
            <a:pPr>
              <a:defRPr/>
            </a:pPr>
            <a:fld id="{2BE9E919-A463-264A-AD28-C5A0DC5B5896}" type="slidenum">
              <a:rPr lang="en-US" altLang="zh-CN" smtClean="0"/>
              <a:pPr>
                <a:defRPr/>
              </a:pPr>
              <a:t>26</a:t>
            </a:fld>
            <a:endParaRPr lang="en-US" altLang="zh-CN"/>
          </a:p>
        </p:txBody>
      </p:sp>
      <p:sp>
        <p:nvSpPr>
          <p:cNvPr id="4" name="文本框 3">
            <a:extLst>
              <a:ext uri="{FF2B5EF4-FFF2-40B4-BE49-F238E27FC236}">
                <a16:creationId xmlns:a16="http://schemas.microsoft.com/office/drawing/2014/main" id="{47C579C7-79F0-CCCC-F2ED-03708F6A21A5}"/>
              </a:ext>
            </a:extLst>
          </p:cNvPr>
          <p:cNvSpPr txBox="1"/>
          <p:nvPr/>
        </p:nvSpPr>
        <p:spPr>
          <a:xfrm>
            <a:off x="533331" y="1921804"/>
            <a:ext cx="3816424" cy="400110"/>
          </a:xfrm>
          <a:prstGeom prst="rect">
            <a:avLst/>
          </a:prstGeom>
          <a:noFill/>
        </p:spPr>
        <p:txBody>
          <a:bodyPr wrap="square" rtlCol="0">
            <a:spAutoFit/>
          </a:bodyPr>
          <a:lstStyle/>
          <a:p>
            <a:pPr marL="342900" indent="-342900">
              <a:buFont typeface="Wingdings" pitchFamily="2" charset="2"/>
              <a:buChar char="n"/>
            </a:pPr>
            <a:r>
              <a:rPr kumimoji="1" lang="zh-CN" altLang="en-US" sz="2000" b="0" dirty="0">
                <a:latin typeface="SimHei" panose="02010609060101010101" pitchFamily="49" charset="-122"/>
                <a:ea typeface="SimHei" panose="02010609060101010101" pitchFamily="49" charset="-122"/>
              </a:rPr>
              <a:t>为什么需要</a:t>
            </a:r>
            <a:r>
              <a:rPr kumimoji="1" lang="en-US" altLang="zh-CN" sz="2000" b="0" dirty="0">
                <a:latin typeface="SimHei" panose="02010609060101010101" pitchFamily="49" charset="-122"/>
                <a:ea typeface="SimHei" panose="02010609060101010101" pitchFamily="49" charset="-122"/>
              </a:rPr>
              <a:t>eBPF</a:t>
            </a:r>
            <a:r>
              <a:rPr kumimoji="1" lang="zh-CN" altLang="en-US" sz="2000" b="0" dirty="0">
                <a:latin typeface="SimHei" panose="02010609060101010101" pitchFamily="49" charset="-122"/>
                <a:ea typeface="SimHei" panose="02010609060101010101" pitchFamily="49" charset="-122"/>
              </a:rPr>
              <a:t>开发库</a:t>
            </a:r>
            <a:r>
              <a:rPr kumimoji="1" lang="en-US" altLang="zh-CN" sz="2000" b="0" dirty="0">
                <a:latin typeface="SimHei" panose="02010609060101010101" pitchFamily="49" charset="-122"/>
                <a:ea typeface="SimHei" panose="02010609060101010101" pitchFamily="49" charset="-122"/>
              </a:rPr>
              <a:t>/</a:t>
            </a:r>
            <a:r>
              <a:rPr kumimoji="1" lang="zh-CN" altLang="en-US" sz="2000" b="0" dirty="0">
                <a:latin typeface="SimHei" panose="02010609060101010101" pitchFamily="49" charset="-122"/>
                <a:ea typeface="SimHei" panose="02010609060101010101" pitchFamily="49" charset="-122"/>
              </a:rPr>
              <a:t>工具</a:t>
            </a:r>
          </a:p>
        </p:txBody>
      </p:sp>
      <p:sp>
        <p:nvSpPr>
          <p:cNvPr id="6" name="文本框 5">
            <a:extLst>
              <a:ext uri="{FF2B5EF4-FFF2-40B4-BE49-F238E27FC236}">
                <a16:creationId xmlns:a16="http://schemas.microsoft.com/office/drawing/2014/main" id="{28718639-C9AC-B594-8385-7F0821413FBD}"/>
              </a:ext>
            </a:extLst>
          </p:cNvPr>
          <p:cNvSpPr txBox="1"/>
          <p:nvPr/>
        </p:nvSpPr>
        <p:spPr>
          <a:xfrm>
            <a:off x="618964" y="2350321"/>
            <a:ext cx="4575792" cy="1975926"/>
          </a:xfrm>
          <a:prstGeom prst="rect">
            <a:avLst/>
          </a:prstGeom>
          <a:noFill/>
        </p:spPr>
        <p:txBody>
          <a:bodyPr wrap="square" rtlCol="0">
            <a:spAutoFit/>
          </a:bodyPr>
          <a:lstStyle/>
          <a:p>
            <a:pPr marL="342900" indent="-342900">
              <a:lnSpc>
                <a:spcPct val="120000"/>
              </a:lnSpc>
              <a:buFont typeface="+mj-lt"/>
              <a:buAutoNum type="arabicPeriod"/>
            </a:pPr>
            <a:r>
              <a:rPr kumimoji="1" lang="zh-CN" altLang="en-US" b="0" dirty="0">
                <a:latin typeface="+mn-lt"/>
                <a:ea typeface="+mn-ea"/>
              </a:rPr>
              <a:t>一个完整的</a:t>
            </a:r>
            <a:r>
              <a:rPr kumimoji="1" lang="en-US" altLang="zh-CN" b="0" dirty="0">
                <a:latin typeface="+mn-lt"/>
                <a:ea typeface="+mn-ea"/>
              </a:rPr>
              <a:t>eBPF</a:t>
            </a:r>
            <a:r>
              <a:rPr kumimoji="1" lang="zh-CN" altLang="en-US" b="0" dirty="0">
                <a:latin typeface="+mn-lt"/>
                <a:ea typeface="+mn-ea"/>
              </a:rPr>
              <a:t>应用除了</a:t>
            </a:r>
            <a:r>
              <a:rPr kumimoji="1" lang="zh-CN" altLang="en-US" b="0" dirty="0">
                <a:solidFill>
                  <a:srgbClr val="FF0000"/>
                </a:solidFill>
                <a:latin typeface="+mn-lt"/>
                <a:ea typeface="+mn-ea"/>
              </a:rPr>
              <a:t>需要写内核态</a:t>
            </a:r>
            <a:r>
              <a:rPr kumimoji="1" lang="en-US" altLang="zh-CN" b="0" dirty="0">
                <a:solidFill>
                  <a:srgbClr val="FF0000"/>
                </a:solidFill>
                <a:latin typeface="+mn-lt"/>
                <a:ea typeface="+mn-ea"/>
              </a:rPr>
              <a:t>eBPF</a:t>
            </a:r>
            <a:r>
              <a:rPr kumimoji="1" lang="zh-CN" altLang="en-US" b="0" dirty="0">
                <a:solidFill>
                  <a:srgbClr val="FF0000"/>
                </a:solidFill>
                <a:latin typeface="+mn-lt"/>
                <a:ea typeface="+mn-ea"/>
              </a:rPr>
              <a:t>程序</a:t>
            </a:r>
            <a:r>
              <a:rPr kumimoji="1" lang="zh-CN" altLang="en-US" b="0" dirty="0">
                <a:latin typeface="+mn-lt"/>
                <a:ea typeface="+mn-ea"/>
              </a:rPr>
              <a:t>还需要写</a:t>
            </a:r>
            <a:r>
              <a:rPr kumimoji="1" lang="zh-CN" altLang="en-US" b="0" dirty="0">
                <a:solidFill>
                  <a:srgbClr val="FF0000"/>
                </a:solidFill>
                <a:latin typeface="+mn-lt"/>
                <a:ea typeface="+mn-ea"/>
              </a:rPr>
              <a:t>用户态</a:t>
            </a:r>
            <a:r>
              <a:rPr kumimoji="1" lang="en-US" altLang="zh-CN" b="0" dirty="0">
                <a:solidFill>
                  <a:srgbClr val="FF0000"/>
                </a:solidFill>
                <a:latin typeface="+mn-lt"/>
                <a:ea typeface="+mn-ea"/>
              </a:rPr>
              <a:t>(</a:t>
            </a:r>
            <a:r>
              <a:rPr kumimoji="1" lang="zh-CN" altLang="en-US" b="0" dirty="0">
                <a:solidFill>
                  <a:srgbClr val="FF0000"/>
                </a:solidFill>
                <a:latin typeface="+mn-lt"/>
                <a:ea typeface="+mn-ea"/>
              </a:rPr>
              <a:t>加载</a:t>
            </a:r>
            <a:r>
              <a:rPr kumimoji="1" lang="en-US" altLang="zh-CN" b="0" dirty="0">
                <a:solidFill>
                  <a:srgbClr val="FF0000"/>
                </a:solidFill>
                <a:latin typeface="+mn-lt"/>
                <a:ea typeface="+mn-ea"/>
              </a:rPr>
              <a:t>)</a:t>
            </a:r>
            <a:r>
              <a:rPr kumimoji="1" lang="zh-CN" altLang="en-US" b="0" dirty="0">
                <a:solidFill>
                  <a:srgbClr val="FF0000"/>
                </a:solidFill>
                <a:latin typeface="+mn-lt"/>
                <a:ea typeface="+mn-ea"/>
              </a:rPr>
              <a:t>程序</a:t>
            </a:r>
            <a:endParaRPr kumimoji="1" lang="en-US" altLang="zh-CN" b="0" dirty="0">
              <a:solidFill>
                <a:srgbClr val="FF0000"/>
              </a:solidFill>
              <a:latin typeface="+mn-lt"/>
              <a:ea typeface="+mn-ea"/>
            </a:endParaRPr>
          </a:p>
          <a:p>
            <a:pPr marL="342900" indent="-342900">
              <a:lnSpc>
                <a:spcPct val="120000"/>
              </a:lnSpc>
              <a:buFont typeface="+mj-lt"/>
              <a:buAutoNum type="arabicPeriod"/>
            </a:pPr>
            <a:r>
              <a:rPr kumimoji="1" lang="zh-CN" altLang="en-US" b="0" dirty="0">
                <a:latin typeface="+mn-lt"/>
                <a:ea typeface="+mn-ea"/>
              </a:rPr>
              <a:t>用户态</a:t>
            </a:r>
            <a:r>
              <a:rPr kumimoji="1" lang="en-US" altLang="zh-CN" b="0" dirty="0">
                <a:latin typeface="+mn-lt"/>
                <a:ea typeface="+mn-ea"/>
              </a:rPr>
              <a:t>(</a:t>
            </a:r>
            <a:r>
              <a:rPr kumimoji="1" lang="zh-CN" altLang="en-US" b="0" dirty="0">
                <a:latin typeface="+mn-lt"/>
                <a:ea typeface="+mn-ea"/>
              </a:rPr>
              <a:t>加载</a:t>
            </a:r>
            <a:r>
              <a:rPr kumimoji="1" lang="en-US" altLang="zh-CN" b="0" dirty="0">
                <a:latin typeface="+mn-lt"/>
                <a:ea typeface="+mn-ea"/>
              </a:rPr>
              <a:t>)</a:t>
            </a:r>
            <a:r>
              <a:rPr kumimoji="1" lang="zh-CN" altLang="en-US" b="0" dirty="0">
                <a:latin typeface="+mn-lt"/>
                <a:ea typeface="+mn-ea"/>
              </a:rPr>
              <a:t>程序底层基于系统调用，系统调用属于</a:t>
            </a:r>
            <a:r>
              <a:rPr kumimoji="1" lang="zh-CN" altLang="en-US" b="0" dirty="0">
                <a:solidFill>
                  <a:srgbClr val="FF0000"/>
                </a:solidFill>
                <a:latin typeface="+mn-lt"/>
                <a:ea typeface="+mn-ea"/>
              </a:rPr>
              <a:t>底层接口</a:t>
            </a:r>
            <a:r>
              <a:rPr kumimoji="1" lang="zh-CN" altLang="en-US" b="0" dirty="0">
                <a:latin typeface="+mn-lt"/>
                <a:ea typeface="+mn-ea"/>
              </a:rPr>
              <a:t>，</a:t>
            </a:r>
            <a:r>
              <a:rPr kumimoji="1" lang="zh-CN" altLang="en-US" b="0" dirty="0">
                <a:solidFill>
                  <a:srgbClr val="FF0000"/>
                </a:solidFill>
                <a:latin typeface="+mn-lt"/>
                <a:ea typeface="+mn-ea"/>
              </a:rPr>
              <a:t>降低开发效率</a:t>
            </a:r>
            <a:endParaRPr kumimoji="1" lang="en-US" altLang="zh-CN" b="0" dirty="0">
              <a:solidFill>
                <a:srgbClr val="FF0000"/>
              </a:solidFill>
              <a:latin typeface="+mn-lt"/>
              <a:ea typeface="+mn-ea"/>
            </a:endParaRPr>
          </a:p>
          <a:p>
            <a:pPr marL="342900" indent="-342900">
              <a:buFont typeface="+mj-lt"/>
              <a:buAutoNum type="arabicPeriod"/>
            </a:pPr>
            <a:r>
              <a:rPr kumimoji="1" lang="zh-CN" altLang="en-US" b="0" dirty="0">
                <a:latin typeface="+mn-lt"/>
                <a:ea typeface="+mn-ea"/>
              </a:rPr>
              <a:t>内核态</a:t>
            </a:r>
            <a:r>
              <a:rPr kumimoji="1" lang="en-US" altLang="zh-CN" b="0" dirty="0">
                <a:latin typeface="+mn-lt"/>
                <a:ea typeface="+mn-ea"/>
              </a:rPr>
              <a:t>eBPF</a:t>
            </a:r>
            <a:r>
              <a:rPr kumimoji="1" lang="zh-CN" altLang="en-US" b="0" dirty="0">
                <a:latin typeface="+mn-lt"/>
                <a:ea typeface="+mn-ea"/>
              </a:rPr>
              <a:t>程序使用</a:t>
            </a:r>
            <a:r>
              <a:rPr kumimoji="1" lang="en-US" altLang="zh-CN" b="0" dirty="0">
                <a:solidFill>
                  <a:srgbClr val="FF0000"/>
                </a:solidFill>
                <a:latin typeface="+mn-lt"/>
                <a:ea typeface="+mn-ea"/>
              </a:rPr>
              <a:t>eBPF</a:t>
            </a:r>
            <a:r>
              <a:rPr kumimoji="1" lang="zh-CN" altLang="en-US" b="0" dirty="0">
                <a:solidFill>
                  <a:srgbClr val="FF0000"/>
                </a:solidFill>
                <a:latin typeface="+mn-lt"/>
                <a:ea typeface="+mn-ea"/>
              </a:rPr>
              <a:t>汇编</a:t>
            </a:r>
            <a:r>
              <a:rPr kumimoji="1" lang="en-US" altLang="zh-CN" b="0" dirty="0">
                <a:solidFill>
                  <a:srgbClr val="FF0000"/>
                </a:solidFill>
                <a:latin typeface="+mn-lt"/>
                <a:ea typeface="+mn-ea"/>
              </a:rPr>
              <a:t>/C</a:t>
            </a:r>
            <a:r>
              <a:rPr kumimoji="1" lang="zh-CN" altLang="en-US" b="0" dirty="0">
                <a:solidFill>
                  <a:srgbClr val="FF0000"/>
                </a:solidFill>
                <a:latin typeface="+mn-lt"/>
                <a:ea typeface="+mn-ea"/>
              </a:rPr>
              <a:t>开发</a:t>
            </a:r>
            <a:r>
              <a:rPr kumimoji="1" lang="zh-CN" altLang="en-US" b="0" dirty="0">
                <a:latin typeface="+mn-lt"/>
                <a:ea typeface="+mn-ea"/>
              </a:rPr>
              <a:t>，</a:t>
            </a:r>
            <a:r>
              <a:rPr kumimoji="1" lang="zh-CN" altLang="en-US" b="0" dirty="0">
                <a:solidFill>
                  <a:srgbClr val="FF0000"/>
                </a:solidFill>
                <a:latin typeface="+mn-lt"/>
                <a:ea typeface="+mn-ea"/>
              </a:rPr>
              <a:t>编译和开发</a:t>
            </a:r>
            <a:r>
              <a:rPr kumimoji="1" lang="zh-CN" altLang="en-US" b="0" dirty="0">
                <a:latin typeface="+mn-lt"/>
                <a:ea typeface="+mn-ea"/>
              </a:rPr>
              <a:t>比较复杂、繁琐</a:t>
            </a:r>
            <a:endParaRPr kumimoji="1" lang="en-US" altLang="zh-CN" b="0" dirty="0">
              <a:latin typeface="+mn-lt"/>
              <a:ea typeface="+mn-ea"/>
            </a:endParaRPr>
          </a:p>
        </p:txBody>
      </p:sp>
      <p:sp>
        <p:nvSpPr>
          <p:cNvPr id="7" name="文本框 6">
            <a:extLst>
              <a:ext uri="{FF2B5EF4-FFF2-40B4-BE49-F238E27FC236}">
                <a16:creationId xmlns:a16="http://schemas.microsoft.com/office/drawing/2014/main" id="{92CB7639-5AF8-B981-76A1-92C367704F79}"/>
              </a:ext>
            </a:extLst>
          </p:cNvPr>
          <p:cNvSpPr txBox="1"/>
          <p:nvPr/>
        </p:nvSpPr>
        <p:spPr>
          <a:xfrm>
            <a:off x="533331" y="4481497"/>
            <a:ext cx="3816424" cy="400110"/>
          </a:xfrm>
          <a:prstGeom prst="rect">
            <a:avLst/>
          </a:prstGeom>
          <a:noFill/>
        </p:spPr>
        <p:txBody>
          <a:bodyPr wrap="square" rtlCol="0">
            <a:spAutoFit/>
          </a:bodyPr>
          <a:lstStyle/>
          <a:p>
            <a:pPr marL="342900" indent="-342900">
              <a:buFont typeface="Wingdings" pitchFamily="2" charset="2"/>
              <a:buChar char="n"/>
            </a:pPr>
            <a:r>
              <a:rPr kumimoji="1" lang="en-US" altLang="zh-CN" sz="2000" b="0" dirty="0">
                <a:latin typeface="SimHei" panose="02010609060101010101" pitchFamily="49" charset="-122"/>
                <a:ea typeface="SimHei" panose="02010609060101010101" pitchFamily="49" charset="-122"/>
              </a:rPr>
              <a:t>eBPF</a:t>
            </a:r>
            <a:r>
              <a:rPr kumimoji="1" lang="zh-CN" altLang="en-US" sz="2000" b="0" dirty="0">
                <a:latin typeface="SimHei" panose="02010609060101010101" pitchFamily="49" charset="-122"/>
                <a:ea typeface="SimHei" panose="02010609060101010101" pitchFamily="49" charset="-122"/>
              </a:rPr>
              <a:t>开发库</a:t>
            </a:r>
            <a:r>
              <a:rPr kumimoji="1" lang="en-US" altLang="zh-CN" sz="2000" b="0" dirty="0">
                <a:latin typeface="SimHei" panose="02010609060101010101" pitchFamily="49" charset="-122"/>
                <a:ea typeface="SimHei" panose="02010609060101010101" pitchFamily="49" charset="-122"/>
              </a:rPr>
              <a:t>/</a:t>
            </a:r>
            <a:r>
              <a:rPr kumimoji="1" lang="zh-CN" altLang="en-US" sz="2000" b="0" dirty="0">
                <a:latin typeface="SimHei" panose="02010609060101010101" pitchFamily="49" charset="-122"/>
                <a:ea typeface="SimHei" panose="02010609060101010101" pitchFamily="49" charset="-122"/>
              </a:rPr>
              <a:t>工具的功能</a:t>
            </a:r>
          </a:p>
        </p:txBody>
      </p:sp>
      <p:sp>
        <p:nvSpPr>
          <p:cNvPr id="8" name="文本框 7">
            <a:extLst>
              <a:ext uri="{FF2B5EF4-FFF2-40B4-BE49-F238E27FC236}">
                <a16:creationId xmlns:a16="http://schemas.microsoft.com/office/drawing/2014/main" id="{F2573D2B-2175-2161-E05D-1B528D4C2841}"/>
              </a:ext>
            </a:extLst>
          </p:cNvPr>
          <p:cNvSpPr txBox="1"/>
          <p:nvPr/>
        </p:nvSpPr>
        <p:spPr>
          <a:xfrm>
            <a:off x="629562" y="4944156"/>
            <a:ext cx="8406934" cy="1718612"/>
          </a:xfrm>
          <a:prstGeom prst="rect">
            <a:avLst/>
          </a:prstGeom>
          <a:noFill/>
        </p:spPr>
        <p:txBody>
          <a:bodyPr wrap="square" rtlCol="0">
            <a:spAutoFit/>
          </a:bodyPr>
          <a:lstStyle/>
          <a:p>
            <a:pPr marL="342900" indent="-342900">
              <a:lnSpc>
                <a:spcPct val="120000"/>
              </a:lnSpc>
              <a:buFont typeface="+mj-lt"/>
              <a:buAutoNum type="arabicPeriod"/>
            </a:pPr>
            <a:r>
              <a:rPr kumimoji="1" lang="zh-CN" altLang="en-US" b="0" dirty="0">
                <a:latin typeface="+mn-lt"/>
                <a:ea typeface="+mn-ea"/>
              </a:rPr>
              <a:t>在</a:t>
            </a:r>
            <a:r>
              <a:rPr kumimoji="1" lang="en-US" altLang="zh-CN" b="0" dirty="0">
                <a:latin typeface="+mn-lt"/>
                <a:ea typeface="+mn-ea"/>
              </a:rPr>
              <a:t>eBPF</a:t>
            </a:r>
            <a:r>
              <a:rPr kumimoji="1" lang="zh-CN" altLang="en-US" dirty="0">
                <a:solidFill>
                  <a:srgbClr val="FF0000"/>
                </a:solidFill>
                <a:latin typeface="+mn-lt"/>
                <a:ea typeface="+mn-ea"/>
              </a:rPr>
              <a:t>系统调用</a:t>
            </a:r>
            <a:r>
              <a:rPr kumimoji="1" lang="zh-CN" altLang="en-US" b="0" dirty="0">
                <a:latin typeface="+mn-lt"/>
                <a:ea typeface="+mn-ea"/>
              </a:rPr>
              <a:t>之上进行</a:t>
            </a:r>
            <a:r>
              <a:rPr kumimoji="1" lang="zh-CN" altLang="en-US" dirty="0">
                <a:solidFill>
                  <a:srgbClr val="FF0000"/>
                </a:solidFill>
                <a:latin typeface="+mn-lt"/>
                <a:ea typeface="+mn-ea"/>
              </a:rPr>
              <a:t>封装</a:t>
            </a:r>
            <a:r>
              <a:rPr kumimoji="1" lang="zh-CN" altLang="en-US" b="0" dirty="0">
                <a:latin typeface="+mn-lt"/>
                <a:ea typeface="+mn-ea"/>
              </a:rPr>
              <a:t>，提供了方便使用的</a:t>
            </a:r>
            <a:r>
              <a:rPr kumimoji="1" lang="en-US" altLang="zh-CN" b="0" dirty="0">
                <a:latin typeface="+mn-lt"/>
                <a:ea typeface="+mn-ea"/>
              </a:rPr>
              <a:t>eBPF</a:t>
            </a:r>
            <a:r>
              <a:rPr kumimoji="1" lang="zh-CN" altLang="en-US" dirty="0">
                <a:solidFill>
                  <a:srgbClr val="FF0000"/>
                </a:solidFill>
                <a:latin typeface="+mn-lt"/>
                <a:ea typeface="+mn-ea"/>
              </a:rPr>
              <a:t>用户态</a:t>
            </a:r>
            <a:r>
              <a:rPr kumimoji="1" lang="en-US" altLang="zh-CN" dirty="0">
                <a:solidFill>
                  <a:srgbClr val="FF0000"/>
                </a:solidFill>
                <a:latin typeface="+mn-lt"/>
                <a:ea typeface="+mn-ea"/>
              </a:rPr>
              <a:t>(</a:t>
            </a:r>
            <a:r>
              <a:rPr kumimoji="1" lang="zh-CN" altLang="en-US" dirty="0">
                <a:solidFill>
                  <a:srgbClr val="FF0000"/>
                </a:solidFill>
                <a:latin typeface="+mn-lt"/>
                <a:ea typeface="+mn-ea"/>
              </a:rPr>
              <a:t>加载</a:t>
            </a:r>
            <a:r>
              <a:rPr kumimoji="1" lang="en-US" altLang="zh-CN" dirty="0">
                <a:solidFill>
                  <a:srgbClr val="FF0000"/>
                </a:solidFill>
                <a:latin typeface="+mn-lt"/>
                <a:ea typeface="+mn-ea"/>
              </a:rPr>
              <a:t>)</a:t>
            </a:r>
            <a:r>
              <a:rPr kumimoji="1" lang="zh-CN" altLang="en-US" dirty="0">
                <a:solidFill>
                  <a:srgbClr val="FF0000"/>
                </a:solidFill>
                <a:latin typeface="+mn-lt"/>
                <a:ea typeface="+mn-ea"/>
              </a:rPr>
              <a:t>程序接口</a:t>
            </a:r>
            <a:endParaRPr kumimoji="1" lang="en-US" altLang="zh-CN" dirty="0">
              <a:solidFill>
                <a:srgbClr val="FF0000"/>
              </a:solidFill>
              <a:latin typeface="+mn-lt"/>
              <a:ea typeface="+mn-ea"/>
            </a:endParaRPr>
          </a:p>
          <a:p>
            <a:pPr marL="342900" indent="-342900">
              <a:lnSpc>
                <a:spcPct val="120000"/>
              </a:lnSpc>
              <a:buFont typeface="+mj-lt"/>
              <a:buAutoNum type="arabicPeriod"/>
            </a:pPr>
            <a:r>
              <a:rPr kumimoji="1" lang="zh-CN" altLang="en-US" dirty="0">
                <a:solidFill>
                  <a:srgbClr val="FF0000"/>
                </a:solidFill>
                <a:latin typeface="+mn-lt"/>
                <a:ea typeface="+mn-ea"/>
              </a:rPr>
              <a:t>简化</a:t>
            </a:r>
            <a:r>
              <a:rPr kumimoji="1" lang="en-US" altLang="zh-CN" b="0" dirty="0">
                <a:latin typeface="+mn-lt"/>
                <a:ea typeface="+mn-ea"/>
              </a:rPr>
              <a:t>eBPF</a:t>
            </a:r>
            <a:r>
              <a:rPr kumimoji="1" lang="zh-CN" altLang="en-US" b="0" dirty="0">
                <a:latin typeface="+mn-lt"/>
                <a:ea typeface="+mn-ea"/>
              </a:rPr>
              <a:t>内核态程序</a:t>
            </a:r>
            <a:r>
              <a:rPr kumimoji="1" lang="zh-CN" altLang="en-US" dirty="0">
                <a:solidFill>
                  <a:srgbClr val="FF0000"/>
                </a:solidFill>
                <a:latin typeface="+mn-lt"/>
                <a:ea typeface="+mn-ea"/>
              </a:rPr>
              <a:t>编译开发流程</a:t>
            </a:r>
            <a:r>
              <a:rPr kumimoji="1" lang="zh-CN" altLang="en-US" b="0" dirty="0">
                <a:latin typeface="+mn-lt"/>
                <a:ea typeface="+mn-ea"/>
              </a:rPr>
              <a:t>，提供了一系列开箱即用的开发工具</a:t>
            </a:r>
            <a:r>
              <a:rPr kumimoji="1" lang="en-US" altLang="zh-CN" b="0" dirty="0">
                <a:latin typeface="+mn-lt"/>
                <a:ea typeface="+mn-ea"/>
              </a:rPr>
              <a:t>(</a:t>
            </a:r>
            <a:r>
              <a:rPr kumimoji="1" lang="zh-CN" altLang="en-US" b="0" dirty="0">
                <a:latin typeface="+mn-lt"/>
                <a:ea typeface="+mn-ea"/>
              </a:rPr>
              <a:t>宏，</a:t>
            </a:r>
            <a:r>
              <a:rPr kumimoji="1" lang="en-US" altLang="zh-CN" b="0" dirty="0">
                <a:latin typeface="+mn-lt"/>
                <a:ea typeface="+mn-ea"/>
              </a:rPr>
              <a:t>inline</a:t>
            </a:r>
            <a:r>
              <a:rPr kumimoji="1" lang="zh-CN" altLang="en-US" b="0" dirty="0">
                <a:latin typeface="+mn-lt"/>
                <a:ea typeface="+mn-ea"/>
              </a:rPr>
              <a:t>函数等</a:t>
            </a:r>
            <a:r>
              <a:rPr kumimoji="1" lang="en-US" altLang="zh-CN" b="0" dirty="0">
                <a:latin typeface="+mn-lt"/>
                <a:ea typeface="+mn-ea"/>
              </a:rPr>
              <a:t>)</a:t>
            </a:r>
          </a:p>
          <a:p>
            <a:pPr marL="342900" indent="-342900">
              <a:lnSpc>
                <a:spcPct val="120000"/>
              </a:lnSpc>
              <a:buFont typeface="+mj-lt"/>
              <a:buAutoNum type="arabicPeriod"/>
            </a:pPr>
            <a:r>
              <a:rPr kumimoji="1" lang="zh-CN" altLang="en-US" b="0" dirty="0">
                <a:latin typeface="+mn-lt"/>
                <a:ea typeface="+mn-ea"/>
              </a:rPr>
              <a:t>提供</a:t>
            </a:r>
            <a:r>
              <a:rPr kumimoji="1" lang="en-US" altLang="zh-CN" dirty="0">
                <a:solidFill>
                  <a:srgbClr val="FF0000"/>
                </a:solidFill>
                <a:latin typeface="+mn-lt"/>
                <a:ea typeface="+mn-ea"/>
              </a:rPr>
              <a:t>C</a:t>
            </a:r>
            <a:r>
              <a:rPr kumimoji="1" lang="zh-CN" altLang="en-US" dirty="0">
                <a:solidFill>
                  <a:srgbClr val="FF0000"/>
                </a:solidFill>
                <a:latin typeface="+mn-lt"/>
                <a:ea typeface="+mn-ea"/>
              </a:rPr>
              <a:t>之外</a:t>
            </a:r>
            <a:r>
              <a:rPr kumimoji="1" lang="zh-CN" altLang="en-US" b="0" dirty="0">
                <a:latin typeface="+mn-lt"/>
                <a:ea typeface="+mn-ea"/>
              </a:rPr>
              <a:t>开发</a:t>
            </a:r>
            <a:r>
              <a:rPr kumimoji="1" lang="en-US" altLang="zh-CN" b="0" dirty="0">
                <a:latin typeface="+mn-lt"/>
                <a:ea typeface="+mn-ea"/>
              </a:rPr>
              <a:t>eBPF</a:t>
            </a:r>
            <a:r>
              <a:rPr kumimoji="1" lang="zh-CN" altLang="en-US" b="0" dirty="0">
                <a:latin typeface="+mn-lt"/>
                <a:ea typeface="+mn-ea"/>
              </a:rPr>
              <a:t>程序</a:t>
            </a:r>
            <a:r>
              <a:rPr kumimoji="1" lang="en-US" altLang="zh-CN" b="0" dirty="0">
                <a:latin typeface="+mn-lt"/>
                <a:ea typeface="+mn-ea"/>
              </a:rPr>
              <a:t>/</a:t>
            </a:r>
            <a:r>
              <a:rPr kumimoji="1" lang="zh-CN" altLang="en-US" b="0" dirty="0">
                <a:latin typeface="+mn-lt"/>
                <a:ea typeface="+mn-ea"/>
              </a:rPr>
              <a:t>应用的</a:t>
            </a:r>
            <a:r>
              <a:rPr kumimoji="1" lang="zh-CN" altLang="en-US" dirty="0">
                <a:solidFill>
                  <a:srgbClr val="FF0000"/>
                </a:solidFill>
                <a:latin typeface="+mn-lt"/>
                <a:ea typeface="+mn-ea"/>
              </a:rPr>
              <a:t>语言支持</a:t>
            </a:r>
            <a:r>
              <a:rPr kumimoji="1" lang="zh-CN" altLang="en-US" b="0" dirty="0">
                <a:latin typeface="+mn-lt"/>
                <a:ea typeface="+mn-ea"/>
              </a:rPr>
              <a:t>，提升开发效率，降低入门门槛</a:t>
            </a:r>
            <a:endParaRPr kumimoji="1" lang="en-US" altLang="zh-CN" b="0" dirty="0">
              <a:latin typeface="+mn-lt"/>
              <a:ea typeface="+mn-ea"/>
            </a:endParaRPr>
          </a:p>
          <a:p>
            <a:pPr marL="342900" indent="-342900">
              <a:lnSpc>
                <a:spcPct val="120000"/>
              </a:lnSpc>
              <a:buFont typeface="+mj-lt"/>
              <a:buAutoNum type="arabicPeriod"/>
            </a:pPr>
            <a:endParaRPr kumimoji="1" lang="en-US" altLang="zh-CN" b="0" dirty="0">
              <a:latin typeface="+mn-lt"/>
              <a:ea typeface="+mn-ea"/>
            </a:endParaRPr>
          </a:p>
        </p:txBody>
      </p:sp>
      <p:pic>
        <p:nvPicPr>
          <p:cNvPr id="10" name="图片 9">
            <a:extLst>
              <a:ext uri="{FF2B5EF4-FFF2-40B4-BE49-F238E27FC236}">
                <a16:creationId xmlns:a16="http://schemas.microsoft.com/office/drawing/2014/main" id="{AA84FD0A-610E-471F-287D-A61B9B1B2447}"/>
              </a:ext>
            </a:extLst>
          </p:cNvPr>
          <p:cNvPicPr>
            <a:picLocks noChangeAspect="1"/>
          </p:cNvPicPr>
          <p:nvPr/>
        </p:nvPicPr>
        <p:blipFill>
          <a:blip r:embed="rId3"/>
          <a:stretch>
            <a:fillRect/>
          </a:stretch>
        </p:blipFill>
        <p:spPr>
          <a:xfrm>
            <a:off x="5259373" y="3338136"/>
            <a:ext cx="1615470" cy="1323014"/>
          </a:xfrm>
          <a:prstGeom prst="rect">
            <a:avLst/>
          </a:prstGeom>
        </p:spPr>
      </p:pic>
      <p:pic>
        <p:nvPicPr>
          <p:cNvPr id="13" name="图片 12">
            <a:extLst>
              <a:ext uri="{FF2B5EF4-FFF2-40B4-BE49-F238E27FC236}">
                <a16:creationId xmlns:a16="http://schemas.microsoft.com/office/drawing/2014/main" id="{8C321BB9-2AED-1A4A-D295-5BA7AD7BEE8C}"/>
              </a:ext>
            </a:extLst>
          </p:cNvPr>
          <p:cNvPicPr>
            <a:picLocks noChangeAspect="1"/>
          </p:cNvPicPr>
          <p:nvPr/>
        </p:nvPicPr>
        <p:blipFill>
          <a:blip r:embed="rId4"/>
          <a:stretch>
            <a:fillRect/>
          </a:stretch>
        </p:blipFill>
        <p:spPr>
          <a:xfrm>
            <a:off x="6910176" y="3542878"/>
            <a:ext cx="1978327" cy="967891"/>
          </a:xfrm>
          <a:prstGeom prst="rect">
            <a:avLst/>
          </a:prstGeom>
        </p:spPr>
      </p:pic>
      <p:pic>
        <p:nvPicPr>
          <p:cNvPr id="14" name="图片 13">
            <a:extLst>
              <a:ext uri="{FF2B5EF4-FFF2-40B4-BE49-F238E27FC236}">
                <a16:creationId xmlns:a16="http://schemas.microsoft.com/office/drawing/2014/main" id="{06B22C5F-E615-D6F3-C7FA-4205EBE35E54}"/>
              </a:ext>
            </a:extLst>
          </p:cNvPr>
          <p:cNvPicPr>
            <a:picLocks noChangeAspect="1"/>
          </p:cNvPicPr>
          <p:nvPr/>
        </p:nvPicPr>
        <p:blipFill>
          <a:blip r:embed="rId5"/>
          <a:stretch>
            <a:fillRect/>
          </a:stretch>
        </p:blipFill>
        <p:spPr>
          <a:xfrm>
            <a:off x="5392320" y="2350321"/>
            <a:ext cx="2736129" cy="1039900"/>
          </a:xfrm>
          <a:prstGeom prst="rect">
            <a:avLst/>
          </a:prstGeom>
        </p:spPr>
      </p:pic>
    </p:spTree>
    <p:extLst>
      <p:ext uri="{BB962C8B-B14F-4D97-AF65-F5344CB8AC3E}">
        <p14:creationId xmlns:p14="http://schemas.microsoft.com/office/powerpoint/2010/main" val="282902138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使用</a:t>
            </a:r>
            <a:r>
              <a:rPr kumimoji="1" lang="en-US" altLang="zh-CN" sz="2400" dirty="0" err="1">
                <a:latin typeface="SimHei" panose="02010609060101010101" pitchFamily="49" charset="-122"/>
                <a:ea typeface="SimHei" panose="02010609060101010101" pitchFamily="49" charset="-122"/>
              </a:rPr>
              <a:t>libbpf</a:t>
            </a:r>
            <a:r>
              <a:rPr kumimoji="1" lang="zh-CN" altLang="en-US" sz="2400" dirty="0">
                <a:latin typeface="SimHei" panose="02010609060101010101" pitchFamily="49" charset="-122"/>
                <a:ea typeface="SimHei" panose="02010609060101010101" pitchFamily="49" charset="-122"/>
              </a:rPr>
              <a:t>开发</a:t>
            </a:r>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程序</a:t>
            </a:r>
          </a:p>
        </p:txBody>
      </p:sp>
      <p:sp>
        <p:nvSpPr>
          <p:cNvPr id="5" name="文本框 4">
            <a:extLst>
              <a:ext uri="{FF2B5EF4-FFF2-40B4-BE49-F238E27FC236}">
                <a16:creationId xmlns:a16="http://schemas.microsoft.com/office/drawing/2014/main" id="{F68344AD-DE36-8BE0-8CAD-2A2FE9FCC600}"/>
              </a:ext>
            </a:extLst>
          </p:cNvPr>
          <p:cNvSpPr txBox="1"/>
          <p:nvPr/>
        </p:nvSpPr>
        <p:spPr>
          <a:xfrm>
            <a:off x="2761456" y="3396951"/>
            <a:ext cx="4572000" cy="369332"/>
          </a:xfrm>
          <a:prstGeom prst="rect">
            <a:avLst/>
          </a:prstGeom>
          <a:noFill/>
        </p:spPr>
        <p:txBody>
          <a:bodyPr wrap="square">
            <a:spAutoFit/>
          </a:bodyPr>
          <a:lstStyle/>
          <a:p>
            <a:r>
              <a:rPr lang="zh-CN" altLang="en-US" dirty="0"/>
              <a:t>介绍 </a:t>
            </a:r>
            <a:r>
              <a:rPr lang="en-US" altLang="zh-CN" dirty="0" err="1"/>
              <a:t>libbpf</a:t>
            </a:r>
            <a:r>
              <a:rPr lang="en-US" altLang="zh-CN" dirty="0"/>
              <a:t>, </a:t>
            </a:r>
            <a:endParaRPr lang="zh-CN" altLang="en-US" dirty="0"/>
          </a:p>
        </p:txBody>
      </p:sp>
      <p:sp>
        <p:nvSpPr>
          <p:cNvPr id="3" name="灯片编号占位符 2">
            <a:extLst>
              <a:ext uri="{FF2B5EF4-FFF2-40B4-BE49-F238E27FC236}">
                <a16:creationId xmlns:a16="http://schemas.microsoft.com/office/drawing/2014/main" id="{0029CD74-5CE3-D8E3-47B0-D593ED20C3B5}"/>
              </a:ext>
            </a:extLst>
          </p:cNvPr>
          <p:cNvSpPr>
            <a:spLocks noGrp="1"/>
          </p:cNvSpPr>
          <p:nvPr>
            <p:ph type="sldNum" sz="quarter" idx="12"/>
          </p:nvPr>
        </p:nvSpPr>
        <p:spPr/>
        <p:txBody>
          <a:bodyPr/>
          <a:lstStyle/>
          <a:p>
            <a:pPr>
              <a:defRPr/>
            </a:pPr>
            <a:fld id="{2BE9E919-A463-264A-AD28-C5A0DC5B5896}" type="slidenum">
              <a:rPr lang="en-US" altLang="zh-CN" smtClean="0"/>
              <a:pPr>
                <a:defRPr/>
              </a:pPr>
              <a:t>27</a:t>
            </a:fld>
            <a:endParaRPr lang="en-US" altLang="zh-CN"/>
          </a:p>
        </p:txBody>
      </p:sp>
    </p:spTree>
    <p:extLst>
      <p:ext uri="{BB962C8B-B14F-4D97-AF65-F5344CB8AC3E}">
        <p14:creationId xmlns:p14="http://schemas.microsoft.com/office/powerpoint/2010/main" val="323658762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830997"/>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hello world (</a:t>
            </a:r>
            <a:r>
              <a:rPr kumimoji="1" lang="en-US" altLang="zh-CN" sz="2400" dirty="0" err="1">
                <a:latin typeface="SimHei" panose="02010609060101010101" pitchFamily="49" charset="-122"/>
                <a:ea typeface="SimHei" panose="02010609060101010101" pitchFamily="49" charset="-122"/>
              </a:rPr>
              <a:t>libbpf</a:t>
            </a:r>
            <a:r>
              <a:rPr kumimoji="1" lang="en-US" altLang="zh-CN" sz="2400" dirty="0">
                <a:latin typeface="SimHei" panose="02010609060101010101" pitchFamily="49" charset="-122"/>
                <a:ea typeface="SimHei" panose="02010609060101010101" pitchFamily="49" charset="-122"/>
              </a:rPr>
              <a:t>)</a:t>
            </a:r>
            <a:endParaRPr kumimoji="1" lang="zh-CN" altLang="en-US" sz="2400"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F68344AD-DE36-8BE0-8CAD-2A2FE9FCC600}"/>
              </a:ext>
            </a:extLst>
          </p:cNvPr>
          <p:cNvSpPr txBox="1"/>
          <p:nvPr/>
        </p:nvSpPr>
        <p:spPr>
          <a:xfrm>
            <a:off x="2761456" y="3396951"/>
            <a:ext cx="4572000" cy="369332"/>
          </a:xfrm>
          <a:prstGeom prst="rect">
            <a:avLst/>
          </a:prstGeom>
          <a:noFill/>
        </p:spPr>
        <p:txBody>
          <a:bodyPr wrap="square">
            <a:spAutoFit/>
          </a:bodyPr>
          <a:lstStyle/>
          <a:p>
            <a:r>
              <a:rPr lang="zh-CN" altLang="en-US" dirty="0"/>
              <a:t>简单的</a:t>
            </a:r>
            <a:r>
              <a:rPr lang="en-US" altLang="zh-CN" dirty="0"/>
              <a:t>eBPF</a:t>
            </a:r>
            <a:r>
              <a:rPr lang="zh-CN" altLang="en-US" dirty="0"/>
              <a:t>程序，内核态程序</a:t>
            </a:r>
            <a:r>
              <a:rPr lang="en-US" altLang="zh-CN" dirty="0"/>
              <a:t>, </a:t>
            </a:r>
            <a:r>
              <a:rPr lang="zh-CN" altLang="en-US" dirty="0"/>
              <a:t>把</a:t>
            </a:r>
          </a:p>
        </p:txBody>
      </p:sp>
      <p:sp>
        <p:nvSpPr>
          <p:cNvPr id="3" name="灯片编号占位符 2">
            <a:extLst>
              <a:ext uri="{FF2B5EF4-FFF2-40B4-BE49-F238E27FC236}">
                <a16:creationId xmlns:a16="http://schemas.microsoft.com/office/drawing/2014/main" id="{B7E26057-778D-3EE1-6C31-2FA545137DFC}"/>
              </a:ext>
            </a:extLst>
          </p:cNvPr>
          <p:cNvSpPr>
            <a:spLocks noGrp="1"/>
          </p:cNvSpPr>
          <p:nvPr>
            <p:ph type="sldNum" sz="quarter" idx="12"/>
          </p:nvPr>
        </p:nvSpPr>
        <p:spPr/>
        <p:txBody>
          <a:bodyPr/>
          <a:lstStyle/>
          <a:p>
            <a:pPr>
              <a:defRPr/>
            </a:pPr>
            <a:fld id="{2BE9E919-A463-264A-AD28-C5A0DC5B5896}" type="slidenum">
              <a:rPr lang="en-US" altLang="zh-CN" smtClean="0"/>
              <a:pPr>
                <a:defRPr/>
              </a:pPr>
              <a:t>28</a:t>
            </a:fld>
            <a:endParaRPr lang="en-US" altLang="zh-CN"/>
          </a:p>
        </p:txBody>
      </p:sp>
    </p:spTree>
    <p:extLst>
      <p:ext uri="{BB962C8B-B14F-4D97-AF65-F5344CB8AC3E}">
        <p14:creationId xmlns:p14="http://schemas.microsoft.com/office/powerpoint/2010/main" val="93647711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830997"/>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 hello world (</a:t>
            </a:r>
            <a:r>
              <a:rPr kumimoji="1" lang="en-US" altLang="zh-CN" sz="2400" dirty="0" err="1">
                <a:latin typeface="SimHei" panose="02010609060101010101" pitchFamily="49" charset="-122"/>
                <a:ea typeface="SimHei" panose="02010609060101010101" pitchFamily="49" charset="-122"/>
              </a:rPr>
              <a:t>libbpf</a:t>
            </a:r>
            <a:r>
              <a:rPr kumimoji="1" lang="en-US" altLang="zh-CN" sz="2400" dirty="0">
                <a:latin typeface="SimHei" panose="02010609060101010101" pitchFamily="49" charset="-122"/>
                <a:ea typeface="SimHei" panose="02010609060101010101" pitchFamily="49" charset="-122"/>
              </a:rPr>
              <a:t>)</a:t>
            </a:r>
            <a:endParaRPr kumimoji="1" lang="zh-CN" altLang="en-US" sz="2400"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F68344AD-DE36-8BE0-8CAD-2A2FE9FCC600}"/>
              </a:ext>
            </a:extLst>
          </p:cNvPr>
          <p:cNvSpPr txBox="1"/>
          <p:nvPr/>
        </p:nvSpPr>
        <p:spPr>
          <a:xfrm>
            <a:off x="2761456" y="3396951"/>
            <a:ext cx="4572000" cy="646331"/>
          </a:xfrm>
          <a:prstGeom prst="rect">
            <a:avLst/>
          </a:prstGeom>
          <a:noFill/>
        </p:spPr>
        <p:txBody>
          <a:bodyPr wrap="square">
            <a:spAutoFit/>
          </a:bodyPr>
          <a:lstStyle/>
          <a:p>
            <a:r>
              <a:rPr lang="zh-CN" altLang="en-US" dirty="0"/>
              <a:t>简单的</a:t>
            </a:r>
            <a:r>
              <a:rPr lang="en-US" altLang="zh-CN" dirty="0"/>
              <a:t>eBPF</a:t>
            </a:r>
            <a:r>
              <a:rPr lang="zh-CN" altLang="en-US" dirty="0"/>
              <a:t>程序，用户态程序 </a:t>
            </a:r>
            <a:r>
              <a:rPr lang="en-US" altLang="zh-CN" dirty="0"/>
              <a:t>(</a:t>
            </a:r>
            <a:r>
              <a:rPr lang="zh-CN" altLang="en-US" dirty="0"/>
              <a:t>编译加载的流程</a:t>
            </a:r>
            <a:r>
              <a:rPr lang="en-US" altLang="zh-CN" dirty="0"/>
              <a:t>)</a:t>
            </a:r>
            <a:endParaRPr lang="zh-CN" altLang="en-US" dirty="0"/>
          </a:p>
        </p:txBody>
      </p:sp>
      <p:sp>
        <p:nvSpPr>
          <p:cNvPr id="3" name="灯片编号占位符 2">
            <a:extLst>
              <a:ext uri="{FF2B5EF4-FFF2-40B4-BE49-F238E27FC236}">
                <a16:creationId xmlns:a16="http://schemas.microsoft.com/office/drawing/2014/main" id="{4C98AAE2-025D-8CE2-240E-D9D70FD821E8}"/>
              </a:ext>
            </a:extLst>
          </p:cNvPr>
          <p:cNvSpPr>
            <a:spLocks noGrp="1"/>
          </p:cNvSpPr>
          <p:nvPr>
            <p:ph type="sldNum" sz="quarter" idx="12"/>
          </p:nvPr>
        </p:nvSpPr>
        <p:spPr/>
        <p:txBody>
          <a:bodyPr/>
          <a:lstStyle/>
          <a:p>
            <a:pPr>
              <a:defRPr/>
            </a:pPr>
            <a:fld id="{2BE9E919-A463-264A-AD28-C5A0DC5B5896}" type="slidenum">
              <a:rPr lang="en-US" altLang="zh-CN" smtClean="0"/>
              <a:pPr>
                <a:defRPr/>
              </a:pPr>
              <a:t>29</a:t>
            </a:fld>
            <a:endParaRPr lang="en-US" altLang="zh-CN"/>
          </a:p>
        </p:txBody>
      </p:sp>
    </p:spTree>
    <p:extLst>
      <p:ext uri="{BB962C8B-B14F-4D97-AF65-F5344CB8AC3E}">
        <p14:creationId xmlns:p14="http://schemas.microsoft.com/office/powerpoint/2010/main" val="343494493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endParaRPr lang="zh-CN" altLang="en-US" kern="0" dirty="0"/>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设计一个新的拥塞算法</a:t>
            </a:r>
          </a:p>
        </p:txBody>
      </p:sp>
      <p:sp>
        <p:nvSpPr>
          <p:cNvPr id="3" name="灯片编号占位符 2">
            <a:extLst>
              <a:ext uri="{FF2B5EF4-FFF2-40B4-BE49-F238E27FC236}">
                <a16:creationId xmlns:a16="http://schemas.microsoft.com/office/drawing/2014/main" id="{7E8C8FEE-87A7-A4E9-230A-2B3F03C8A4FF}"/>
              </a:ext>
            </a:extLst>
          </p:cNvPr>
          <p:cNvSpPr>
            <a:spLocks noGrp="1"/>
          </p:cNvSpPr>
          <p:nvPr>
            <p:ph type="sldNum" sz="quarter" idx="12"/>
          </p:nvPr>
        </p:nvSpPr>
        <p:spPr/>
        <p:txBody>
          <a:bodyPr/>
          <a:lstStyle/>
          <a:p>
            <a:pPr>
              <a:defRPr/>
            </a:pPr>
            <a:fld id="{2BE9E919-A463-264A-AD28-C5A0DC5B5896}" type="slidenum">
              <a:rPr lang="en-US" altLang="zh-CN" smtClean="0"/>
              <a:pPr>
                <a:defRPr/>
              </a:pPr>
              <a:t>3</a:t>
            </a:fld>
            <a:endParaRPr lang="en-US" altLang="zh-CN"/>
          </a:p>
        </p:txBody>
      </p:sp>
      <p:sp>
        <p:nvSpPr>
          <p:cNvPr id="4" name="内容占位符 3">
            <a:extLst>
              <a:ext uri="{FF2B5EF4-FFF2-40B4-BE49-F238E27FC236}">
                <a16:creationId xmlns:a16="http://schemas.microsoft.com/office/drawing/2014/main" id="{DC6C5944-1E95-B4F2-F037-DB654C625CFE}"/>
              </a:ext>
            </a:extLst>
          </p:cNvPr>
          <p:cNvSpPr txBox="1">
            <a:spLocks/>
          </p:cNvSpPr>
          <p:nvPr/>
        </p:nvSpPr>
        <p:spPr>
          <a:xfrm>
            <a:off x="567285" y="2038623"/>
            <a:ext cx="7793037" cy="3982665"/>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lnSpc>
                <a:spcPct val="150000"/>
              </a:lnSpc>
              <a:buNone/>
            </a:pPr>
            <a:r>
              <a:rPr lang="zh-CN" altLang="en-US" sz="2000" kern="0" dirty="0">
                <a:latin typeface="+mn-lt"/>
                <a:ea typeface="宋体" panose="02010600030101010101" pitchFamily="2" charset="-122"/>
                <a:cs typeface="Tahoma" panose="020B0604030504040204" pitchFamily="34" charset="0"/>
              </a:rPr>
              <a:t>新算法设计步骤</a:t>
            </a:r>
            <a:endParaRPr lang="en-US" altLang="zh-CN" sz="2000" kern="0" dirty="0">
              <a:latin typeface="+mn-lt"/>
              <a:ea typeface="宋体" panose="02010600030101010101" pitchFamily="2" charset="-122"/>
              <a:cs typeface="Tahoma" panose="020B0604030504040204" pitchFamily="34" charset="0"/>
            </a:endParaRPr>
          </a:p>
          <a:p>
            <a:pPr>
              <a:lnSpc>
                <a:spcPct val="150000"/>
              </a:lnSpc>
            </a:pPr>
            <a:r>
              <a:rPr lang="zh-CN" altLang="en-US" sz="2000" b="0" kern="0" dirty="0">
                <a:latin typeface="+mn-lt"/>
                <a:ea typeface="宋体" panose="02010600030101010101" pitchFamily="2" charset="-122"/>
                <a:cs typeface="Tahoma" panose="020B0604030504040204" pitchFamily="34" charset="0"/>
              </a:rPr>
              <a:t>理论算法设计</a:t>
            </a:r>
            <a:endParaRPr lang="en-US" altLang="zh-CN" sz="2000" b="0" kern="0" dirty="0">
              <a:latin typeface="+mn-lt"/>
              <a:ea typeface="宋体" panose="02010600030101010101" pitchFamily="2" charset="-122"/>
              <a:cs typeface="Tahoma" panose="020B0604030504040204" pitchFamily="34" charset="0"/>
            </a:endParaRPr>
          </a:p>
          <a:p>
            <a:pPr>
              <a:lnSpc>
                <a:spcPct val="150000"/>
              </a:lnSpc>
            </a:pPr>
            <a:r>
              <a:rPr lang="zh-CN" altLang="en-US" sz="2000" b="0" kern="0" dirty="0">
                <a:latin typeface="+mn-lt"/>
                <a:ea typeface="宋体" panose="02010600030101010101" pitchFamily="2" charset="-122"/>
                <a:cs typeface="Tahoma" panose="020B0604030504040204" pitchFamily="34" charset="0"/>
              </a:rPr>
              <a:t>在内核中实现算法</a:t>
            </a:r>
            <a:endParaRPr lang="en-US" altLang="zh-CN" sz="2000" b="0" kern="0" dirty="0">
              <a:latin typeface="+mn-lt"/>
              <a:ea typeface="宋体" panose="02010600030101010101" pitchFamily="2" charset="-122"/>
              <a:cs typeface="Tahoma" panose="020B0604030504040204" pitchFamily="34" charset="0"/>
            </a:endParaRPr>
          </a:p>
          <a:p>
            <a:pPr marL="0" indent="0">
              <a:lnSpc>
                <a:spcPct val="150000"/>
              </a:lnSpc>
              <a:buNone/>
            </a:pPr>
            <a:r>
              <a:rPr lang="zh-CN" altLang="en-US" sz="2000" kern="0" dirty="0">
                <a:latin typeface="+mn-lt"/>
                <a:ea typeface="宋体" panose="02010600030101010101" pitchFamily="2" charset="-122"/>
                <a:cs typeface="Tahoma" panose="020B0604030504040204" pitchFamily="34" charset="0"/>
              </a:rPr>
              <a:t>内核实现方式</a:t>
            </a:r>
            <a:endParaRPr lang="en-US" altLang="zh-CN" sz="2000" kern="0" dirty="0">
              <a:latin typeface="+mn-lt"/>
              <a:ea typeface="宋体" panose="02010600030101010101" pitchFamily="2" charset="-122"/>
              <a:cs typeface="Tahoma" panose="020B0604030504040204" pitchFamily="34" charset="0"/>
            </a:endParaRPr>
          </a:p>
          <a:p>
            <a:pPr>
              <a:lnSpc>
                <a:spcPct val="150000"/>
              </a:lnSpc>
            </a:pPr>
            <a:r>
              <a:rPr lang="zh-CN" altLang="en-US" sz="2000" kern="0" dirty="0">
                <a:latin typeface="+mn-lt"/>
                <a:ea typeface="宋体" panose="02010600030101010101" pitchFamily="2" charset="-122"/>
                <a:cs typeface="Tahoma" panose="020B0604030504040204" pitchFamily="34" charset="0"/>
              </a:rPr>
              <a:t>修改内核代码</a:t>
            </a:r>
            <a:r>
              <a:rPr lang="zh-CN" altLang="en-US" sz="2000" b="0" kern="0" dirty="0">
                <a:latin typeface="+mn-lt"/>
                <a:ea typeface="宋体" panose="02010600030101010101" pitchFamily="2" charset="-122"/>
                <a:cs typeface="Tahoma" panose="020B0604030504040204" pitchFamily="34" charset="0"/>
              </a:rPr>
              <a:t>：例如，只修改</a:t>
            </a:r>
            <a:r>
              <a:rPr lang="en-US" altLang="zh-CN" sz="2000" b="0" kern="0" dirty="0">
                <a:latin typeface="+mn-lt"/>
                <a:ea typeface="宋体" panose="02010600030101010101" pitchFamily="2" charset="-122"/>
                <a:cs typeface="Tahoma" panose="020B0604030504040204" pitchFamily="34" charset="0"/>
              </a:rPr>
              <a:t>TCP Reno</a:t>
            </a:r>
            <a:r>
              <a:rPr lang="zh-CN" altLang="en-US" sz="2000" b="0" kern="0" dirty="0">
                <a:latin typeface="+mn-lt"/>
                <a:ea typeface="宋体" panose="02010600030101010101" pitchFamily="2" charset="-122"/>
                <a:cs typeface="Tahoma" panose="020B0604030504040204" pitchFamily="34" charset="0"/>
              </a:rPr>
              <a:t>的几个参数，多适用于</a:t>
            </a:r>
            <a:r>
              <a:rPr lang="zh-CN" altLang="en-US" sz="2000" kern="0" dirty="0">
                <a:latin typeface="+mn-lt"/>
                <a:ea typeface="宋体" panose="02010600030101010101" pitchFamily="2" charset="-122"/>
                <a:cs typeface="Tahoma" panose="020B0604030504040204" pitchFamily="34" charset="0"/>
              </a:rPr>
              <a:t>小规模</a:t>
            </a:r>
            <a:r>
              <a:rPr lang="zh-CN" altLang="en-US" sz="2000" b="0" kern="0" dirty="0">
                <a:latin typeface="+mn-lt"/>
                <a:ea typeface="宋体" panose="02010600030101010101" pitchFamily="2" charset="-122"/>
                <a:cs typeface="Tahoma" panose="020B0604030504040204" pitchFamily="34" charset="0"/>
              </a:rPr>
              <a:t>的拥塞控制算法修改</a:t>
            </a:r>
            <a:endParaRPr lang="en-US" altLang="zh-CN" sz="2000" b="0" kern="0" dirty="0">
              <a:latin typeface="+mn-lt"/>
              <a:ea typeface="宋体" panose="02010600030101010101" pitchFamily="2" charset="-122"/>
              <a:cs typeface="Tahoma" panose="020B0604030504040204" pitchFamily="34" charset="0"/>
            </a:endParaRPr>
          </a:p>
          <a:p>
            <a:pPr>
              <a:lnSpc>
                <a:spcPct val="150000"/>
              </a:lnSpc>
            </a:pPr>
            <a:r>
              <a:rPr lang="zh-CN" altLang="en-US" sz="2000" kern="0" dirty="0">
                <a:latin typeface="+mn-lt"/>
                <a:ea typeface="宋体" panose="02010600030101010101" pitchFamily="2" charset="-122"/>
                <a:cs typeface="Tahoma" panose="020B0604030504040204" pitchFamily="34" charset="0"/>
              </a:rPr>
              <a:t>编写内核模块</a:t>
            </a:r>
            <a:r>
              <a:rPr lang="zh-CN" altLang="en-US" sz="2000" b="0" kern="0" dirty="0">
                <a:latin typeface="+mn-lt"/>
                <a:ea typeface="宋体" panose="02010600030101010101" pitchFamily="2" charset="-122"/>
                <a:cs typeface="Tahoma" panose="020B0604030504040204" pitchFamily="34" charset="0"/>
              </a:rPr>
              <a:t>：通过编写内核模块，向内核中添加自己的拥塞控制算法</a:t>
            </a:r>
            <a:endParaRPr lang="en-US" altLang="zh-CN" sz="2000" b="0" kern="0" dirty="0">
              <a:latin typeface="+mn-lt"/>
              <a:ea typeface="宋体" panose="02010600030101010101" pitchFamily="2" charset="-122"/>
              <a:cs typeface="Tahoma" panose="020B0604030504040204" pitchFamily="34" charset="0"/>
            </a:endParaRPr>
          </a:p>
          <a:p>
            <a:pPr>
              <a:lnSpc>
                <a:spcPct val="150000"/>
              </a:lnSpc>
            </a:pPr>
            <a:endParaRPr lang="en-US" altLang="zh-CN" sz="2000" b="0" kern="0" dirty="0">
              <a:latin typeface="+mn-lt"/>
              <a:ea typeface="宋体" panose="02010600030101010101" pitchFamily="2" charset="-122"/>
              <a:cs typeface="Tahoma" panose="020B0604030504040204" pitchFamily="34" charset="0"/>
            </a:endParaRPr>
          </a:p>
          <a:p>
            <a:pPr>
              <a:lnSpc>
                <a:spcPct val="150000"/>
              </a:lnSpc>
            </a:pPr>
            <a:endParaRPr lang="en-US" altLang="zh-CN" sz="2000" b="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108534500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使用</a:t>
            </a:r>
            <a:r>
              <a:rPr kumimoji="1" lang="en-US" altLang="zh-CN" sz="2400" dirty="0" err="1">
                <a:latin typeface="SimHei" panose="02010609060101010101" pitchFamily="49" charset="-122"/>
                <a:ea typeface="SimHei" panose="02010609060101010101" pitchFamily="49" charset="-122"/>
              </a:rPr>
              <a:t>bpftool</a:t>
            </a:r>
            <a:endParaRPr kumimoji="1" lang="zh-CN" altLang="en-US" sz="2400"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F68344AD-DE36-8BE0-8CAD-2A2FE9FCC600}"/>
              </a:ext>
            </a:extLst>
          </p:cNvPr>
          <p:cNvSpPr txBox="1"/>
          <p:nvPr/>
        </p:nvSpPr>
        <p:spPr>
          <a:xfrm>
            <a:off x="2761456" y="3284984"/>
            <a:ext cx="4572000" cy="646331"/>
          </a:xfrm>
          <a:prstGeom prst="rect">
            <a:avLst/>
          </a:prstGeom>
          <a:noFill/>
        </p:spPr>
        <p:txBody>
          <a:bodyPr wrap="square">
            <a:spAutoFit/>
          </a:bodyPr>
          <a:lstStyle/>
          <a:p>
            <a:r>
              <a:rPr lang="zh-CN" altLang="en-US" dirty="0"/>
              <a:t>说明是在</a:t>
            </a:r>
            <a:r>
              <a:rPr lang="en-US" altLang="zh-CN" dirty="0" err="1"/>
              <a:t>libbpf</a:t>
            </a:r>
            <a:r>
              <a:rPr lang="zh-CN" altLang="en-US" dirty="0"/>
              <a:t>之上进行进一步封装，是一个加载，查看</a:t>
            </a:r>
            <a:r>
              <a:rPr lang="en-US" altLang="zh-CN" dirty="0"/>
              <a:t>eBPF</a:t>
            </a:r>
            <a:r>
              <a:rPr lang="zh-CN" altLang="en-US" dirty="0"/>
              <a:t>程序的工具</a:t>
            </a:r>
          </a:p>
        </p:txBody>
      </p:sp>
      <p:sp>
        <p:nvSpPr>
          <p:cNvPr id="3" name="灯片编号占位符 2">
            <a:extLst>
              <a:ext uri="{FF2B5EF4-FFF2-40B4-BE49-F238E27FC236}">
                <a16:creationId xmlns:a16="http://schemas.microsoft.com/office/drawing/2014/main" id="{4FE3DBA2-6D36-08BB-E677-46804425CEFD}"/>
              </a:ext>
            </a:extLst>
          </p:cNvPr>
          <p:cNvSpPr>
            <a:spLocks noGrp="1"/>
          </p:cNvSpPr>
          <p:nvPr>
            <p:ph type="sldNum" sz="quarter" idx="12"/>
          </p:nvPr>
        </p:nvSpPr>
        <p:spPr/>
        <p:txBody>
          <a:bodyPr/>
          <a:lstStyle/>
          <a:p>
            <a:pPr>
              <a:defRPr/>
            </a:pPr>
            <a:fld id="{2BE9E919-A463-264A-AD28-C5A0DC5B5896}" type="slidenum">
              <a:rPr lang="en-US" altLang="zh-CN" smtClean="0"/>
              <a:pPr>
                <a:defRPr/>
              </a:pPr>
              <a:t>30</a:t>
            </a:fld>
            <a:endParaRPr lang="en-US" altLang="zh-CN"/>
          </a:p>
        </p:txBody>
      </p:sp>
    </p:spTree>
    <p:extLst>
      <p:ext uri="{BB962C8B-B14F-4D97-AF65-F5344CB8AC3E}">
        <p14:creationId xmlns:p14="http://schemas.microsoft.com/office/powerpoint/2010/main" val="216807602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使用</a:t>
            </a:r>
            <a:r>
              <a:rPr kumimoji="1" lang="en-US" altLang="zh-CN" sz="2400" dirty="0" err="1">
                <a:latin typeface="SimHei" panose="02010609060101010101" pitchFamily="49" charset="-122"/>
                <a:ea typeface="SimHei" panose="02010609060101010101" pitchFamily="49" charset="-122"/>
              </a:rPr>
              <a:t>bpftool</a:t>
            </a:r>
            <a:endParaRPr kumimoji="1" lang="zh-CN" altLang="en-US" sz="2400"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F68344AD-DE36-8BE0-8CAD-2A2FE9FCC600}"/>
              </a:ext>
            </a:extLst>
          </p:cNvPr>
          <p:cNvSpPr txBox="1"/>
          <p:nvPr/>
        </p:nvSpPr>
        <p:spPr>
          <a:xfrm>
            <a:off x="2627784" y="3501008"/>
            <a:ext cx="4572000" cy="923330"/>
          </a:xfrm>
          <a:prstGeom prst="rect">
            <a:avLst/>
          </a:prstGeom>
          <a:noFill/>
        </p:spPr>
        <p:txBody>
          <a:bodyPr wrap="square">
            <a:spAutoFit/>
          </a:bodyPr>
          <a:lstStyle/>
          <a:p>
            <a:r>
              <a:rPr lang="zh-CN" altLang="en-US" dirty="0"/>
              <a:t>展示如何用</a:t>
            </a:r>
            <a:r>
              <a:rPr lang="en-US" altLang="zh-CN" dirty="0" err="1"/>
              <a:t>bpftool</a:t>
            </a:r>
            <a:r>
              <a:rPr lang="zh-CN" altLang="en-US" dirty="0"/>
              <a:t>加载上面的</a:t>
            </a:r>
            <a:r>
              <a:rPr lang="en-US" altLang="zh-CN" dirty="0"/>
              <a:t>eBPF</a:t>
            </a:r>
            <a:r>
              <a:rPr lang="zh-CN" altLang="en-US" dirty="0"/>
              <a:t>内核态程序（省略了用户态代码），以及一些其它的</a:t>
            </a:r>
            <a:r>
              <a:rPr lang="en-US" altLang="zh-CN" dirty="0"/>
              <a:t>use case</a:t>
            </a:r>
            <a:r>
              <a:rPr lang="zh-CN" altLang="en-US" dirty="0"/>
              <a:t> 比如查看</a:t>
            </a:r>
            <a:r>
              <a:rPr lang="en-US" altLang="zh-CN" dirty="0"/>
              <a:t>BPF </a:t>
            </a:r>
            <a:r>
              <a:rPr lang="en-US" altLang="zh-CN" dirty="0" err="1"/>
              <a:t>MAPc</a:t>
            </a:r>
            <a:endParaRPr lang="zh-CN" altLang="en-US" dirty="0"/>
          </a:p>
        </p:txBody>
      </p:sp>
      <p:sp>
        <p:nvSpPr>
          <p:cNvPr id="3" name="文本框 2">
            <a:extLst>
              <a:ext uri="{FF2B5EF4-FFF2-40B4-BE49-F238E27FC236}">
                <a16:creationId xmlns:a16="http://schemas.microsoft.com/office/drawing/2014/main" id="{75494810-517E-762E-CDDA-D37F0E5E6A48}"/>
              </a:ext>
            </a:extLst>
          </p:cNvPr>
          <p:cNvSpPr txBox="1"/>
          <p:nvPr/>
        </p:nvSpPr>
        <p:spPr>
          <a:xfrm>
            <a:off x="2596817" y="2985139"/>
            <a:ext cx="4572000" cy="369332"/>
          </a:xfrm>
          <a:prstGeom prst="rect">
            <a:avLst/>
          </a:prstGeom>
          <a:noFill/>
        </p:spPr>
        <p:txBody>
          <a:bodyPr wrap="square">
            <a:spAutoFit/>
          </a:bodyPr>
          <a:lstStyle/>
          <a:p>
            <a:r>
              <a:rPr lang="zh-CN" altLang="en-US" dirty="0"/>
              <a:t>编译</a:t>
            </a:r>
            <a:r>
              <a:rPr lang="en-US" altLang="zh-CN" dirty="0" err="1"/>
              <a:t>bpftool</a:t>
            </a:r>
            <a:endParaRPr lang="zh-CN" altLang="en-US" dirty="0"/>
          </a:p>
        </p:txBody>
      </p:sp>
      <p:sp>
        <p:nvSpPr>
          <p:cNvPr id="4" name="灯片编号占位符 3">
            <a:extLst>
              <a:ext uri="{FF2B5EF4-FFF2-40B4-BE49-F238E27FC236}">
                <a16:creationId xmlns:a16="http://schemas.microsoft.com/office/drawing/2014/main" id="{3722C463-20EE-AD6F-A363-D8B94E4492CE}"/>
              </a:ext>
            </a:extLst>
          </p:cNvPr>
          <p:cNvSpPr>
            <a:spLocks noGrp="1"/>
          </p:cNvSpPr>
          <p:nvPr>
            <p:ph type="sldNum" sz="quarter" idx="12"/>
          </p:nvPr>
        </p:nvSpPr>
        <p:spPr/>
        <p:txBody>
          <a:bodyPr/>
          <a:lstStyle/>
          <a:p>
            <a:pPr>
              <a:defRPr/>
            </a:pPr>
            <a:fld id="{2BE9E919-A463-264A-AD28-C5A0DC5B5896}" type="slidenum">
              <a:rPr lang="en-US" altLang="zh-CN" smtClean="0"/>
              <a:pPr>
                <a:defRPr/>
              </a:pPr>
              <a:t>31</a:t>
            </a:fld>
            <a:endParaRPr lang="en-US" altLang="zh-CN"/>
          </a:p>
        </p:txBody>
      </p:sp>
    </p:spTree>
    <p:extLst>
      <p:ext uri="{BB962C8B-B14F-4D97-AF65-F5344CB8AC3E}">
        <p14:creationId xmlns:p14="http://schemas.microsoft.com/office/powerpoint/2010/main" val="81589396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使用</a:t>
            </a:r>
            <a:r>
              <a:rPr kumimoji="1" lang="en-US" altLang="zh-CN" sz="2400" dirty="0">
                <a:latin typeface="SimHei" panose="02010609060101010101" pitchFamily="49" charset="-122"/>
                <a:ea typeface="SimHei" panose="02010609060101010101" pitchFamily="49" charset="-122"/>
              </a:rPr>
              <a:t>bcc</a:t>
            </a:r>
            <a:endParaRPr kumimoji="1" lang="zh-CN" altLang="en-US" sz="2400"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F68344AD-DE36-8BE0-8CAD-2A2FE9FCC600}"/>
              </a:ext>
            </a:extLst>
          </p:cNvPr>
          <p:cNvSpPr txBox="1"/>
          <p:nvPr/>
        </p:nvSpPr>
        <p:spPr>
          <a:xfrm>
            <a:off x="2761456" y="3284984"/>
            <a:ext cx="4572000" cy="1200329"/>
          </a:xfrm>
          <a:prstGeom prst="rect">
            <a:avLst/>
          </a:prstGeom>
          <a:noFill/>
        </p:spPr>
        <p:txBody>
          <a:bodyPr wrap="square">
            <a:spAutoFit/>
          </a:bodyPr>
          <a:lstStyle/>
          <a:p>
            <a:r>
              <a:rPr lang="zh-CN" altLang="en-US" dirty="0"/>
              <a:t>说明</a:t>
            </a:r>
            <a:r>
              <a:rPr lang="en-US" altLang="zh-CN" dirty="0"/>
              <a:t>bcc</a:t>
            </a:r>
            <a:r>
              <a:rPr lang="zh-CN" altLang="en-US" dirty="0"/>
              <a:t>的本质 ，</a:t>
            </a:r>
            <a:r>
              <a:rPr lang="en-US" altLang="zh-CN" dirty="0"/>
              <a:t>(BPF Compile Collection), </a:t>
            </a:r>
            <a:r>
              <a:rPr lang="zh-CN" altLang="en-US" dirty="0"/>
              <a:t>是一个编译和加载的套件，在</a:t>
            </a:r>
            <a:r>
              <a:rPr lang="en-US" altLang="zh-CN" dirty="0" err="1"/>
              <a:t>libbpf</a:t>
            </a:r>
            <a:r>
              <a:rPr lang="zh-CN" altLang="en-US" dirty="0"/>
              <a:t>之上进一步封装</a:t>
            </a:r>
            <a:r>
              <a:rPr lang="en-US" altLang="zh-CN" dirty="0"/>
              <a:t>, </a:t>
            </a:r>
            <a:r>
              <a:rPr lang="zh-CN" altLang="en-US" dirty="0"/>
              <a:t>使用</a:t>
            </a:r>
            <a:r>
              <a:rPr lang="en-US" altLang="zh-CN" dirty="0"/>
              <a:t>python</a:t>
            </a:r>
            <a:r>
              <a:rPr lang="zh-CN" altLang="en-US" dirty="0"/>
              <a:t>进行开发</a:t>
            </a:r>
          </a:p>
        </p:txBody>
      </p:sp>
      <p:sp>
        <p:nvSpPr>
          <p:cNvPr id="3" name="灯片编号占位符 2">
            <a:extLst>
              <a:ext uri="{FF2B5EF4-FFF2-40B4-BE49-F238E27FC236}">
                <a16:creationId xmlns:a16="http://schemas.microsoft.com/office/drawing/2014/main" id="{FB55900E-FA63-160D-91B8-83F46E58179B}"/>
              </a:ext>
            </a:extLst>
          </p:cNvPr>
          <p:cNvSpPr>
            <a:spLocks noGrp="1"/>
          </p:cNvSpPr>
          <p:nvPr>
            <p:ph type="sldNum" sz="quarter" idx="12"/>
          </p:nvPr>
        </p:nvSpPr>
        <p:spPr/>
        <p:txBody>
          <a:bodyPr/>
          <a:lstStyle/>
          <a:p>
            <a:pPr>
              <a:defRPr/>
            </a:pPr>
            <a:fld id="{2BE9E919-A463-264A-AD28-C5A0DC5B5896}" type="slidenum">
              <a:rPr lang="en-US" altLang="zh-CN" smtClean="0"/>
              <a:pPr>
                <a:defRPr/>
              </a:pPr>
              <a:t>32</a:t>
            </a:fld>
            <a:endParaRPr lang="en-US" altLang="zh-CN"/>
          </a:p>
        </p:txBody>
      </p:sp>
    </p:spTree>
    <p:extLst>
      <p:ext uri="{BB962C8B-B14F-4D97-AF65-F5344CB8AC3E}">
        <p14:creationId xmlns:p14="http://schemas.microsoft.com/office/powerpoint/2010/main" val="418258880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BCC hello world </a:t>
            </a:r>
            <a:endParaRPr kumimoji="1" lang="zh-CN" altLang="en-US" sz="2400"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F68344AD-DE36-8BE0-8CAD-2A2FE9FCC600}"/>
              </a:ext>
            </a:extLst>
          </p:cNvPr>
          <p:cNvSpPr txBox="1"/>
          <p:nvPr/>
        </p:nvSpPr>
        <p:spPr>
          <a:xfrm>
            <a:off x="2761456" y="3284984"/>
            <a:ext cx="4572000" cy="369332"/>
          </a:xfrm>
          <a:prstGeom prst="rect">
            <a:avLst/>
          </a:prstGeom>
          <a:noFill/>
        </p:spPr>
        <p:txBody>
          <a:bodyPr wrap="square">
            <a:spAutoFit/>
          </a:bodyPr>
          <a:lstStyle/>
          <a:p>
            <a:r>
              <a:rPr lang="zh-CN" altLang="en-US" dirty="0"/>
              <a:t>安装</a:t>
            </a:r>
            <a:r>
              <a:rPr lang="en-US" altLang="zh-CN" dirty="0"/>
              <a:t>bcc + </a:t>
            </a:r>
            <a:r>
              <a:rPr lang="zh-CN" altLang="en-US" dirty="0"/>
              <a:t>内核态程序实例</a:t>
            </a:r>
          </a:p>
        </p:txBody>
      </p:sp>
      <p:sp>
        <p:nvSpPr>
          <p:cNvPr id="3" name="灯片编号占位符 2">
            <a:extLst>
              <a:ext uri="{FF2B5EF4-FFF2-40B4-BE49-F238E27FC236}">
                <a16:creationId xmlns:a16="http://schemas.microsoft.com/office/drawing/2014/main" id="{BDB874B9-9378-44F8-0695-238A71D67B10}"/>
              </a:ext>
            </a:extLst>
          </p:cNvPr>
          <p:cNvSpPr>
            <a:spLocks noGrp="1"/>
          </p:cNvSpPr>
          <p:nvPr>
            <p:ph type="sldNum" sz="quarter" idx="12"/>
          </p:nvPr>
        </p:nvSpPr>
        <p:spPr/>
        <p:txBody>
          <a:bodyPr/>
          <a:lstStyle/>
          <a:p>
            <a:pPr>
              <a:defRPr/>
            </a:pPr>
            <a:fld id="{2BE9E919-A463-264A-AD28-C5A0DC5B5896}" type="slidenum">
              <a:rPr lang="en-US" altLang="zh-CN" smtClean="0"/>
              <a:pPr>
                <a:defRPr/>
              </a:pPr>
              <a:t>33</a:t>
            </a:fld>
            <a:endParaRPr lang="en-US" altLang="zh-CN"/>
          </a:p>
        </p:txBody>
      </p:sp>
    </p:spTree>
    <p:extLst>
      <p:ext uri="{BB962C8B-B14F-4D97-AF65-F5344CB8AC3E}">
        <p14:creationId xmlns:p14="http://schemas.microsoft.com/office/powerpoint/2010/main" val="346675985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BCC hello world </a:t>
            </a:r>
            <a:endParaRPr kumimoji="1" lang="zh-CN" altLang="en-US" sz="2400"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F68344AD-DE36-8BE0-8CAD-2A2FE9FCC600}"/>
              </a:ext>
            </a:extLst>
          </p:cNvPr>
          <p:cNvSpPr txBox="1"/>
          <p:nvPr/>
        </p:nvSpPr>
        <p:spPr>
          <a:xfrm>
            <a:off x="2761456" y="3284984"/>
            <a:ext cx="4572000" cy="646331"/>
          </a:xfrm>
          <a:prstGeom prst="rect">
            <a:avLst/>
          </a:prstGeom>
          <a:noFill/>
        </p:spPr>
        <p:txBody>
          <a:bodyPr wrap="square">
            <a:spAutoFit/>
          </a:bodyPr>
          <a:lstStyle/>
          <a:p>
            <a:r>
              <a:rPr lang="zh-CN" altLang="en-US" dirty="0"/>
              <a:t>用户态例 </a:t>
            </a:r>
            <a:r>
              <a:rPr lang="en-US" altLang="zh-CN" dirty="0"/>
              <a:t>+</a:t>
            </a:r>
            <a:r>
              <a:rPr lang="zh-CN" altLang="en-US" dirty="0"/>
              <a:t> 运行结果 （用户态例子 </a:t>
            </a:r>
            <a:r>
              <a:rPr lang="en-US" altLang="zh-CN" dirty="0"/>
              <a:t>+</a:t>
            </a:r>
            <a:r>
              <a:rPr lang="zh-CN" altLang="en-US" dirty="0"/>
              <a:t> 内核态例子 就是一个</a:t>
            </a:r>
            <a:r>
              <a:rPr lang="en-US" altLang="zh-CN" dirty="0"/>
              <a:t>python</a:t>
            </a:r>
            <a:r>
              <a:rPr lang="zh-CN" altLang="en-US" dirty="0"/>
              <a:t>文件）</a:t>
            </a:r>
          </a:p>
        </p:txBody>
      </p:sp>
      <p:sp>
        <p:nvSpPr>
          <p:cNvPr id="3" name="灯片编号占位符 2">
            <a:extLst>
              <a:ext uri="{FF2B5EF4-FFF2-40B4-BE49-F238E27FC236}">
                <a16:creationId xmlns:a16="http://schemas.microsoft.com/office/drawing/2014/main" id="{C4B747E6-DFFC-C101-8472-E40D5BD39453}"/>
              </a:ext>
            </a:extLst>
          </p:cNvPr>
          <p:cNvSpPr>
            <a:spLocks noGrp="1"/>
          </p:cNvSpPr>
          <p:nvPr>
            <p:ph type="sldNum" sz="quarter" idx="12"/>
          </p:nvPr>
        </p:nvSpPr>
        <p:spPr/>
        <p:txBody>
          <a:bodyPr/>
          <a:lstStyle/>
          <a:p>
            <a:pPr>
              <a:defRPr/>
            </a:pPr>
            <a:fld id="{2BE9E919-A463-264A-AD28-C5A0DC5B5896}" type="slidenum">
              <a:rPr lang="en-US" altLang="zh-CN" smtClean="0"/>
              <a:pPr>
                <a:defRPr/>
              </a:pPr>
              <a:t>34</a:t>
            </a:fld>
            <a:endParaRPr lang="en-US" altLang="zh-CN"/>
          </a:p>
        </p:txBody>
      </p:sp>
    </p:spTree>
    <p:extLst>
      <p:ext uri="{BB962C8B-B14F-4D97-AF65-F5344CB8AC3E}">
        <p14:creationId xmlns:p14="http://schemas.microsoft.com/office/powerpoint/2010/main" val="290250856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使用</a:t>
            </a:r>
            <a:r>
              <a:rPr kumimoji="1" lang="en-US" altLang="zh-CN" sz="2400" dirty="0">
                <a:latin typeface="SimHei" panose="02010609060101010101" pitchFamily="49" charset="-122"/>
                <a:ea typeface="SimHei" panose="02010609060101010101" pitchFamily="49" charset="-122"/>
              </a:rPr>
              <a:t>BPF trace</a:t>
            </a:r>
            <a:endParaRPr kumimoji="1" lang="zh-CN" altLang="en-US" sz="2400" dirty="0">
              <a:latin typeface="SimHei" panose="02010609060101010101" pitchFamily="49" charset="-122"/>
              <a:ea typeface="SimHei" panose="02010609060101010101" pitchFamily="49" charset="-122"/>
            </a:endParaRPr>
          </a:p>
        </p:txBody>
      </p:sp>
      <p:sp>
        <p:nvSpPr>
          <p:cNvPr id="5" name="文本框 4">
            <a:extLst>
              <a:ext uri="{FF2B5EF4-FFF2-40B4-BE49-F238E27FC236}">
                <a16:creationId xmlns:a16="http://schemas.microsoft.com/office/drawing/2014/main" id="{F68344AD-DE36-8BE0-8CAD-2A2FE9FCC600}"/>
              </a:ext>
            </a:extLst>
          </p:cNvPr>
          <p:cNvSpPr txBox="1"/>
          <p:nvPr/>
        </p:nvSpPr>
        <p:spPr>
          <a:xfrm>
            <a:off x="2761456" y="3284984"/>
            <a:ext cx="4572000" cy="646331"/>
          </a:xfrm>
          <a:prstGeom prst="rect">
            <a:avLst/>
          </a:prstGeom>
          <a:noFill/>
        </p:spPr>
        <p:txBody>
          <a:bodyPr wrap="square">
            <a:spAutoFit/>
          </a:bodyPr>
          <a:lstStyle/>
          <a:p>
            <a:r>
              <a:rPr lang="zh-CN" altLang="en-US" dirty="0"/>
              <a:t>介绍什么是</a:t>
            </a:r>
            <a:r>
              <a:rPr lang="en-US" altLang="zh-CN" dirty="0"/>
              <a:t>BPF trace, BPF trace</a:t>
            </a:r>
            <a:r>
              <a:rPr lang="zh-CN" altLang="en-US" dirty="0"/>
              <a:t>和前面几种工具的区别</a:t>
            </a:r>
          </a:p>
        </p:txBody>
      </p:sp>
      <p:sp>
        <p:nvSpPr>
          <p:cNvPr id="3" name="灯片编号占位符 2">
            <a:extLst>
              <a:ext uri="{FF2B5EF4-FFF2-40B4-BE49-F238E27FC236}">
                <a16:creationId xmlns:a16="http://schemas.microsoft.com/office/drawing/2014/main" id="{507E6B97-0F5F-7EF2-08A1-2860BF647363}"/>
              </a:ext>
            </a:extLst>
          </p:cNvPr>
          <p:cNvSpPr>
            <a:spLocks noGrp="1"/>
          </p:cNvSpPr>
          <p:nvPr>
            <p:ph type="sldNum" sz="quarter" idx="12"/>
          </p:nvPr>
        </p:nvSpPr>
        <p:spPr/>
        <p:txBody>
          <a:bodyPr/>
          <a:lstStyle/>
          <a:p>
            <a:pPr>
              <a:defRPr/>
            </a:pPr>
            <a:fld id="{2BE9E919-A463-264A-AD28-C5A0DC5B5896}" type="slidenum">
              <a:rPr lang="en-US" altLang="zh-CN" smtClean="0"/>
              <a:pPr>
                <a:defRPr/>
              </a:pPr>
              <a:t>35</a:t>
            </a:fld>
            <a:endParaRPr lang="en-US" altLang="zh-CN"/>
          </a:p>
        </p:txBody>
      </p:sp>
    </p:spTree>
    <p:extLst>
      <p:ext uri="{BB962C8B-B14F-4D97-AF65-F5344CB8AC3E}">
        <p14:creationId xmlns:p14="http://schemas.microsoft.com/office/powerpoint/2010/main" val="156590087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概述</a:t>
            </a:r>
          </a:p>
        </p:txBody>
      </p:sp>
      <p:sp>
        <p:nvSpPr>
          <p:cNvPr id="2" name="文本框 1">
            <a:extLst>
              <a:ext uri="{FF2B5EF4-FFF2-40B4-BE49-F238E27FC236}">
                <a16:creationId xmlns:a16="http://schemas.microsoft.com/office/drawing/2014/main" id="{675B7A11-B01A-179B-9A9F-031D39BF4E9E}"/>
              </a:ext>
            </a:extLst>
          </p:cNvPr>
          <p:cNvSpPr txBox="1"/>
          <p:nvPr/>
        </p:nvSpPr>
        <p:spPr>
          <a:xfrm>
            <a:off x="539552" y="158155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本节小结</a:t>
            </a:r>
          </a:p>
        </p:txBody>
      </p:sp>
      <p:sp>
        <p:nvSpPr>
          <p:cNvPr id="5" name="文本框 4">
            <a:extLst>
              <a:ext uri="{FF2B5EF4-FFF2-40B4-BE49-F238E27FC236}">
                <a16:creationId xmlns:a16="http://schemas.microsoft.com/office/drawing/2014/main" id="{F68344AD-DE36-8BE0-8CAD-2A2FE9FCC600}"/>
              </a:ext>
            </a:extLst>
          </p:cNvPr>
          <p:cNvSpPr txBox="1"/>
          <p:nvPr/>
        </p:nvSpPr>
        <p:spPr>
          <a:xfrm>
            <a:off x="2761456" y="3284984"/>
            <a:ext cx="4572000" cy="646331"/>
          </a:xfrm>
          <a:prstGeom prst="rect">
            <a:avLst/>
          </a:prstGeom>
          <a:noFill/>
        </p:spPr>
        <p:txBody>
          <a:bodyPr wrap="square">
            <a:spAutoFit/>
          </a:bodyPr>
          <a:lstStyle/>
          <a:p>
            <a:r>
              <a:rPr lang="zh-CN" altLang="en-US" dirty="0"/>
              <a:t>对上面提到的内容进行简单总结，前后呼应</a:t>
            </a:r>
            <a:r>
              <a:rPr lang="en-US" altLang="zh-CN" dirty="0"/>
              <a:t>, </a:t>
            </a:r>
            <a:r>
              <a:rPr lang="zh-CN" altLang="en-US" dirty="0"/>
              <a:t>并且引出下一节的内容（</a:t>
            </a:r>
            <a:r>
              <a:rPr lang="en-US" altLang="zh-CN" dirty="0"/>
              <a:t>use case) </a:t>
            </a:r>
            <a:endParaRPr lang="zh-CN" altLang="en-US" dirty="0"/>
          </a:p>
        </p:txBody>
      </p:sp>
      <p:sp>
        <p:nvSpPr>
          <p:cNvPr id="3" name="灯片编号占位符 2">
            <a:extLst>
              <a:ext uri="{FF2B5EF4-FFF2-40B4-BE49-F238E27FC236}">
                <a16:creationId xmlns:a16="http://schemas.microsoft.com/office/drawing/2014/main" id="{AB2CE855-E0FB-0C4D-C71A-A3A2B7B3D70E}"/>
              </a:ext>
            </a:extLst>
          </p:cNvPr>
          <p:cNvSpPr>
            <a:spLocks noGrp="1"/>
          </p:cNvSpPr>
          <p:nvPr>
            <p:ph type="sldNum" sz="quarter" idx="12"/>
          </p:nvPr>
        </p:nvSpPr>
        <p:spPr/>
        <p:txBody>
          <a:bodyPr/>
          <a:lstStyle/>
          <a:p>
            <a:pPr>
              <a:defRPr/>
            </a:pPr>
            <a:fld id="{2BE9E919-A463-264A-AD28-C5A0DC5B5896}" type="slidenum">
              <a:rPr lang="en-US" altLang="zh-CN" smtClean="0"/>
              <a:pPr>
                <a:defRPr/>
              </a:pPr>
              <a:t>36</a:t>
            </a:fld>
            <a:endParaRPr lang="en-US" altLang="zh-CN"/>
          </a:p>
        </p:txBody>
      </p:sp>
    </p:spTree>
    <p:extLst>
      <p:ext uri="{BB962C8B-B14F-4D97-AF65-F5344CB8AC3E}">
        <p14:creationId xmlns:p14="http://schemas.microsoft.com/office/powerpoint/2010/main" val="43025616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41872" y="1675893"/>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日常：解锁屏幕</a:t>
            </a:r>
          </a:p>
        </p:txBody>
      </p:sp>
      <p:sp>
        <p:nvSpPr>
          <p:cNvPr id="4" name="灯片编号占位符 3">
            <a:extLst>
              <a:ext uri="{FF2B5EF4-FFF2-40B4-BE49-F238E27FC236}">
                <a16:creationId xmlns:a16="http://schemas.microsoft.com/office/drawing/2014/main" id="{64402AB8-163C-CF54-F399-92C2C22C7D4B}"/>
              </a:ext>
            </a:extLst>
          </p:cNvPr>
          <p:cNvSpPr>
            <a:spLocks noGrp="1"/>
          </p:cNvSpPr>
          <p:nvPr>
            <p:ph type="sldNum" sz="quarter" idx="12"/>
          </p:nvPr>
        </p:nvSpPr>
        <p:spPr/>
        <p:txBody>
          <a:bodyPr/>
          <a:lstStyle/>
          <a:p>
            <a:pPr>
              <a:defRPr/>
            </a:pPr>
            <a:fld id="{2BE9E919-A463-264A-AD28-C5A0DC5B5896}" type="slidenum">
              <a:rPr lang="en-US" altLang="zh-CN" smtClean="0"/>
              <a:pPr>
                <a:defRPr/>
              </a:pPr>
              <a:t>37</a:t>
            </a:fld>
            <a:endParaRPr lang="en-US" altLang="zh-CN"/>
          </a:p>
        </p:txBody>
      </p:sp>
      <p:pic>
        <p:nvPicPr>
          <p:cNvPr id="7" name="图片 6">
            <a:extLst>
              <a:ext uri="{FF2B5EF4-FFF2-40B4-BE49-F238E27FC236}">
                <a16:creationId xmlns:a16="http://schemas.microsoft.com/office/drawing/2014/main" id="{0A35E781-6A38-D48A-1D82-19F7F72EC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533" y="4784556"/>
            <a:ext cx="844307" cy="844307"/>
          </a:xfrm>
          <a:prstGeom prst="rect">
            <a:avLst/>
          </a:prstGeom>
        </p:spPr>
      </p:pic>
      <p:pic>
        <p:nvPicPr>
          <p:cNvPr id="9" name="图片 8">
            <a:extLst>
              <a:ext uri="{FF2B5EF4-FFF2-40B4-BE49-F238E27FC236}">
                <a16:creationId xmlns:a16="http://schemas.microsoft.com/office/drawing/2014/main" id="{ABFF26B9-B6DD-F263-0F30-D5FD9F517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230" y="2517308"/>
            <a:ext cx="1902832" cy="1902832"/>
          </a:xfrm>
          <a:prstGeom prst="rect">
            <a:avLst/>
          </a:prstGeom>
        </p:spPr>
      </p:pic>
      <p:pic>
        <p:nvPicPr>
          <p:cNvPr id="11" name="图片 10">
            <a:extLst>
              <a:ext uri="{FF2B5EF4-FFF2-40B4-BE49-F238E27FC236}">
                <a16:creationId xmlns:a16="http://schemas.microsoft.com/office/drawing/2014/main" id="{E6D78AFD-DFC5-8D01-CB84-3321206FB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4168" y="2276872"/>
            <a:ext cx="2304256" cy="2304256"/>
          </a:xfrm>
          <a:prstGeom prst="rect">
            <a:avLst/>
          </a:prstGeom>
        </p:spPr>
      </p:pic>
      <p:pic>
        <p:nvPicPr>
          <p:cNvPr id="12" name="图片 11">
            <a:extLst>
              <a:ext uri="{FF2B5EF4-FFF2-40B4-BE49-F238E27FC236}">
                <a16:creationId xmlns:a16="http://schemas.microsoft.com/office/drawing/2014/main" id="{44C8C53C-A3AE-DD52-91A1-C65635468817}"/>
              </a:ext>
            </a:extLst>
          </p:cNvPr>
          <p:cNvPicPr>
            <a:picLocks noChangeAspect="1"/>
          </p:cNvPicPr>
          <p:nvPr/>
        </p:nvPicPr>
        <p:blipFill>
          <a:blip r:embed="rId6"/>
          <a:stretch>
            <a:fillRect/>
          </a:stretch>
        </p:blipFill>
        <p:spPr>
          <a:xfrm>
            <a:off x="4591778" y="4751872"/>
            <a:ext cx="844307" cy="909673"/>
          </a:xfrm>
          <a:prstGeom prst="rect">
            <a:avLst/>
          </a:prstGeom>
        </p:spPr>
      </p:pic>
      <p:sp>
        <p:nvSpPr>
          <p:cNvPr id="13" name="文本框 12">
            <a:extLst>
              <a:ext uri="{FF2B5EF4-FFF2-40B4-BE49-F238E27FC236}">
                <a16:creationId xmlns:a16="http://schemas.microsoft.com/office/drawing/2014/main" id="{22A67DCC-A492-BA3B-A2A1-0708220C3ED5}"/>
              </a:ext>
            </a:extLst>
          </p:cNvPr>
          <p:cNvSpPr txBox="1"/>
          <p:nvPr/>
        </p:nvSpPr>
        <p:spPr>
          <a:xfrm>
            <a:off x="582758" y="6243638"/>
            <a:ext cx="7978484" cy="307777"/>
          </a:xfrm>
          <a:prstGeom prst="rect">
            <a:avLst/>
          </a:prstGeom>
          <a:noFill/>
        </p:spPr>
        <p:txBody>
          <a:bodyPr wrap="square" rtlCol="0">
            <a:spAutoFit/>
          </a:bodyPr>
          <a:lstStyle/>
          <a:p>
            <a:pPr>
              <a:spcBef>
                <a:spcPct val="30000"/>
              </a:spcBef>
              <a:defRPr/>
            </a:pPr>
            <a:r>
              <a:rPr lang="en-US" altLang="en-US" sz="1400" b="0" dirty="0"/>
              <a:t>https://</a:t>
            </a:r>
            <a:r>
              <a:rPr lang="en-US" altLang="en-US" sz="1400" b="0" dirty="0" err="1"/>
              <a:t>www.bilibili.com</a:t>
            </a:r>
            <a:r>
              <a:rPr lang="en-US" altLang="en-US" sz="1400" b="0" dirty="0"/>
              <a:t>/video/BV1Qr4y1g7rc/?</a:t>
            </a:r>
            <a:r>
              <a:rPr lang="en-US" altLang="en-US" sz="1400" b="0" dirty="0" err="1"/>
              <a:t>vd_source</a:t>
            </a:r>
            <a:r>
              <a:rPr lang="en-US" altLang="en-US" sz="1400" b="0" dirty="0"/>
              <a:t>=b67c3d4d61707206a57a0001fa0467bd</a:t>
            </a:r>
          </a:p>
        </p:txBody>
      </p:sp>
      <p:pic>
        <p:nvPicPr>
          <p:cNvPr id="15" name="图片 14">
            <a:extLst>
              <a:ext uri="{FF2B5EF4-FFF2-40B4-BE49-F238E27FC236}">
                <a16:creationId xmlns:a16="http://schemas.microsoft.com/office/drawing/2014/main" id="{4896ED0E-7C1C-B279-6A1F-887EFBE3E5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2407" y="3030987"/>
            <a:ext cx="844416" cy="844416"/>
          </a:xfrm>
          <a:prstGeom prst="rect">
            <a:avLst/>
          </a:prstGeom>
        </p:spPr>
      </p:pic>
      <p:sp>
        <p:nvSpPr>
          <p:cNvPr id="16" name="右箭头 15">
            <a:extLst>
              <a:ext uri="{FF2B5EF4-FFF2-40B4-BE49-F238E27FC236}">
                <a16:creationId xmlns:a16="http://schemas.microsoft.com/office/drawing/2014/main" id="{AEF45C73-2165-9565-5599-B21CC43C8A2C}"/>
              </a:ext>
            </a:extLst>
          </p:cNvPr>
          <p:cNvSpPr/>
          <p:nvPr/>
        </p:nvSpPr>
        <p:spPr bwMode="auto">
          <a:xfrm>
            <a:off x="2771800" y="3429000"/>
            <a:ext cx="432048" cy="216024"/>
          </a:xfrm>
          <a:prstGeom prst="rightArrow">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7" name="右箭头 16">
            <a:extLst>
              <a:ext uri="{FF2B5EF4-FFF2-40B4-BE49-F238E27FC236}">
                <a16:creationId xmlns:a16="http://schemas.microsoft.com/office/drawing/2014/main" id="{B4B0492A-4AC6-5E33-1C46-9294A3BA56F3}"/>
              </a:ext>
            </a:extLst>
          </p:cNvPr>
          <p:cNvSpPr/>
          <p:nvPr/>
        </p:nvSpPr>
        <p:spPr bwMode="auto">
          <a:xfrm>
            <a:off x="5200283" y="3431635"/>
            <a:ext cx="432048" cy="216024"/>
          </a:xfrm>
          <a:prstGeom prst="rightArrow">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0" name="圆角矩形 19">
            <a:extLst>
              <a:ext uri="{FF2B5EF4-FFF2-40B4-BE49-F238E27FC236}">
                <a16:creationId xmlns:a16="http://schemas.microsoft.com/office/drawing/2014/main" id="{A5B63B84-7185-A162-9C7C-03BA26F98F25}"/>
              </a:ext>
            </a:extLst>
          </p:cNvPr>
          <p:cNvSpPr/>
          <p:nvPr/>
        </p:nvSpPr>
        <p:spPr bwMode="auto">
          <a:xfrm>
            <a:off x="3072525" y="4714520"/>
            <a:ext cx="2520280" cy="984381"/>
          </a:xfrm>
          <a:prstGeom prst="round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2" name="文本框 21">
            <a:extLst>
              <a:ext uri="{FF2B5EF4-FFF2-40B4-BE49-F238E27FC236}">
                <a16:creationId xmlns:a16="http://schemas.microsoft.com/office/drawing/2014/main" id="{0B81B23F-EFF1-D73A-68F9-E416B5179449}"/>
              </a:ext>
            </a:extLst>
          </p:cNvPr>
          <p:cNvSpPr txBox="1"/>
          <p:nvPr/>
        </p:nvSpPr>
        <p:spPr>
          <a:xfrm>
            <a:off x="4115536" y="4951420"/>
            <a:ext cx="424464" cy="523220"/>
          </a:xfrm>
          <a:prstGeom prst="rect">
            <a:avLst/>
          </a:prstGeom>
          <a:noFill/>
        </p:spPr>
        <p:txBody>
          <a:bodyPr wrap="square" rtlCol="0">
            <a:spAutoFit/>
          </a:bodyPr>
          <a:lstStyle/>
          <a:p>
            <a:r>
              <a:rPr kumimoji="1" lang="en-US" altLang="zh-CN" sz="2800" dirty="0"/>
              <a:t>+</a:t>
            </a:r>
            <a:endParaRPr kumimoji="1" lang="zh-CN" altLang="en-US" sz="2800" dirty="0"/>
          </a:p>
        </p:txBody>
      </p:sp>
      <mc:AlternateContent xmlns:mc="http://schemas.openxmlformats.org/markup-compatibility/2006" xmlns:p14="http://schemas.microsoft.com/office/powerpoint/2010/main" xmlns:aink="http://schemas.microsoft.com/office/drawing/2016/ink">
        <mc:Choice Requires="p14 aink">
          <p:contentPart p14:bwMode="auto" r:id="rId8">
            <p14:nvContentPartPr>
              <p14:cNvPr id="6" name="墨迹 5">
                <a:extLst>
                  <a:ext uri="{FF2B5EF4-FFF2-40B4-BE49-F238E27FC236}">
                    <a16:creationId xmlns:a16="http://schemas.microsoft.com/office/drawing/2014/main" id="{5E4938D3-2C96-6266-DAC6-491BCDD03F74}"/>
                  </a:ext>
                </a:extLst>
              </p14:cNvPr>
              <p14:cNvContentPartPr/>
              <p14:nvPr/>
            </p14:nvContentPartPr>
            <p14:xfrm>
              <a:off x="6456360" y="5082816"/>
              <a:ext cx="360" cy="360"/>
            </p14:xfrm>
          </p:contentPart>
        </mc:Choice>
        <mc:Fallback xmlns="">
          <p:pic>
            <p:nvPicPr>
              <p:cNvPr id="6" name="墨迹 5">
                <a:extLst>
                  <a:ext uri="{FF2B5EF4-FFF2-40B4-BE49-F238E27FC236}">
                    <a16:creationId xmlns:a16="http://schemas.microsoft.com/office/drawing/2014/main" id="{5E4938D3-2C96-6266-DAC6-491BCDD03F74}"/>
                  </a:ext>
                </a:extLst>
              </p:cNvPr>
              <p:cNvPicPr/>
              <p:nvPr/>
            </p:nvPicPr>
            <p:blipFill>
              <a:blip r:embed="rId9"/>
              <a:stretch>
                <a:fillRect/>
              </a:stretch>
            </p:blipFill>
            <p:spPr>
              <a:xfrm>
                <a:off x="6438360" y="497481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8" name="墨迹 7">
                <a:extLst>
                  <a:ext uri="{FF2B5EF4-FFF2-40B4-BE49-F238E27FC236}">
                    <a16:creationId xmlns:a16="http://schemas.microsoft.com/office/drawing/2014/main" id="{73A0647F-1E44-3B1E-9AAC-A0C91A791D01}"/>
                  </a:ext>
                </a:extLst>
              </p14:cNvPr>
              <p14:cNvContentPartPr/>
              <p14:nvPr/>
            </p14:nvContentPartPr>
            <p14:xfrm>
              <a:off x="6796920" y="4982016"/>
              <a:ext cx="360" cy="360"/>
            </p14:xfrm>
          </p:contentPart>
        </mc:Choice>
        <mc:Fallback xmlns="">
          <p:pic>
            <p:nvPicPr>
              <p:cNvPr id="8" name="墨迹 7">
                <a:extLst>
                  <a:ext uri="{FF2B5EF4-FFF2-40B4-BE49-F238E27FC236}">
                    <a16:creationId xmlns:a16="http://schemas.microsoft.com/office/drawing/2014/main" id="{73A0647F-1E44-3B1E-9AAC-A0C91A791D01}"/>
                  </a:ext>
                </a:extLst>
              </p:cNvPr>
              <p:cNvPicPr/>
              <p:nvPr/>
            </p:nvPicPr>
            <p:blipFill>
              <a:blip r:embed="rId11"/>
              <a:stretch>
                <a:fillRect/>
              </a:stretch>
            </p:blipFill>
            <p:spPr>
              <a:xfrm>
                <a:off x="6778920" y="487437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4" name="墨迹 23">
                <a:extLst>
                  <a:ext uri="{FF2B5EF4-FFF2-40B4-BE49-F238E27FC236}">
                    <a16:creationId xmlns:a16="http://schemas.microsoft.com/office/drawing/2014/main" id="{112AF66C-902A-67AA-8DA4-141DA8B3623E}"/>
                  </a:ext>
                </a:extLst>
              </p14:cNvPr>
              <p14:cNvContentPartPr/>
              <p14:nvPr/>
            </p14:nvContentPartPr>
            <p14:xfrm>
              <a:off x="-753636" y="1205115"/>
              <a:ext cx="360" cy="360"/>
            </p14:xfrm>
          </p:contentPart>
        </mc:Choice>
        <mc:Fallback xmlns="">
          <p:pic>
            <p:nvPicPr>
              <p:cNvPr id="24" name="墨迹 23">
                <a:extLst>
                  <a:ext uri="{FF2B5EF4-FFF2-40B4-BE49-F238E27FC236}">
                    <a16:creationId xmlns:a16="http://schemas.microsoft.com/office/drawing/2014/main" id="{112AF66C-902A-67AA-8DA4-141DA8B3623E}"/>
                  </a:ext>
                </a:extLst>
              </p:cNvPr>
              <p:cNvPicPr/>
              <p:nvPr/>
            </p:nvPicPr>
            <p:blipFill>
              <a:blip r:embed="rId13"/>
              <a:stretch>
                <a:fillRect/>
              </a:stretch>
            </p:blipFill>
            <p:spPr>
              <a:xfrm>
                <a:off x="-771276" y="1097475"/>
                <a:ext cx="36000" cy="216000"/>
              </a:xfrm>
              <a:prstGeom prst="rect">
                <a:avLst/>
              </a:prstGeom>
            </p:spPr>
          </p:pic>
        </mc:Fallback>
      </mc:AlternateContent>
      <p:sp>
        <p:nvSpPr>
          <p:cNvPr id="26" name="右箭头 25">
            <a:extLst>
              <a:ext uri="{FF2B5EF4-FFF2-40B4-BE49-F238E27FC236}">
                <a16:creationId xmlns:a16="http://schemas.microsoft.com/office/drawing/2014/main" id="{D13C21BF-421C-CB30-FDF6-A774BC1787A3}"/>
              </a:ext>
            </a:extLst>
          </p:cNvPr>
          <p:cNvSpPr/>
          <p:nvPr/>
        </p:nvSpPr>
        <p:spPr bwMode="auto">
          <a:xfrm rot="1653315">
            <a:off x="1863182" y="4616866"/>
            <a:ext cx="743728" cy="288825"/>
          </a:xfrm>
          <a:prstGeom prst="right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7" name="右箭头 26">
            <a:extLst>
              <a:ext uri="{FF2B5EF4-FFF2-40B4-BE49-F238E27FC236}">
                <a16:creationId xmlns:a16="http://schemas.microsoft.com/office/drawing/2014/main" id="{0AE5CF93-81E3-7FE7-8156-9C585D869BAF}"/>
              </a:ext>
            </a:extLst>
          </p:cNvPr>
          <p:cNvSpPr/>
          <p:nvPr/>
        </p:nvSpPr>
        <p:spPr bwMode="auto">
          <a:xfrm rot="19784718">
            <a:off x="5878776" y="4637160"/>
            <a:ext cx="743728" cy="288825"/>
          </a:xfrm>
          <a:prstGeom prst="rightArrow">
            <a:avLst/>
          </a:prstGeom>
          <a:solidFill>
            <a:srgbClr val="00B050"/>
          </a:solidFill>
          <a:ln w="952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8" name="文本框 27">
            <a:extLst>
              <a:ext uri="{FF2B5EF4-FFF2-40B4-BE49-F238E27FC236}">
                <a16:creationId xmlns:a16="http://schemas.microsoft.com/office/drawing/2014/main" id="{443E97F0-7BCD-3198-0E99-678811C83A17}"/>
              </a:ext>
            </a:extLst>
          </p:cNvPr>
          <p:cNvSpPr txBox="1"/>
          <p:nvPr/>
        </p:nvSpPr>
        <p:spPr>
          <a:xfrm>
            <a:off x="635633" y="4876670"/>
            <a:ext cx="1736095" cy="369332"/>
          </a:xfrm>
          <a:prstGeom prst="rect">
            <a:avLst/>
          </a:prstGeom>
          <a:noFill/>
        </p:spPr>
        <p:txBody>
          <a:bodyPr wrap="square" rtlCol="0">
            <a:spAutoFit/>
          </a:bodyPr>
          <a:lstStyle/>
          <a:p>
            <a:r>
              <a:rPr kumimoji="1" lang="en-US" altLang="zh-CN" dirty="0">
                <a:solidFill>
                  <a:srgbClr val="00B050"/>
                </a:solidFill>
              </a:rPr>
              <a:t>funny way!</a:t>
            </a:r>
            <a:endParaRPr kumimoji="1" lang="zh-CN" altLang="en-US" dirty="0">
              <a:solidFill>
                <a:srgbClr val="00B050"/>
              </a:solidFill>
            </a:endParaRPr>
          </a:p>
        </p:txBody>
      </p:sp>
      <p:sp>
        <p:nvSpPr>
          <p:cNvPr id="29" name="文本框 28">
            <a:extLst>
              <a:ext uri="{FF2B5EF4-FFF2-40B4-BE49-F238E27FC236}">
                <a16:creationId xmlns:a16="http://schemas.microsoft.com/office/drawing/2014/main" id="{D559F90D-E5B4-D9B4-46EE-18433B814BFC}"/>
              </a:ext>
            </a:extLst>
          </p:cNvPr>
          <p:cNvSpPr txBox="1"/>
          <p:nvPr/>
        </p:nvSpPr>
        <p:spPr>
          <a:xfrm>
            <a:off x="6690963" y="5105291"/>
            <a:ext cx="1697461" cy="523220"/>
          </a:xfrm>
          <a:prstGeom prst="rect">
            <a:avLst/>
          </a:prstGeom>
          <a:noFill/>
        </p:spPr>
        <p:txBody>
          <a:bodyPr wrap="square" rtlCol="0">
            <a:spAutoFit/>
          </a:bodyPr>
          <a:lstStyle/>
          <a:p>
            <a:r>
              <a:rPr kumimoji="1" lang="en-US" altLang="zh-CN" sz="2800" dirty="0">
                <a:solidFill>
                  <a:srgbClr val="FF0000"/>
                </a:solidFill>
              </a:rPr>
              <a:t>How?</a:t>
            </a:r>
            <a:endParaRPr kumimoji="1" lang="zh-CN" altLang="en-US" sz="2800" dirty="0">
              <a:solidFill>
                <a:srgbClr val="FF0000"/>
              </a:solidFill>
            </a:endParaRPr>
          </a:p>
        </p:txBody>
      </p:sp>
      <p:sp>
        <p:nvSpPr>
          <p:cNvPr id="3" name="文本框 2">
            <a:extLst>
              <a:ext uri="{FF2B5EF4-FFF2-40B4-BE49-F238E27FC236}">
                <a16:creationId xmlns:a16="http://schemas.microsoft.com/office/drawing/2014/main" id="{B1AA1D3D-141E-6719-1887-186F49B56865}"/>
              </a:ext>
            </a:extLst>
          </p:cNvPr>
          <p:cNvSpPr txBox="1"/>
          <p:nvPr/>
        </p:nvSpPr>
        <p:spPr>
          <a:xfrm>
            <a:off x="2370413" y="2993204"/>
            <a:ext cx="1652434" cy="369332"/>
          </a:xfrm>
          <a:prstGeom prst="rect">
            <a:avLst/>
          </a:prstGeom>
          <a:noFill/>
        </p:spPr>
        <p:txBody>
          <a:bodyPr wrap="square" rtlCol="0">
            <a:spAutoFit/>
          </a:bodyPr>
          <a:lstStyle/>
          <a:p>
            <a:r>
              <a:rPr kumimoji="1" lang="en-US" altLang="zh-CN" dirty="0">
                <a:solidFill>
                  <a:srgbClr val="00B0F0"/>
                </a:solidFill>
              </a:rPr>
              <a:t>normal way</a:t>
            </a:r>
            <a:endParaRPr kumimoji="1" lang="zh-CN" altLang="en-US" dirty="0">
              <a:solidFill>
                <a:srgbClr val="00B0F0"/>
              </a:solidFill>
            </a:endParaRPr>
          </a:p>
        </p:txBody>
      </p:sp>
      <p:sp>
        <p:nvSpPr>
          <p:cNvPr id="10" name="文本框 9">
            <a:extLst>
              <a:ext uri="{FF2B5EF4-FFF2-40B4-BE49-F238E27FC236}">
                <a16:creationId xmlns:a16="http://schemas.microsoft.com/office/drawing/2014/main" id="{51EC2E83-1B78-0AB0-80CC-82BADB578F3F}"/>
              </a:ext>
            </a:extLst>
          </p:cNvPr>
          <p:cNvSpPr txBox="1"/>
          <p:nvPr/>
        </p:nvSpPr>
        <p:spPr>
          <a:xfrm>
            <a:off x="3586212" y="5786603"/>
            <a:ext cx="1688183" cy="369332"/>
          </a:xfrm>
          <a:prstGeom prst="rect">
            <a:avLst/>
          </a:prstGeom>
          <a:noFill/>
        </p:spPr>
        <p:txBody>
          <a:bodyPr wrap="square" rtlCol="0">
            <a:spAutoFit/>
          </a:bodyPr>
          <a:lstStyle/>
          <a:p>
            <a:r>
              <a:rPr kumimoji="1" lang="zh-CN" altLang="en-US" dirty="0"/>
              <a:t>蓝牙事件触发</a:t>
            </a:r>
          </a:p>
        </p:txBody>
      </p:sp>
      <p:sp>
        <p:nvSpPr>
          <p:cNvPr id="14" name="文本框 13">
            <a:extLst>
              <a:ext uri="{FF2B5EF4-FFF2-40B4-BE49-F238E27FC236}">
                <a16:creationId xmlns:a16="http://schemas.microsoft.com/office/drawing/2014/main" id="{234C97D0-9EDE-7B0F-CC65-49EC39D84456}"/>
              </a:ext>
            </a:extLst>
          </p:cNvPr>
          <p:cNvSpPr txBox="1"/>
          <p:nvPr/>
        </p:nvSpPr>
        <p:spPr>
          <a:xfrm>
            <a:off x="3728124" y="3975065"/>
            <a:ext cx="1688183" cy="369332"/>
          </a:xfrm>
          <a:prstGeom prst="rect">
            <a:avLst/>
          </a:prstGeom>
          <a:noFill/>
        </p:spPr>
        <p:txBody>
          <a:bodyPr wrap="square" rtlCol="0">
            <a:spAutoFit/>
          </a:bodyPr>
          <a:lstStyle/>
          <a:p>
            <a:r>
              <a:rPr kumimoji="1" lang="zh-CN" altLang="en-US" dirty="0"/>
              <a:t>密码解锁</a:t>
            </a:r>
          </a:p>
        </p:txBody>
      </p:sp>
    </p:spTree>
    <p:extLst>
      <p:ext uri="{BB962C8B-B14F-4D97-AF65-F5344CB8AC3E}">
        <p14:creationId xmlns:p14="http://schemas.microsoft.com/office/powerpoint/2010/main" val="421462281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408434" y="1725288"/>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为什么需要</a:t>
            </a:r>
            <a:r>
              <a:rPr kumimoji="1" lang="en-US" altLang="zh-CN" sz="2400" dirty="0">
                <a:latin typeface="SimHei" panose="02010609060101010101" pitchFamily="49" charset="-122"/>
                <a:ea typeface="SimHei" panose="02010609060101010101" pitchFamily="49" charset="-122"/>
              </a:rPr>
              <a:t>Tracing</a:t>
            </a:r>
            <a:r>
              <a:rPr kumimoji="1" lang="zh-CN" altLang="en-US" sz="2400" dirty="0">
                <a:latin typeface="SimHei" panose="02010609060101010101" pitchFamily="49" charset="-122"/>
                <a:ea typeface="SimHei" panose="02010609060101010101" pitchFamily="49" charset="-122"/>
              </a:rPr>
              <a:t>？</a:t>
            </a:r>
          </a:p>
        </p:txBody>
      </p:sp>
      <p:sp>
        <p:nvSpPr>
          <p:cNvPr id="3" name="文本框 2">
            <a:extLst>
              <a:ext uri="{FF2B5EF4-FFF2-40B4-BE49-F238E27FC236}">
                <a16:creationId xmlns:a16="http://schemas.microsoft.com/office/drawing/2014/main" id="{10E09C35-DE10-9D72-1125-DFF719690477}"/>
              </a:ext>
            </a:extLst>
          </p:cNvPr>
          <p:cNvSpPr txBox="1"/>
          <p:nvPr/>
        </p:nvSpPr>
        <p:spPr>
          <a:xfrm>
            <a:off x="419460" y="2446017"/>
            <a:ext cx="4294683" cy="2798010"/>
          </a:xfrm>
          <a:prstGeom prst="rect">
            <a:avLst/>
          </a:prstGeom>
          <a:noFill/>
        </p:spPr>
        <p:txBody>
          <a:bodyPr wrap="square">
            <a:spAutoFit/>
          </a:bodyPr>
          <a:lstStyle/>
          <a:p>
            <a:pPr>
              <a:lnSpc>
                <a:spcPct val="150000"/>
              </a:lnSpc>
            </a:pPr>
            <a:r>
              <a:rPr lang="en" altLang="zh-CN" sz="2000" b="0" dirty="0">
                <a:solidFill>
                  <a:srgbClr val="121212"/>
                </a:solidFill>
                <a:latin typeface="-apple-system"/>
              </a:rPr>
              <a:t>L</a:t>
            </a:r>
            <a:r>
              <a:rPr lang="en" altLang="zh-CN" sz="2000" b="0" i="0" dirty="0">
                <a:solidFill>
                  <a:srgbClr val="121212"/>
                </a:solidFill>
                <a:effectLst/>
                <a:latin typeface="-apple-system"/>
              </a:rPr>
              <a:t>inux</a:t>
            </a:r>
            <a:r>
              <a:rPr lang="zh-CN" altLang="en-US" sz="2000" b="0" i="0" dirty="0">
                <a:solidFill>
                  <a:srgbClr val="121212"/>
                </a:solidFill>
                <a:effectLst/>
                <a:latin typeface="-apple-system"/>
              </a:rPr>
              <a:t>内核模块众多，实现机制复杂</a:t>
            </a:r>
            <a:endParaRPr lang="en-US" altLang="zh-CN" sz="2000" b="0" i="0" dirty="0">
              <a:solidFill>
                <a:srgbClr val="121212"/>
              </a:solidFill>
              <a:effectLst/>
              <a:latin typeface="-apple-system"/>
            </a:endParaRPr>
          </a:p>
          <a:p>
            <a:pPr>
              <a:lnSpc>
                <a:spcPct val="150000"/>
              </a:lnSpc>
            </a:pPr>
            <a:r>
              <a:rPr lang="zh-CN" altLang="en-US" sz="2000" b="0" dirty="0"/>
              <a:t>可能会遇到：</a:t>
            </a:r>
            <a:endParaRPr lang="en-US" altLang="zh-CN" sz="2000" b="0" dirty="0"/>
          </a:p>
          <a:p>
            <a:pPr marL="285750" indent="-285750">
              <a:lnSpc>
                <a:spcPct val="150000"/>
              </a:lnSpc>
              <a:buFont typeface="Arial" panose="020B0604020202020204" pitchFamily="34" charset="0"/>
              <a:buChar char="•"/>
            </a:pPr>
            <a:r>
              <a:rPr lang="zh-CN" altLang="en-US" sz="2000" b="0" dirty="0"/>
              <a:t>逻辑问题：输出结果与预期不一致</a:t>
            </a:r>
            <a:endParaRPr lang="en-US" altLang="zh-CN" sz="2000" b="0" dirty="0"/>
          </a:p>
          <a:p>
            <a:pPr marL="742950" lvl="1" indent="-285750">
              <a:lnSpc>
                <a:spcPct val="150000"/>
              </a:lnSpc>
              <a:buFont typeface="Arial" panose="020B0604020202020204" pitchFamily="34" charset="0"/>
              <a:buChar char="•"/>
            </a:pPr>
            <a:r>
              <a:rPr lang="zh-CN" altLang="en-US" sz="2000" b="0" dirty="0"/>
              <a:t>需要</a:t>
            </a:r>
            <a:r>
              <a:rPr lang="zh-CN" altLang="en-US" sz="2000" dirty="0"/>
              <a:t>定位问题</a:t>
            </a:r>
            <a:r>
              <a:rPr lang="zh-CN" altLang="en-US" sz="2000" b="0" dirty="0"/>
              <a:t>，进行代码调试</a:t>
            </a:r>
            <a:endParaRPr lang="en-US" altLang="zh-CN" sz="2000" b="0" dirty="0"/>
          </a:p>
          <a:p>
            <a:pPr marL="285750" indent="-285750">
              <a:lnSpc>
                <a:spcPct val="150000"/>
              </a:lnSpc>
              <a:buFont typeface="Arial" panose="020B0604020202020204" pitchFamily="34" charset="0"/>
              <a:buChar char="•"/>
            </a:pPr>
            <a:r>
              <a:rPr lang="zh-CN" altLang="en-US" sz="2000" b="0" dirty="0"/>
              <a:t>性能问题：系统响应速度变慢</a:t>
            </a:r>
            <a:endParaRPr lang="en-US" altLang="zh-CN" sz="2000" b="0" dirty="0"/>
          </a:p>
          <a:p>
            <a:pPr marL="742950" lvl="1" indent="-285750">
              <a:lnSpc>
                <a:spcPct val="150000"/>
              </a:lnSpc>
              <a:buFont typeface="Arial" panose="020B0604020202020204" pitchFamily="34" charset="0"/>
              <a:buChar char="•"/>
            </a:pPr>
            <a:r>
              <a:rPr lang="zh-CN" altLang="en-US" sz="2000" b="0" dirty="0"/>
              <a:t>需要</a:t>
            </a:r>
            <a:r>
              <a:rPr lang="zh-CN" altLang="en-US" sz="2000" dirty="0"/>
              <a:t>定位问题</a:t>
            </a:r>
            <a:r>
              <a:rPr lang="zh-CN" altLang="en-US" sz="2000" b="0" dirty="0"/>
              <a:t>，进行性能优化</a:t>
            </a:r>
            <a:endParaRPr lang="en-US" altLang="zh-CN" sz="2000" b="0" dirty="0"/>
          </a:p>
        </p:txBody>
      </p:sp>
      <p:sp>
        <p:nvSpPr>
          <p:cNvPr id="6" name="灯片编号占位符 5">
            <a:extLst>
              <a:ext uri="{FF2B5EF4-FFF2-40B4-BE49-F238E27FC236}">
                <a16:creationId xmlns:a16="http://schemas.microsoft.com/office/drawing/2014/main" id="{CCC707E4-A657-1437-9604-12DE3E4F241D}"/>
              </a:ext>
            </a:extLst>
          </p:cNvPr>
          <p:cNvSpPr>
            <a:spLocks noGrp="1"/>
          </p:cNvSpPr>
          <p:nvPr>
            <p:ph type="sldNum" sz="quarter" idx="12"/>
          </p:nvPr>
        </p:nvSpPr>
        <p:spPr/>
        <p:txBody>
          <a:bodyPr/>
          <a:lstStyle/>
          <a:p>
            <a:pPr>
              <a:defRPr/>
            </a:pPr>
            <a:fld id="{2BE9E919-A463-264A-AD28-C5A0DC5B5896}" type="slidenum">
              <a:rPr lang="en-US" altLang="zh-CN" smtClean="0"/>
              <a:pPr>
                <a:defRPr/>
              </a:pPr>
              <a:t>38</a:t>
            </a:fld>
            <a:endParaRPr lang="en-US" altLang="zh-CN"/>
          </a:p>
        </p:txBody>
      </p:sp>
      <p:pic>
        <p:nvPicPr>
          <p:cNvPr id="9" name="图片 8">
            <a:extLst>
              <a:ext uri="{FF2B5EF4-FFF2-40B4-BE49-F238E27FC236}">
                <a16:creationId xmlns:a16="http://schemas.microsoft.com/office/drawing/2014/main" id="{902A702F-3495-B800-6AE7-95304733F4CC}"/>
              </a:ext>
            </a:extLst>
          </p:cNvPr>
          <p:cNvPicPr>
            <a:picLocks noChangeAspect="1"/>
          </p:cNvPicPr>
          <p:nvPr/>
        </p:nvPicPr>
        <p:blipFill>
          <a:blip r:embed="rId3"/>
          <a:stretch>
            <a:fillRect/>
          </a:stretch>
        </p:blipFill>
        <p:spPr>
          <a:xfrm>
            <a:off x="4823920" y="1842770"/>
            <a:ext cx="3888432" cy="4004504"/>
          </a:xfrm>
          <a:prstGeom prst="rect">
            <a:avLst/>
          </a:prstGeom>
        </p:spPr>
      </p:pic>
      <p:pic>
        <p:nvPicPr>
          <p:cNvPr id="11" name="图片 10">
            <a:extLst>
              <a:ext uri="{FF2B5EF4-FFF2-40B4-BE49-F238E27FC236}">
                <a16:creationId xmlns:a16="http://schemas.microsoft.com/office/drawing/2014/main" id="{7B90CCAD-C109-AC7C-82B2-4B2BBB765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872" y="1599832"/>
            <a:ext cx="587121" cy="587121"/>
          </a:xfrm>
          <a:prstGeom prst="rect">
            <a:avLst/>
          </a:prstGeom>
        </p:spPr>
      </p:pic>
      <p:sp>
        <p:nvSpPr>
          <p:cNvPr id="12" name="文本框 11">
            <a:extLst>
              <a:ext uri="{FF2B5EF4-FFF2-40B4-BE49-F238E27FC236}">
                <a16:creationId xmlns:a16="http://schemas.microsoft.com/office/drawing/2014/main" id="{D9AA7AD2-88A5-7D7A-943D-C7698C1D4C64}"/>
              </a:ext>
            </a:extLst>
          </p:cNvPr>
          <p:cNvSpPr txBox="1"/>
          <p:nvPr/>
        </p:nvSpPr>
        <p:spPr>
          <a:xfrm>
            <a:off x="395536" y="5702945"/>
            <a:ext cx="4536504" cy="646331"/>
          </a:xfrm>
          <a:prstGeom prst="rect">
            <a:avLst/>
          </a:prstGeom>
          <a:noFill/>
        </p:spPr>
        <p:txBody>
          <a:bodyPr wrap="square" rtlCol="0">
            <a:spAutoFit/>
          </a:bodyPr>
          <a:lstStyle/>
          <a:p>
            <a:r>
              <a:rPr kumimoji="1" lang="zh-CN" altLang="en-US" b="0" dirty="0"/>
              <a:t>传统方法：调试器、</a:t>
            </a:r>
            <a:r>
              <a:rPr kumimoji="1" lang="en-US" altLang="zh-CN" b="0" dirty="0" err="1"/>
              <a:t>printk</a:t>
            </a:r>
            <a:r>
              <a:rPr kumimoji="1" lang="zh-CN" altLang="en-US" b="0" dirty="0"/>
              <a:t> </a:t>
            </a:r>
            <a:r>
              <a:rPr kumimoji="1" lang="en-US" altLang="zh-CN" b="0" dirty="0"/>
              <a:t>(kernel log)…</a:t>
            </a:r>
          </a:p>
          <a:p>
            <a:r>
              <a:rPr kumimoji="1" lang="zh-CN" altLang="en-US" b="0" dirty="0"/>
              <a:t>代价高昂、不易使用</a:t>
            </a:r>
          </a:p>
        </p:txBody>
      </p:sp>
      <p:sp>
        <p:nvSpPr>
          <p:cNvPr id="13" name="下箭头 12">
            <a:extLst>
              <a:ext uri="{FF2B5EF4-FFF2-40B4-BE49-F238E27FC236}">
                <a16:creationId xmlns:a16="http://schemas.microsoft.com/office/drawing/2014/main" id="{5F375172-F708-2DBC-BE06-002964531787}"/>
              </a:ext>
            </a:extLst>
          </p:cNvPr>
          <p:cNvSpPr/>
          <p:nvPr/>
        </p:nvSpPr>
        <p:spPr bwMode="auto">
          <a:xfrm>
            <a:off x="2352650" y="5343954"/>
            <a:ext cx="288032" cy="259064"/>
          </a:xfrm>
          <a:prstGeom prst="downArrow">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FF0000"/>
              </a:solidFill>
              <a:effectLst/>
              <a:latin typeface="Tahoma" pitchFamily="34" charset="0"/>
              <a:ea typeface="宋体" pitchFamily="2" charset="-122"/>
            </a:endParaRPr>
          </a:p>
        </p:txBody>
      </p:sp>
    </p:spTree>
    <p:extLst>
      <p:ext uri="{BB962C8B-B14F-4D97-AF65-F5344CB8AC3E}">
        <p14:creationId xmlns:p14="http://schemas.microsoft.com/office/powerpoint/2010/main" val="123782048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84811" y="1628800"/>
            <a:ext cx="20882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Tracing</a:t>
            </a:r>
            <a:r>
              <a:rPr kumimoji="1" lang="zh-CN" altLang="en-US" sz="2400" dirty="0">
                <a:latin typeface="SimHei" panose="02010609060101010101" pitchFamily="49" charset="-122"/>
                <a:ea typeface="SimHei" panose="02010609060101010101" pitchFamily="49" charset="-122"/>
              </a:rPr>
              <a:t>组成</a:t>
            </a:r>
          </a:p>
        </p:txBody>
      </p:sp>
      <p:sp>
        <p:nvSpPr>
          <p:cNvPr id="6" name="灯片编号占位符 5">
            <a:extLst>
              <a:ext uri="{FF2B5EF4-FFF2-40B4-BE49-F238E27FC236}">
                <a16:creationId xmlns:a16="http://schemas.microsoft.com/office/drawing/2014/main" id="{54A6372E-C635-5333-020B-5F6B19EA2312}"/>
              </a:ext>
            </a:extLst>
          </p:cNvPr>
          <p:cNvSpPr>
            <a:spLocks noGrp="1"/>
          </p:cNvSpPr>
          <p:nvPr>
            <p:ph type="sldNum" sz="quarter" idx="12"/>
          </p:nvPr>
        </p:nvSpPr>
        <p:spPr/>
        <p:txBody>
          <a:bodyPr/>
          <a:lstStyle/>
          <a:p>
            <a:pPr>
              <a:defRPr/>
            </a:pPr>
            <a:fld id="{2BE9E919-A463-264A-AD28-C5A0DC5B5896}" type="slidenum">
              <a:rPr lang="en-US" altLang="zh-CN" smtClean="0"/>
              <a:pPr>
                <a:defRPr/>
              </a:pPr>
              <a:t>39</a:t>
            </a:fld>
            <a:endParaRPr lang="en-US" altLang="zh-CN"/>
          </a:p>
        </p:txBody>
      </p:sp>
      <p:pic>
        <p:nvPicPr>
          <p:cNvPr id="9" name="图片 8">
            <a:extLst>
              <a:ext uri="{FF2B5EF4-FFF2-40B4-BE49-F238E27FC236}">
                <a16:creationId xmlns:a16="http://schemas.microsoft.com/office/drawing/2014/main" id="{86660295-BA10-623D-69D3-2E2608164BF9}"/>
              </a:ext>
            </a:extLst>
          </p:cNvPr>
          <p:cNvPicPr>
            <a:picLocks noChangeAspect="1"/>
          </p:cNvPicPr>
          <p:nvPr/>
        </p:nvPicPr>
        <p:blipFill>
          <a:blip r:embed="rId3"/>
          <a:stretch>
            <a:fillRect/>
          </a:stretch>
        </p:blipFill>
        <p:spPr>
          <a:xfrm>
            <a:off x="584811" y="2090465"/>
            <a:ext cx="7859257" cy="4325320"/>
          </a:xfrm>
          <a:prstGeom prst="rect">
            <a:avLst/>
          </a:prstGeom>
        </p:spPr>
      </p:pic>
    </p:spTree>
    <p:extLst>
      <p:ext uri="{BB962C8B-B14F-4D97-AF65-F5344CB8AC3E}">
        <p14:creationId xmlns:p14="http://schemas.microsoft.com/office/powerpoint/2010/main" val="380924673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endParaRPr lang="zh-CN" altLang="en-US" kern="0" dirty="0"/>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现有实现方式的缺陷</a:t>
            </a:r>
          </a:p>
        </p:txBody>
      </p:sp>
      <p:sp>
        <p:nvSpPr>
          <p:cNvPr id="3" name="灯片编号占位符 2">
            <a:extLst>
              <a:ext uri="{FF2B5EF4-FFF2-40B4-BE49-F238E27FC236}">
                <a16:creationId xmlns:a16="http://schemas.microsoft.com/office/drawing/2014/main" id="{7E8C8FEE-87A7-A4E9-230A-2B3F03C8A4FF}"/>
              </a:ext>
            </a:extLst>
          </p:cNvPr>
          <p:cNvSpPr>
            <a:spLocks noGrp="1"/>
          </p:cNvSpPr>
          <p:nvPr>
            <p:ph type="sldNum" sz="quarter" idx="12"/>
          </p:nvPr>
        </p:nvSpPr>
        <p:spPr/>
        <p:txBody>
          <a:bodyPr/>
          <a:lstStyle/>
          <a:p>
            <a:pPr>
              <a:defRPr/>
            </a:pPr>
            <a:fld id="{2BE9E919-A463-264A-AD28-C5A0DC5B5896}" type="slidenum">
              <a:rPr lang="en-US" altLang="zh-CN" smtClean="0"/>
              <a:pPr>
                <a:defRPr/>
              </a:pPr>
              <a:t>4</a:t>
            </a:fld>
            <a:endParaRPr lang="en-US" altLang="zh-CN"/>
          </a:p>
        </p:txBody>
      </p:sp>
      <p:sp>
        <p:nvSpPr>
          <p:cNvPr id="4" name="内容占位符 3">
            <a:extLst>
              <a:ext uri="{FF2B5EF4-FFF2-40B4-BE49-F238E27FC236}">
                <a16:creationId xmlns:a16="http://schemas.microsoft.com/office/drawing/2014/main" id="{DC6C5944-1E95-B4F2-F037-DB654C625CFE}"/>
              </a:ext>
            </a:extLst>
          </p:cNvPr>
          <p:cNvSpPr txBox="1">
            <a:spLocks/>
          </p:cNvSpPr>
          <p:nvPr/>
        </p:nvSpPr>
        <p:spPr>
          <a:xfrm>
            <a:off x="567285" y="2132856"/>
            <a:ext cx="8376690" cy="4205015"/>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a:lnSpc>
                <a:spcPct val="150000"/>
              </a:lnSpc>
            </a:pPr>
            <a:r>
              <a:rPr lang="zh-CN" altLang="en-US" sz="2000" b="0" kern="0" dirty="0">
                <a:latin typeface="+mn-lt"/>
                <a:ea typeface="宋体" panose="02010600030101010101" pitchFamily="2" charset="-122"/>
                <a:cs typeface="Tahoma" panose="020B0604030504040204" pitchFamily="34" charset="0"/>
              </a:rPr>
              <a:t>修改内核代码：需要重新编译内核，较为耗时</a:t>
            </a:r>
            <a:endParaRPr lang="en-US" altLang="zh-CN" sz="2000" b="0" kern="0" dirty="0">
              <a:latin typeface="+mn-lt"/>
              <a:ea typeface="宋体" panose="02010600030101010101" pitchFamily="2" charset="-122"/>
              <a:cs typeface="Tahoma" panose="020B0604030504040204" pitchFamily="34" charset="0"/>
            </a:endParaRPr>
          </a:p>
          <a:p>
            <a:pPr>
              <a:lnSpc>
                <a:spcPct val="150000"/>
              </a:lnSpc>
            </a:pPr>
            <a:r>
              <a:rPr lang="zh-CN" altLang="en-US" sz="2000" b="0" kern="0" dirty="0">
                <a:latin typeface="+mn-lt"/>
                <a:ea typeface="宋体" panose="02010600030101010101" pitchFamily="2" charset="-122"/>
                <a:cs typeface="Tahoma" panose="020B0604030504040204" pitchFamily="34" charset="0"/>
              </a:rPr>
              <a:t>编写内核模块：内核接口不稳定，往往需要针对不同内核版本的内核模块进行维护，较为耗力</a:t>
            </a:r>
            <a:endParaRPr lang="en-US" altLang="zh-CN" sz="2000" b="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299019243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395536" y="1665805"/>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数据源概览：</a:t>
            </a:r>
          </a:p>
        </p:txBody>
      </p:sp>
      <p:pic>
        <p:nvPicPr>
          <p:cNvPr id="4" name="图片 3">
            <a:extLst>
              <a:ext uri="{FF2B5EF4-FFF2-40B4-BE49-F238E27FC236}">
                <a16:creationId xmlns:a16="http://schemas.microsoft.com/office/drawing/2014/main" id="{5B9D2DCF-7251-1E1D-1441-4DF4160B04C8}"/>
              </a:ext>
            </a:extLst>
          </p:cNvPr>
          <p:cNvPicPr>
            <a:picLocks noChangeAspect="1"/>
          </p:cNvPicPr>
          <p:nvPr/>
        </p:nvPicPr>
        <p:blipFill>
          <a:blip r:embed="rId3"/>
          <a:stretch>
            <a:fillRect/>
          </a:stretch>
        </p:blipFill>
        <p:spPr>
          <a:xfrm>
            <a:off x="2380002" y="2224152"/>
            <a:ext cx="6368462" cy="4019486"/>
          </a:xfrm>
          <a:prstGeom prst="rect">
            <a:avLst/>
          </a:prstGeom>
        </p:spPr>
      </p:pic>
      <p:sp>
        <p:nvSpPr>
          <p:cNvPr id="6" name="灯片编号占位符 5">
            <a:extLst>
              <a:ext uri="{FF2B5EF4-FFF2-40B4-BE49-F238E27FC236}">
                <a16:creationId xmlns:a16="http://schemas.microsoft.com/office/drawing/2014/main" id="{68F9EB87-3E42-3A6F-4C92-4342D07DE52A}"/>
              </a:ext>
            </a:extLst>
          </p:cNvPr>
          <p:cNvSpPr>
            <a:spLocks noGrp="1"/>
          </p:cNvSpPr>
          <p:nvPr>
            <p:ph type="sldNum" sz="quarter" idx="12"/>
          </p:nvPr>
        </p:nvSpPr>
        <p:spPr/>
        <p:txBody>
          <a:bodyPr/>
          <a:lstStyle/>
          <a:p>
            <a:pPr>
              <a:defRPr/>
            </a:pPr>
            <a:fld id="{2BE9E919-A463-264A-AD28-C5A0DC5B5896}" type="slidenum">
              <a:rPr lang="en-US" altLang="zh-CN" smtClean="0"/>
              <a:pPr>
                <a:defRPr/>
              </a:pPr>
              <a:t>40</a:t>
            </a:fld>
            <a:endParaRPr lang="en-US" altLang="zh-CN"/>
          </a:p>
        </p:txBody>
      </p:sp>
      <p:sp>
        <p:nvSpPr>
          <p:cNvPr id="7" name="文本框 6">
            <a:extLst>
              <a:ext uri="{FF2B5EF4-FFF2-40B4-BE49-F238E27FC236}">
                <a16:creationId xmlns:a16="http://schemas.microsoft.com/office/drawing/2014/main" id="{21757BF9-5367-3BAD-F744-BF9736944B75}"/>
              </a:ext>
            </a:extLst>
          </p:cNvPr>
          <p:cNvSpPr txBox="1"/>
          <p:nvPr/>
        </p:nvSpPr>
        <p:spPr>
          <a:xfrm>
            <a:off x="395536" y="2417515"/>
            <a:ext cx="2016224" cy="3340979"/>
          </a:xfrm>
          <a:prstGeom prst="rect">
            <a:avLst/>
          </a:prstGeom>
          <a:noFill/>
        </p:spPr>
        <p:txBody>
          <a:bodyPr wrap="square" rtlCol="0">
            <a:spAutoFit/>
          </a:bodyPr>
          <a:lstStyle/>
          <a:p>
            <a:pPr>
              <a:lnSpc>
                <a:spcPct val="150000"/>
              </a:lnSpc>
            </a:pPr>
            <a:r>
              <a:rPr kumimoji="1" lang="zh-CN" altLang="en-US" sz="2400" dirty="0"/>
              <a:t>动态追踪</a:t>
            </a:r>
            <a:r>
              <a:rPr kumimoji="1" lang="en-US" altLang="zh-CN" sz="2400" dirty="0"/>
              <a:t>:</a:t>
            </a:r>
          </a:p>
          <a:p>
            <a:pPr marL="342900" indent="-342900">
              <a:lnSpc>
                <a:spcPct val="150000"/>
              </a:lnSpc>
              <a:buFont typeface="Arial" panose="020B0604020202020204" pitchFamily="34" charset="0"/>
              <a:buChar char="•"/>
            </a:pPr>
            <a:r>
              <a:rPr kumimoji="1" lang="en-US" altLang="zh-CN" sz="2400" b="0" dirty="0" err="1"/>
              <a:t>Kprobe</a:t>
            </a:r>
            <a:endParaRPr kumimoji="1" lang="en-US" altLang="zh-CN" sz="2400" b="0" dirty="0"/>
          </a:p>
          <a:p>
            <a:pPr marL="342900" indent="-342900">
              <a:lnSpc>
                <a:spcPct val="150000"/>
              </a:lnSpc>
              <a:buFont typeface="Arial" panose="020B0604020202020204" pitchFamily="34" charset="0"/>
              <a:buChar char="•"/>
            </a:pPr>
            <a:r>
              <a:rPr kumimoji="1" lang="en-US" altLang="zh-CN" sz="2400" b="0" dirty="0" err="1"/>
              <a:t>Uprobe</a:t>
            </a:r>
            <a:endParaRPr kumimoji="1" lang="en-US" altLang="zh-CN" sz="2400" b="0" dirty="0"/>
          </a:p>
          <a:p>
            <a:pPr>
              <a:lnSpc>
                <a:spcPct val="150000"/>
              </a:lnSpc>
            </a:pPr>
            <a:r>
              <a:rPr kumimoji="1" lang="zh-CN" altLang="en-US" sz="2400" dirty="0"/>
              <a:t>静态追踪</a:t>
            </a:r>
            <a:r>
              <a:rPr kumimoji="1" lang="en-US" altLang="zh-CN" sz="2400" dirty="0"/>
              <a:t>:</a:t>
            </a:r>
          </a:p>
          <a:p>
            <a:pPr marL="342900" indent="-342900">
              <a:lnSpc>
                <a:spcPct val="150000"/>
              </a:lnSpc>
              <a:buFont typeface="Arial" panose="020B0604020202020204" pitchFamily="34" charset="0"/>
              <a:buChar char="•"/>
            </a:pPr>
            <a:r>
              <a:rPr kumimoji="1" lang="en-US" altLang="zh-CN" sz="2400" b="0" dirty="0" err="1"/>
              <a:t>Tracepoint</a:t>
            </a:r>
            <a:endParaRPr kumimoji="1" lang="en-US" altLang="zh-CN" sz="2400" b="0" dirty="0"/>
          </a:p>
          <a:p>
            <a:pPr marL="342900" indent="-342900">
              <a:lnSpc>
                <a:spcPct val="150000"/>
              </a:lnSpc>
              <a:buFont typeface="Arial" panose="020B0604020202020204" pitchFamily="34" charset="0"/>
              <a:buChar char="•"/>
            </a:pPr>
            <a:r>
              <a:rPr kumimoji="1" lang="en-US" altLang="zh-CN" sz="2400" b="0" dirty="0"/>
              <a:t>USDT</a:t>
            </a:r>
          </a:p>
        </p:txBody>
      </p:sp>
    </p:spTree>
    <p:extLst>
      <p:ext uri="{BB962C8B-B14F-4D97-AF65-F5344CB8AC3E}">
        <p14:creationId xmlns:p14="http://schemas.microsoft.com/office/powerpoint/2010/main" val="256323364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7846" y="1649277"/>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动态追踪：</a:t>
            </a:r>
          </a:p>
        </p:txBody>
      </p:sp>
      <p:sp>
        <p:nvSpPr>
          <p:cNvPr id="6" name="灯片编号占位符 5">
            <a:extLst>
              <a:ext uri="{FF2B5EF4-FFF2-40B4-BE49-F238E27FC236}">
                <a16:creationId xmlns:a16="http://schemas.microsoft.com/office/drawing/2014/main" id="{68F9EB87-3E42-3A6F-4C92-4342D07DE52A}"/>
              </a:ext>
            </a:extLst>
          </p:cNvPr>
          <p:cNvSpPr>
            <a:spLocks noGrp="1"/>
          </p:cNvSpPr>
          <p:nvPr>
            <p:ph type="sldNum" sz="quarter" idx="12"/>
          </p:nvPr>
        </p:nvSpPr>
        <p:spPr/>
        <p:txBody>
          <a:bodyPr/>
          <a:lstStyle/>
          <a:p>
            <a:pPr>
              <a:defRPr/>
            </a:pPr>
            <a:fld id="{2BE9E919-A463-264A-AD28-C5A0DC5B5896}" type="slidenum">
              <a:rPr lang="en-US" altLang="zh-CN" smtClean="0"/>
              <a:pPr>
                <a:defRPr/>
              </a:pPr>
              <a:t>41</a:t>
            </a:fld>
            <a:endParaRPr lang="en-US" altLang="zh-CN"/>
          </a:p>
        </p:txBody>
      </p:sp>
      <p:sp>
        <p:nvSpPr>
          <p:cNvPr id="8" name="文本框 7">
            <a:extLst>
              <a:ext uri="{FF2B5EF4-FFF2-40B4-BE49-F238E27FC236}">
                <a16:creationId xmlns:a16="http://schemas.microsoft.com/office/drawing/2014/main" id="{E0CAF0C4-EA85-D96D-111A-6C4072832FD0}"/>
              </a:ext>
            </a:extLst>
          </p:cNvPr>
          <p:cNvSpPr txBox="1"/>
          <p:nvPr/>
        </p:nvSpPr>
        <p:spPr>
          <a:xfrm>
            <a:off x="537846" y="2080544"/>
            <a:ext cx="8409304" cy="3359831"/>
          </a:xfrm>
          <a:prstGeom prst="rect">
            <a:avLst/>
          </a:prstGeom>
          <a:noFill/>
        </p:spPr>
        <p:txBody>
          <a:bodyPr wrap="square">
            <a:spAutoFit/>
          </a:bodyPr>
          <a:lstStyle/>
          <a:p>
            <a:pPr>
              <a:lnSpc>
                <a:spcPct val="150000"/>
              </a:lnSpc>
            </a:pPr>
            <a:r>
              <a:rPr lang="zh-CN" altLang="en-US" b="0" i="0" dirty="0">
                <a:solidFill>
                  <a:srgbClr val="000000"/>
                </a:solidFill>
                <a:effectLst/>
                <a:latin typeface="system-ui"/>
              </a:rPr>
              <a:t>内核在运行时动态修改汇编程序</a:t>
            </a:r>
            <a:r>
              <a:rPr lang="zh-CN" altLang="en-US" b="0" dirty="0">
                <a:solidFill>
                  <a:srgbClr val="000000"/>
                </a:solidFill>
                <a:latin typeface="system-ui"/>
              </a:rPr>
              <a:t>以启用跟踪。</a:t>
            </a:r>
            <a:endParaRPr lang="en-US" altLang="zh-CN" b="0" dirty="0">
              <a:solidFill>
                <a:srgbClr val="000000"/>
              </a:solidFill>
              <a:latin typeface="system-ui"/>
            </a:endParaRPr>
          </a:p>
          <a:p>
            <a:pPr>
              <a:lnSpc>
                <a:spcPct val="150000"/>
              </a:lnSpc>
            </a:pPr>
            <a:r>
              <a:rPr lang="zh-CN" altLang="en-US" b="0" dirty="0">
                <a:solidFill>
                  <a:srgbClr val="000000"/>
                </a:solidFill>
                <a:latin typeface="system-ui"/>
                <a:ea typeface="+mn-ea"/>
                <a:cs typeface="Tahoma" panose="020B0604030504040204" pitchFamily="34" charset="0"/>
              </a:rPr>
              <a:t>跟踪点：</a:t>
            </a:r>
            <a:endParaRPr lang="en-US" altLang="zh-CN" b="0" dirty="0">
              <a:solidFill>
                <a:srgbClr val="000000"/>
              </a:solidFill>
              <a:latin typeface="system-ui"/>
              <a:ea typeface="+mn-ea"/>
              <a:cs typeface="Tahoma" panose="020B0604030504040204" pitchFamily="34" charset="0"/>
            </a:endParaRPr>
          </a:p>
          <a:p>
            <a:pPr>
              <a:lnSpc>
                <a:spcPct val="150000"/>
              </a:lnSpc>
            </a:pPr>
            <a:r>
              <a:rPr lang="zh-CN" altLang="en-US" b="0" dirty="0">
                <a:solidFill>
                  <a:srgbClr val="000000"/>
                </a:solidFill>
                <a:latin typeface="system-ui"/>
                <a:ea typeface="+mn-ea"/>
                <a:cs typeface="Tahoma" panose="020B0604030504040204" pitchFamily="34" charset="0"/>
              </a:rPr>
              <a:t>内核态：</a:t>
            </a:r>
            <a:r>
              <a:rPr lang="en-US" altLang="zh-CN" b="0" dirty="0" err="1">
                <a:solidFill>
                  <a:srgbClr val="000000"/>
                </a:solidFill>
                <a:latin typeface="system-ui"/>
                <a:ea typeface="+mn-ea"/>
                <a:cs typeface="Tahoma" panose="020B0604030504040204" pitchFamily="34" charset="0"/>
              </a:rPr>
              <a:t>Kprobe</a:t>
            </a:r>
            <a:r>
              <a:rPr lang="en-US" altLang="zh-CN" b="0" dirty="0">
                <a:solidFill>
                  <a:srgbClr val="000000"/>
                </a:solidFill>
                <a:latin typeface="system-ui"/>
                <a:ea typeface="+mn-ea"/>
                <a:cs typeface="Tahoma" panose="020B0604030504040204" pitchFamily="34" charset="0"/>
              </a:rPr>
              <a:t> </a:t>
            </a:r>
          </a:p>
          <a:p>
            <a:pPr>
              <a:lnSpc>
                <a:spcPct val="150000"/>
              </a:lnSpc>
            </a:pPr>
            <a:r>
              <a:rPr lang="zh-CN" altLang="en-US" b="0" dirty="0">
                <a:solidFill>
                  <a:srgbClr val="000000"/>
                </a:solidFill>
                <a:latin typeface="system-ui"/>
                <a:ea typeface="+mn-ea"/>
                <a:cs typeface="Tahoma" panose="020B0604030504040204" pitchFamily="34" charset="0"/>
              </a:rPr>
              <a:t>用户态：</a:t>
            </a:r>
            <a:r>
              <a:rPr lang="en-US" altLang="zh-CN" b="0" dirty="0" err="1">
                <a:solidFill>
                  <a:srgbClr val="000000"/>
                </a:solidFill>
                <a:latin typeface="system-ui"/>
                <a:ea typeface="+mn-ea"/>
                <a:cs typeface="Tahoma" panose="020B0604030504040204" pitchFamily="34" charset="0"/>
              </a:rPr>
              <a:t>Uprobe</a:t>
            </a:r>
            <a:endParaRPr lang="en-US" altLang="zh-CN" b="0" dirty="0">
              <a:solidFill>
                <a:srgbClr val="000000"/>
              </a:solidFill>
              <a:latin typeface="system-ui"/>
              <a:ea typeface="+mn-ea"/>
              <a:cs typeface="Tahoma" panose="020B0604030504040204" pitchFamily="34" charset="0"/>
            </a:endParaRPr>
          </a:p>
          <a:p>
            <a:pPr>
              <a:lnSpc>
                <a:spcPct val="150000"/>
              </a:lnSpc>
            </a:pPr>
            <a:r>
              <a:rPr lang="en-US" altLang="zh-CN" b="0" dirty="0" err="1">
                <a:solidFill>
                  <a:srgbClr val="000000"/>
                </a:solidFill>
                <a:latin typeface="system-ui"/>
                <a:ea typeface="+mn-ea"/>
                <a:cs typeface="Tahoma" panose="020B0604030504040204" pitchFamily="34" charset="0"/>
              </a:rPr>
              <a:t>Kprobe</a:t>
            </a:r>
            <a:r>
              <a:rPr lang="zh-CN" altLang="en-US" b="0" dirty="0">
                <a:solidFill>
                  <a:srgbClr val="000000"/>
                </a:solidFill>
                <a:latin typeface="system-ui"/>
                <a:ea typeface="+mn-ea"/>
                <a:cs typeface="Tahoma" panose="020B0604030504040204" pitchFamily="34" charset="0"/>
              </a:rPr>
              <a:t>原理：</a:t>
            </a:r>
            <a:endParaRPr lang="en-US" altLang="zh-CN" b="0" dirty="0">
              <a:solidFill>
                <a:srgbClr val="000000"/>
              </a:solidFill>
              <a:latin typeface="system-ui"/>
              <a:ea typeface="+mn-ea"/>
              <a:cs typeface="Tahoma" panose="020B0604030504040204" pitchFamily="34" charset="0"/>
            </a:endParaRPr>
          </a:p>
          <a:p>
            <a:pPr>
              <a:lnSpc>
                <a:spcPct val="150000"/>
              </a:lnSpc>
            </a:pPr>
            <a:r>
              <a:rPr lang="zh-CN" altLang="en-US" b="0" i="0" dirty="0">
                <a:solidFill>
                  <a:srgbClr val="3B4351"/>
                </a:solidFill>
                <a:effectLst/>
                <a:latin typeface="Arial" panose="020B0604020202020204" pitchFamily="34" charset="0"/>
              </a:rPr>
              <a:t>把目标指令替换，替换的指令可以使程序跑到一个特定的</a:t>
            </a:r>
            <a:r>
              <a:rPr lang="en" altLang="zh-CN" b="0" i="0" dirty="0">
                <a:solidFill>
                  <a:srgbClr val="3B4351"/>
                </a:solidFill>
                <a:effectLst/>
                <a:latin typeface="Arial" panose="020B0604020202020204" pitchFamily="34" charset="0"/>
              </a:rPr>
              <a:t>handler</a:t>
            </a:r>
            <a:r>
              <a:rPr lang="zh-CN" altLang="en-US" b="0" i="0" dirty="0">
                <a:solidFill>
                  <a:srgbClr val="3B4351"/>
                </a:solidFill>
                <a:effectLst/>
                <a:latin typeface="Arial" panose="020B0604020202020204" pitchFamily="34" charset="0"/>
              </a:rPr>
              <a:t>里，去执行</a:t>
            </a:r>
            <a:r>
              <a:rPr lang="en" altLang="zh-CN" b="0" i="0" dirty="0">
                <a:solidFill>
                  <a:srgbClr val="3B4351"/>
                </a:solidFill>
                <a:effectLst/>
                <a:latin typeface="Arial" panose="020B0604020202020204" pitchFamily="34" charset="0"/>
              </a:rPr>
              <a:t>probe</a:t>
            </a:r>
            <a:r>
              <a:rPr lang="zh-CN" altLang="en-US" b="0" i="0" dirty="0">
                <a:solidFill>
                  <a:srgbClr val="3B4351"/>
                </a:solidFill>
                <a:effectLst/>
                <a:latin typeface="Arial" panose="020B0604020202020204" pitchFamily="34" charset="0"/>
              </a:rPr>
              <a:t>的函数。</a:t>
            </a:r>
            <a:r>
              <a:rPr lang="zh-CN" altLang="en-US" b="0" dirty="0">
                <a:solidFill>
                  <a:srgbClr val="3B4351"/>
                </a:solidFill>
                <a:latin typeface="Arial" panose="020B0604020202020204" pitchFamily="34" charset="0"/>
              </a:rPr>
              <a:t>类似于异常处理机制。</a:t>
            </a:r>
            <a:endParaRPr lang="en-US" altLang="zh-CN" b="0" dirty="0">
              <a:solidFill>
                <a:srgbClr val="000000"/>
              </a:solidFill>
              <a:latin typeface="system-ui"/>
              <a:ea typeface="+mn-ea"/>
              <a:cs typeface="Tahoma" panose="020B0604030504040204" pitchFamily="34" charset="0"/>
            </a:endParaRPr>
          </a:p>
          <a:p>
            <a:pPr>
              <a:lnSpc>
                <a:spcPct val="150000"/>
              </a:lnSpc>
            </a:pPr>
            <a:endParaRPr lang="zh-CN" altLang="en-US" b="0" dirty="0">
              <a:latin typeface="Tahoma" panose="020B0604030504040204" pitchFamily="34" charset="0"/>
              <a:ea typeface="+mn-ea"/>
              <a:cs typeface="Tahoma" panose="020B0604030504040204" pitchFamily="34" charset="0"/>
            </a:endParaRPr>
          </a:p>
        </p:txBody>
      </p:sp>
      <p:pic>
        <p:nvPicPr>
          <p:cNvPr id="27" name="图片 26">
            <a:extLst>
              <a:ext uri="{FF2B5EF4-FFF2-40B4-BE49-F238E27FC236}">
                <a16:creationId xmlns:a16="http://schemas.microsoft.com/office/drawing/2014/main" id="{424FC65E-F68E-BFC6-4ED2-2A50B2D639E6}"/>
              </a:ext>
            </a:extLst>
          </p:cNvPr>
          <p:cNvPicPr>
            <a:picLocks noChangeAspect="1"/>
          </p:cNvPicPr>
          <p:nvPr/>
        </p:nvPicPr>
        <p:blipFill>
          <a:blip r:embed="rId3"/>
          <a:stretch>
            <a:fillRect/>
          </a:stretch>
        </p:blipFill>
        <p:spPr>
          <a:xfrm>
            <a:off x="2248021" y="5001915"/>
            <a:ext cx="4647957" cy="1739454"/>
          </a:xfrm>
          <a:prstGeom prst="rect">
            <a:avLst/>
          </a:prstGeom>
        </p:spPr>
      </p:pic>
    </p:spTree>
    <p:extLst>
      <p:ext uri="{BB962C8B-B14F-4D97-AF65-F5344CB8AC3E}">
        <p14:creationId xmlns:p14="http://schemas.microsoft.com/office/powerpoint/2010/main" val="120053017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676494"/>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静态追踪：</a:t>
            </a:r>
          </a:p>
        </p:txBody>
      </p:sp>
      <p:sp>
        <p:nvSpPr>
          <p:cNvPr id="6" name="灯片编号占位符 5">
            <a:extLst>
              <a:ext uri="{FF2B5EF4-FFF2-40B4-BE49-F238E27FC236}">
                <a16:creationId xmlns:a16="http://schemas.microsoft.com/office/drawing/2014/main" id="{68F9EB87-3E42-3A6F-4C92-4342D07DE52A}"/>
              </a:ext>
            </a:extLst>
          </p:cNvPr>
          <p:cNvSpPr>
            <a:spLocks noGrp="1"/>
          </p:cNvSpPr>
          <p:nvPr>
            <p:ph type="sldNum" sz="quarter" idx="12"/>
          </p:nvPr>
        </p:nvSpPr>
        <p:spPr/>
        <p:txBody>
          <a:bodyPr/>
          <a:lstStyle/>
          <a:p>
            <a:pPr>
              <a:defRPr/>
            </a:pPr>
            <a:fld id="{2BE9E919-A463-264A-AD28-C5A0DC5B5896}" type="slidenum">
              <a:rPr lang="en-US" altLang="zh-CN" smtClean="0"/>
              <a:pPr>
                <a:defRPr/>
              </a:pPr>
              <a:t>42</a:t>
            </a:fld>
            <a:endParaRPr lang="en-US" altLang="zh-CN"/>
          </a:p>
        </p:txBody>
      </p:sp>
      <p:pic>
        <p:nvPicPr>
          <p:cNvPr id="8" name="图片 7">
            <a:extLst>
              <a:ext uri="{FF2B5EF4-FFF2-40B4-BE49-F238E27FC236}">
                <a16:creationId xmlns:a16="http://schemas.microsoft.com/office/drawing/2014/main" id="{7FF30CC9-FAC7-7E48-455B-6E9192E494A0}"/>
              </a:ext>
            </a:extLst>
          </p:cNvPr>
          <p:cNvPicPr>
            <a:picLocks noChangeAspect="1"/>
          </p:cNvPicPr>
          <p:nvPr/>
        </p:nvPicPr>
        <p:blipFill>
          <a:blip r:embed="rId3"/>
          <a:stretch>
            <a:fillRect/>
          </a:stretch>
        </p:blipFill>
        <p:spPr>
          <a:xfrm>
            <a:off x="2864527" y="5181506"/>
            <a:ext cx="3414946" cy="1432275"/>
          </a:xfrm>
          <a:prstGeom prst="rect">
            <a:avLst/>
          </a:prstGeom>
        </p:spPr>
      </p:pic>
      <p:sp>
        <p:nvSpPr>
          <p:cNvPr id="10" name="文本框 9">
            <a:extLst>
              <a:ext uri="{FF2B5EF4-FFF2-40B4-BE49-F238E27FC236}">
                <a16:creationId xmlns:a16="http://schemas.microsoft.com/office/drawing/2014/main" id="{0B144FB4-AA92-69AA-7153-BA02C042AB59}"/>
              </a:ext>
            </a:extLst>
          </p:cNvPr>
          <p:cNvSpPr txBox="1"/>
          <p:nvPr/>
        </p:nvSpPr>
        <p:spPr>
          <a:xfrm>
            <a:off x="539552" y="2138159"/>
            <a:ext cx="8208912" cy="2947025"/>
          </a:xfrm>
          <a:prstGeom prst="rect">
            <a:avLst/>
          </a:prstGeom>
          <a:noFill/>
        </p:spPr>
        <p:txBody>
          <a:bodyPr wrap="square">
            <a:spAutoFit/>
          </a:bodyPr>
          <a:lstStyle/>
          <a:p>
            <a:pPr>
              <a:lnSpc>
                <a:spcPct val="150000"/>
              </a:lnSpc>
            </a:pPr>
            <a:r>
              <a:rPr lang="zh-CN" altLang="en-US" b="0" i="0" dirty="0">
                <a:solidFill>
                  <a:srgbClr val="000000"/>
                </a:solidFill>
                <a:effectLst/>
                <a:latin typeface="system-ui"/>
              </a:rPr>
              <a:t>事先在程序中定义好，并编译到程序或者内核</a:t>
            </a:r>
            <a:r>
              <a:rPr lang="zh-CN" altLang="en-US" b="0" dirty="0">
                <a:solidFill>
                  <a:srgbClr val="000000"/>
                </a:solidFill>
                <a:latin typeface="system-ui"/>
              </a:rPr>
              <a:t>中</a:t>
            </a:r>
            <a:r>
              <a:rPr lang="zh-CN" altLang="en-US" b="0" i="0" dirty="0">
                <a:solidFill>
                  <a:srgbClr val="000000"/>
                </a:solidFill>
                <a:effectLst/>
                <a:latin typeface="system-ui"/>
              </a:rPr>
              <a:t>。</a:t>
            </a:r>
            <a:endParaRPr lang="en-US" altLang="zh-CN" b="0" i="0" dirty="0">
              <a:solidFill>
                <a:srgbClr val="000000"/>
              </a:solidFill>
              <a:effectLst/>
              <a:latin typeface="system-ui"/>
            </a:endParaRPr>
          </a:p>
          <a:p>
            <a:pPr>
              <a:lnSpc>
                <a:spcPct val="150000"/>
              </a:lnSpc>
            </a:pPr>
            <a:r>
              <a:rPr lang="zh-CN" altLang="en-US" b="0" dirty="0">
                <a:solidFill>
                  <a:srgbClr val="000000"/>
                </a:solidFill>
                <a:latin typeface="system-ui"/>
              </a:rPr>
              <a:t>跟踪点：</a:t>
            </a:r>
            <a:endParaRPr lang="en-US" altLang="zh-CN" b="0" i="0" dirty="0">
              <a:solidFill>
                <a:srgbClr val="000000"/>
              </a:solidFill>
              <a:effectLst/>
              <a:latin typeface="system-ui"/>
            </a:endParaRPr>
          </a:p>
          <a:p>
            <a:pPr>
              <a:lnSpc>
                <a:spcPct val="150000"/>
              </a:lnSpc>
            </a:pPr>
            <a:r>
              <a:rPr lang="zh-CN" altLang="en-US" b="0" dirty="0">
                <a:latin typeface="Tahoma" panose="020B0604030504040204" pitchFamily="34" charset="0"/>
                <a:ea typeface="+mn-ea"/>
                <a:cs typeface="Tahoma" panose="020B0604030504040204" pitchFamily="34" charset="0"/>
              </a:rPr>
              <a:t>内核态：</a:t>
            </a:r>
            <a:r>
              <a:rPr lang="en-US" altLang="zh-CN" b="0" dirty="0" err="1">
                <a:latin typeface="Tahoma" panose="020B0604030504040204" pitchFamily="34" charset="0"/>
                <a:ea typeface="+mn-ea"/>
                <a:cs typeface="Tahoma" panose="020B0604030504040204" pitchFamily="34" charset="0"/>
              </a:rPr>
              <a:t>Tracepoint</a:t>
            </a:r>
            <a:r>
              <a:rPr lang="zh-CN" altLang="en-US" b="0" dirty="0">
                <a:latin typeface="Tahoma" panose="020B0604030504040204" pitchFamily="34" charset="0"/>
                <a:ea typeface="+mn-ea"/>
                <a:cs typeface="Tahoma" panose="020B0604030504040204" pitchFamily="34" charset="0"/>
              </a:rPr>
              <a:t> </a:t>
            </a:r>
            <a:endParaRPr lang="en-US" altLang="zh-CN" b="0" dirty="0">
              <a:latin typeface="Tahoma" panose="020B0604030504040204" pitchFamily="34" charset="0"/>
              <a:ea typeface="+mn-ea"/>
              <a:cs typeface="Tahoma" panose="020B0604030504040204" pitchFamily="34" charset="0"/>
            </a:endParaRPr>
          </a:p>
          <a:p>
            <a:pPr>
              <a:lnSpc>
                <a:spcPct val="150000"/>
              </a:lnSpc>
            </a:pPr>
            <a:r>
              <a:rPr lang="zh-CN" altLang="en-US" b="0" dirty="0">
                <a:latin typeface="Tahoma" panose="020B0604030504040204" pitchFamily="34" charset="0"/>
                <a:ea typeface="+mn-ea"/>
                <a:cs typeface="Tahoma" panose="020B0604030504040204" pitchFamily="34" charset="0"/>
              </a:rPr>
              <a:t>用户态：</a:t>
            </a:r>
            <a:r>
              <a:rPr lang="en-US" altLang="zh-CN" b="0" dirty="0">
                <a:latin typeface="Tahoma" panose="020B0604030504040204" pitchFamily="34" charset="0"/>
                <a:ea typeface="+mn-ea"/>
                <a:cs typeface="Tahoma" panose="020B0604030504040204" pitchFamily="34" charset="0"/>
              </a:rPr>
              <a:t>USTD (</a:t>
            </a:r>
            <a:r>
              <a:rPr lang="en" altLang="zh-CN" i="0" dirty="0">
                <a:solidFill>
                  <a:srgbClr val="000000"/>
                </a:solidFill>
                <a:effectLst/>
                <a:latin typeface="PT Serif" panose="020A0603040505020204" pitchFamily="18" charset="0"/>
              </a:rPr>
              <a:t>U</a:t>
            </a:r>
            <a:r>
              <a:rPr lang="en" altLang="zh-CN" b="0" i="0" dirty="0">
                <a:solidFill>
                  <a:srgbClr val="000000"/>
                </a:solidFill>
                <a:effectLst/>
                <a:latin typeface="PT Serif" panose="020A0603040505020204" pitchFamily="18" charset="0"/>
              </a:rPr>
              <a:t>serland </a:t>
            </a:r>
            <a:r>
              <a:rPr lang="en" altLang="zh-CN" i="0" dirty="0">
                <a:solidFill>
                  <a:srgbClr val="000000"/>
                </a:solidFill>
                <a:effectLst/>
                <a:latin typeface="PT Serif" panose="020A0603040505020204" pitchFamily="18" charset="0"/>
              </a:rPr>
              <a:t>S</a:t>
            </a:r>
            <a:r>
              <a:rPr lang="en" altLang="zh-CN" b="0" i="0" dirty="0">
                <a:solidFill>
                  <a:srgbClr val="000000"/>
                </a:solidFill>
                <a:effectLst/>
                <a:latin typeface="PT Serif" panose="020A0603040505020204" pitchFamily="18" charset="0"/>
              </a:rPr>
              <a:t>tatically </a:t>
            </a:r>
            <a:r>
              <a:rPr lang="en" altLang="zh-CN" i="0" dirty="0">
                <a:solidFill>
                  <a:srgbClr val="000000"/>
                </a:solidFill>
                <a:effectLst/>
                <a:latin typeface="PT Serif" panose="020A0603040505020204" pitchFamily="18" charset="0"/>
              </a:rPr>
              <a:t>D</a:t>
            </a:r>
            <a:r>
              <a:rPr lang="en" altLang="zh-CN" b="0" i="0" dirty="0">
                <a:solidFill>
                  <a:srgbClr val="000000"/>
                </a:solidFill>
                <a:effectLst/>
                <a:latin typeface="PT Serif" panose="020A0603040505020204" pitchFamily="18" charset="0"/>
              </a:rPr>
              <a:t>efined </a:t>
            </a:r>
            <a:r>
              <a:rPr lang="en" altLang="zh-CN" i="0" dirty="0">
                <a:solidFill>
                  <a:srgbClr val="000000"/>
                </a:solidFill>
                <a:effectLst/>
                <a:latin typeface="PT Serif" panose="020A0603040505020204" pitchFamily="18" charset="0"/>
              </a:rPr>
              <a:t>T</a:t>
            </a:r>
            <a:r>
              <a:rPr lang="en" altLang="zh-CN" b="0" i="0" dirty="0">
                <a:solidFill>
                  <a:srgbClr val="000000"/>
                </a:solidFill>
                <a:effectLst/>
                <a:latin typeface="PT Serif" panose="020A0603040505020204" pitchFamily="18" charset="0"/>
              </a:rPr>
              <a:t>racing</a:t>
            </a:r>
            <a:r>
              <a:rPr lang="en-US" altLang="zh-CN" b="0" dirty="0">
                <a:latin typeface="Tahoma" panose="020B0604030504040204" pitchFamily="34" charset="0"/>
                <a:ea typeface="+mn-ea"/>
                <a:cs typeface="Tahoma" panose="020B0604030504040204" pitchFamily="34" charset="0"/>
              </a:rPr>
              <a:t>)</a:t>
            </a:r>
          </a:p>
          <a:p>
            <a:pPr>
              <a:lnSpc>
                <a:spcPct val="150000"/>
              </a:lnSpc>
            </a:pPr>
            <a:r>
              <a:rPr lang="en-US" altLang="zh-CN" b="0" dirty="0" err="1">
                <a:latin typeface="Tahoma" panose="020B0604030504040204" pitchFamily="34" charset="0"/>
                <a:ea typeface="+mn-ea"/>
                <a:cs typeface="Tahoma" panose="020B0604030504040204" pitchFamily="34" charset="0"/>
              </a:rPr>
              <a:t>Tracepoint</a:t>
            </a:r>
            <a:r>
              <a:rPr lang="zh-CN" altLang="en-US" b="0" dirty="0">
                <a:latin typeface="Tahoma" panose="020B0604030504040204" pitchFamily="34" charset="0"/>
                <a:ea typeface="+mn-ea"/>
                <a:cs typeface="Tahoma" panose="020B0604030504040204" pitchFamily="34" charset="0"/>
              </a:rPr>
              <a:t>原理：</a:t>
            </a:r>
            <a:endParaRPr lang="en-US" altLang="zh-CN" b="0" dirty="0">
              <a:latin typeface="Tahoma" panose="020B0604030504040204" pitchFamily="34" charset="0"/>
              <a:ea typeface="+mn-ea"/>
              <a:cs typeface="Tahoma" panose="020B0604030504040204" pitchFamily="34" charset="0"/>
            </a:endParaRPr>
          </a:p>
          <a:p>
            <a:pPr>
              <a:lnSpc>
                <a:spcPct val="150000"/>
              </a:lnSpc>
            </a:pPr>
            <a:r>
              <a:rPr lang="zh-CN" altLang="en-US" b="0" i="0" dirty="0">
                <a:solidFill>
                  <a:srgbClr val="3B4351"/>
                </a:solidFill>
                <a:effectLst/>
                <a:latin typeface="Arial" panose="020B0604020202020204" pitchFamily="34" charset="0"/>
              </a:rPr>
              <a:t>在内核代码中需要被</a:t>
            </a:r>
            <a:r>
              <a:rPr lang="en" altLang="zh-CN" b="0" i="0" dirty="0">
                <a:solidFill>
                  <a:srgbClr val="3B4351"/>
                </a:solidFill>
                <a:effectLst/>
                <a:latin typeface="Arial" panose="020B0604020202020204" pitchFamily="34" charset="0"/>
              </a:rPr>
              <a:t>trace</a:t>
            </a:r>
            <a:r>
              <a:rPr lang="zh-CN" altLang="en-US" b="0" i="0" dirty="0">
                <a:solidFill>
                  <a:srgbClr val="3B4351"/>
                </a:solidFill>
                <a:effectLst/>
                <a:latin typeface="Arial" panose="020B0604020202020204" pitchFamily="34" charset="0"/>
              </a:rPr>
              <a:t>的地方显式地加上</a:t>
            </a:r>
            <a:r>
              <a:rPr lang="en" altLang="zh-CN" b="0" i="0" dirty="0">
                <a:solidFill>
                  <a:srgbClr val="3B4351"/>
                </a:solidFill>
                <a:effectLst/>
                <a:latin typeface="Arial" panose="020B0604020202020204" pitchFamily="34" charset="0"/>
              </a:rPr>
              <a:t>hook</a:t>
            </a:r>
            <a:r>
              <a:rPr lang="zh-CN" altLang="en-US" b="0" i="0" dirty="0">
                <a:solidFill>
                  <a:srgbClr val="3B4351"/>
                </a:solidFill>
                <a:effectLst/>
                <a:latin typeface="Arial" panose="020B0604020202020204" pitchFamily="34" charset="0"/>
              </a:rPr>
              <a:t>点，然后再把自己的</a:t>
            </a:r>
            <a:r>
              <a:rPr lang="en" altLang="zh-CN" b="0" i="0" dirty="0">
                <a:solidFill>
                  <a:srgbClr val="3B4351"/>
                </a:solidFill>
                <a:effectLst/>
                <a:latin typeface="Arial" panose="020B0604020202020204" pitchFamily="34" charset="0"/>
              </a:rPr>
              <a:t>probe</a:t>
            </a:r>
            <a:r>
              <a:rPr lang="zh-CN" altLang="en-US" b="0" i="0" dirty="0">
                <a:solidFill>
                  <a:srgbClr val="3B4351"/>
                </a:solidFill>
                <a:effectLst/>
                <a:latin typeface="Arial" panose="020B0604020202020204" pitchFamily="34" charset="0"/>
              </a:rPr>
              <a:t>函数注册上去，那么在代码执行的时候，就可以执行</a:t>
            </a:r>
            <a:r>
              <a:rPr lang="en" altLang="zh-CN" b="0" i="0" dirty="0">
                <a:solidFill>
                  <a:srgbClr val="3B4351"/>
                </a:solidFill>
                <a:effectLst/>
                <a:latin typeface="Arial" panose="020B0604020202020204" pitchFamily="34" charset="0"/>
              </a:rPr>
              <a:t>probe</a:t>
            </a:r>
            <a:r>
              <a:rPr lang="zh-CN" altLang="en-US" b="0" i="0" dirty="0">
                <a:solidFill>
                  <a:srgbClr val="3B4351"/>
                </a:solidFill>
                <a:effectLst/>
                <a:latin typeface="Arial" panose="020B0604020202020204" pitchFamily="34" charset="0"/>
              </a:rPr>
              <a:t>函数。</a:t>
            </a:r>
            <a:endParaRPr lang="zh-CN" altLang="en-US" b="0" dirty="0">
              <a:latin typeface="Tahoma" panose="020B0604030504040204" pitchFamily="34" charset="0"/>
              <a:ea typeface="+mn-ea"/>
              <a:cs typeface="Tahoma" panose="020B0604030504040204" pitchFamily="34" charset="0"/>
            </a:endParaRPr>
          </a:p>
        </p:txBody>
      </p:sp>
    </p:spTree>
    <p:extLst>
      <p:ext uri="{BB962C8B-B14F-4D97-AF65-F5344CB8AC3E}">
        <p14:creationId xmlns:p14="http://schemas.microsoft.com/office/powerpoint/2010/main" val="345750034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649995"/>
            <a:ext cx="3888432"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Kprobe</a:t>
            </a:r>
            <a:r>
              <a:rPr kumimoji="1" lang="zh-CN" altLang="en-US" sz="2400" dirty="0">
                <a:latin typeface="SimHei" panose="02010609060101010101" pitchFamily="49" charset="-122"/>
                <a:ea typeface="SimHei" panose="02010609060101010101" pitchFamily="49" charset="-122"/>
              </a:rPr>
              <a:t>与</a:t>
            </a:r>
            <a:r>
              <a:rPr kumimoji="1" lang="en-US" altLang="zh-CN" sz="2400" dirty="0" err="1">
                <a:latin typeface="SimHei" panose="02010609060101010101" pitchFamily="49" charset="-122"/>
                <a:ea typeface="SimHei" panose="02010609060101010101" pitchFamily="49" charset="-122"/>
              </a:rPr>
              <a:t>Tracepoint</a:t>
            </a:r>
            <a:r>
              <a:rPr kumimoji="1" lang="zh-CN" altLang="en-US" sz="2400" dirty="0">
                <a:latin typeface="SimHei" panose="02010609060101010101" pitchFamily="49" charset="-122"/>
                <a:ea typeface="SimHei" panose="02010609060101010101" pitchFamily="49" charset="-122"/>
              </a:rPr>
              <a:t>对比：</a:t>
            </a:r>
          </a:p>
        </p:txBody>
      </p:sp>
      <p:sp>
        <p:nvSpPr>
          <p:cNvPr id="6" name="灯片编号占位符 5">
            <a:extLst>
              <a:ext uri="{FF2B5EF4-FFF2-40B4-BE49-F238E27FC236}">
                <a16:creationId xmlns:a16="http://schemas.microsoft.com/office/drawing/2014/main" id="{68F9EB87-3E42-3A6F-4C92-4342D07DE52A}"/>
              </a:ext>
            </a:extLst>
          </p:cNvPr>
          <p:cNvSpPr>
            <a:spLocks noGrp="1"/>
          </p:cNvSpPr>
          <p:nvPr>
            <p:ph type="sldNum" sz="quarter" idx="12"/>
          </p:nvPr>
        </p:nvSpPr>
        <p:spPr/>
        <p:txBody>
          <a:bodyPr/>
          <a:lstStyle/>
          <a:p>
            <a:pPr>
              <a:defRPr/>
            </a:pPr>
            <a:fld id="{2BE9E919-A463-264A-AD28-C5A0DC5B5896}" type="slidenum">
              <a:rPr lang="en-US" altLang="zh-CN" smtClean="0"/>
              <a:pPr>
                <a:defRPr/>
              </a:pPr>
              <a:t>43</a:t>
            </a:fld>
            <a:endParaRPr lang="en-US" altLang="zh-CN"/>
          </a:p>
        </p:txBody>
      </p:sp>
      <p:sp>
        <p:nvSpPr>
          <p:cNvPr id="4" name="文本框 3">
            <a:extLst>
              <a:ext uri="{FF2B5EF4-FFF2-40B4-BE49-F238E27FC236}">
                <a16:creationId xmlns:a16="http://schemas.microsoft.com/office/drawing/2014/main" id="{0F8D68DD-59BB-ED8C-435D-6C12D90F7EC3}"/>
              </a:ext>
            </a:extLst>
          </p:cNvPr>
          <p:cNvSpPr txBox="1"/>
          <p:nvPr/>
        </p:nvSpPr>
        <p:spPr>
          <a:xfrm>
            <a:off x="539552" y="2281411"/>
            <a:ext cx="3888432" cy="3359831"/>
          </a:xfrm>
          <a:prstGeom prst="rect">
            <a:avLst/>
          </a:prstGeom>
          <a:noFill/>
        </p:spPr>
        <p:txBody>
          <a:bodyPr wrap="square" rtlCol="0">
            <a:spAutoFit/>
          </a:bodyPr>
          <a:lstStyle/>
          <a:p>
            <a:pPr>
              <a:lnSpc>
                <a:spcPct val="150000"/>
              </a:lnSpc>
            </a:pPr>
            <a:r>
              <a:rPr kumimoji="1" lang="en-US" altLang="zh-CN" b="0" dirty="0" err="1"/>
              <a:t>Kprobe</a:t>
            </a:r>
            <a:r>
              <a:rPr kumimoji="1" lang="zh-CN" altLang="en-US" b="0" dirty="0"/>
              <a:t>：</a:t>
            </a:r>
            <a:endParaRPr kumimoji="1" lang="en-US" altLang="zh-CN" b="0" dirty="0"/>
          </a:p>
          <a:p>
            <a:pPr>
              <a:lnSpc>
                <a:spcPct val="150000"/>
              </a:lnSpc>
            </a:pPr>
            <a:r>
              <a:rPr kumimoji="1" lang="zh-CN" altLang="en-US" dirty="0"/>
              <a:t>优点：</a:t>
            </a:r>
            <a:endParaRPr kumimoji="1" lang="en-US" altLang="zh-CN" dirty="0"/>
          </a:p>
          <a:p>
            <a:pPr>
              <a:lnSpc>
                <a:spcPct val="150000"/>
              </a:lnSpc>
            </a:pPr>
            <a:r>
              <a:rPr kumimoji="1" lang="zh-CN" altLang="en-US" b="0" dirty="0"/>
              <a:t>灵活，能追踪几乎所有内核代码</a:t>
            </a:r>
            <a:endParaRPr kumimoji="1" lang="en-US" altLang="zh-CN" b="0" dirty="0"/>
          </a:p>
          <a:p>
            <a:pPr>
              <a:lnSpc>
                <a:spcPct val="150000"/>
              </a:lnSpc>
            </a:pPr>
            <a:r>
              <a:rPr kumimoji="1" lang="zh-CN" altLang="en-US" dirty="0"/>
              <a:t>缺点：</a:t>
            </a:r>
            <a:endParaRPr kumimoji="1" lang="en-US" altLang="zh-CN" dirty="0"/>
          </a:p>
          <a:p>
            <a:pPr>
              <a:lnSpc>
                <a:spcPct val="150000"/>
              </a:lnSpc>
            </a:pPr>
            <a:r>
              <a:rPr lang="zh-CN" altLang="en-US" b="0" dirty="0">
                <a:latin typeface="+mn-ea"/>
                <a:ea typeface="+mn-ea"/>
              </a:rPr>
              <a:t>存在接口稳定性问题，内核版本更迭会导致被插桩函数重新命名</a:t>
            </a:r>
            <a:endParaRPr kumimoji="1" lang="en-US" altLang="zh-CN" b="0" dirty="0"/>
          </a:p>
          <a:p>
            <a:pPr>
              <a:lnSpc>
                <a:spcPct val="150000"/>
              </a:lnSpc>
            </a:pPr>
            <a:r>
              <a:rPr kumimoji="1" lang="en-US" altLang="zh-CN" b="0" dirty="0"/>
              <a:t>PROG</a:t>
            </a:r>
            <a:r>
              <a:rPr kumimoji="1" lang="zh-CN" altLang="en-US" b="0" dirty="0"/>
              <a:t>类型</a:t>
            </a:r>
            <a:r>
              <a:rPr kumimoji="1" lang="en-US" altLang="zh-CN" b="0" dirty="0"/>
              <a:t>: </a:t>
            </a:r>
          </a:p>
          <a:p>
            <a:pPr>
              <a:lnSpc>
                <a:spcPct val="150000"/>
              </a:lnSpc>
            </a:pPr>
            <a:r>
              <a:rPr lang="en" altLang="zh-CN"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BPF_PROG_TYPE_KPROBE</a:t>
            </a:r>
          </a:p>
        </p:txBody>
      </p:sp>
      <p:sp>
        <p:nvSpPr>
          <p:cNvPr id="8" name="文本框 7">
            <a:extLst>
              <a:ext uri="{FF2B5EF4-FFF2-40B4-BE49-F238E27FC236}">
                <a16:creationId xmlns:a16="http://schemas.microsoft.com/office/drawing/2014/main" id="{08B4E794-D568-0BB8-23E5-7DDBB15C7599}"/>
              </a:ext>
            </a:extLst>
          </p:cNvPr>
          <p:cNvSpPr txBox="1"/>
          <p:nvPr/>
        </p:nvSpPr>
        <p:spPr>
          <a:xfrm>
            <a:off x="4572000" y="2251674"/>
            <a:ext cx="4032448" cy="3775329"/>
          </a:xfrm>
          <a:prstGeom prst="rect">
            <a:avLst/>
          </a:prstGeom>
          <a:noFill/>
        </p:spPr>
        <p:txBody>
          <a:bodyPr wrap="square" rtlCol="0">
            <a:spAutoFit/>
          </a:bodyPr>
          <a:lstStyle/>
          <a:p>
            <a:pPr>
              <a:lnSpc>
                <a:spcPct val="150000"/>
              </a:lnSpc>
            </a:pPr>
            <a:r>
              <a:rPr kumimoji="1" lang="en-US" altLang="zh-CN" b="0" dirty="0" err="1"/>
              <a:t>Tracepoint</a:t>
            </a:r>
            <a:r>
              <a:rPr kumimoji="1" lang="zh-CN" altLang="en-US" b="0" dirty="0"/>
              <a:t>：</a:t>
            </a:r>
            <a:endParaRPr kumimoji="1" lang="en-US" altLang="zh-CN" b="0" dirty="0"/>
          </a:p>
          <a:p>
            <a:pPr>
              <a:lnSpc>
                <a:spcPct val="150000"/>
              </a:lnSpc>
            </a:pPr>
            <a:r>
              <a:rPr kumimoji="1" lang="zh-CN" altLang="en-US" dirty="0"/>
              <a:t>优点：</a:t>
            </a:r>
            <a:endParaRPr kumimoji="1" lang="en-US" altLang="zh-CN" dirty="0"/>
          </a:p>
          <a:p>
            <a:pPr>
              <a:lnSpc>
                <a:spcPct val="150000"/>
              </a:lnSpc>
            </a:pPr>
            <a:r>
              <a:rPr kumimoji="1" lang="zh-CN" altLang="en-US" b="0" dirty="0"/>
              <a:t>开销较小，接口相对稳定</a:t>
            </a:r>
            <a:endParaRPr kumimoji="1" lang="en-US" altLang="zh-CN" b="0" dirty="0"/>
          </a:p>
          <a:p>
            <a:pPr>
              <a:lnSpc>
                <a:spcPct val="150000"/>
              </a:lnSpc>
            </a:pPr>
            <a:r>
              <a:rPr kumimoji="1" lang="zh-CN" altLang="en-US" dirty="0"/>
              <a:t>缺点：</a:t>
            </a:r>
            <a:endParaRPr kumimoji="1" lang="en-US" altLang="zh-CN" dirty="0"/>
          </a:p>
          <a:p>
            <a:pPr marL="285750" indent="-285750">
              <a:lnSpc>
                <a:spcPct val="150000"/>
              </a:lnSpc>
              <a:buFont typeface="Arial" panose="020B0604020202020204" pitchFamily="34" charset="0"/>
              <a:buChar char="•"/>
            </a:pPr>
            <a:r>
              <a:rPr lang="zh-CN" altLang="en-US" b="0" dirty="0"/>
              <a:t>跟踪点会增加开发者的维护成本，通常数量有限</a:t>
            </a:r>
            <a:endParaRPr lang="en-US" altLang="zh-CN" b="0" dirty="0"/>
          </a:p>
          <a:p>
            <a:pPr marL="285750" indent="-285750">
              <a:lnSpc>
                <a:spcPct val="150000"/>
              </a:lnSpc>
              <a:buFont typeface="Arial" panose="020B0604020202020204" pitchFamily="34" charset="0"/>
              <a:buChar char="•"/>
            </a:pPr>
            <a:r>
              <a:rPr kumimoji="1" lang="zh-CN" altLang="en-US" b="0" dirty="0"/>
              <a:t>增加跟踪点需要重新编译内核</a:t>
            </a:r>
            <a:endParaRPr kumimoji="1" lang="en-US" altLang="zh-CN" b="0" dirty="0"/>
          </a:p>
          <a:p>
            <a:pPr>
              <a:lnSpc>
                <a:spcPct val="150000"/>
              </a:lnSpc>
            </a:pPr>
            <a:r>
              <a:rPr kumimoji="1" lang="en-US" altLang="zh-CN" b="0" dirty="0"/>
              <a:t>PROG</a:t>
            </a:r>
            <a:r>
              <a:rPr kumimoji="1" lang="zh-CN" altLang="en-US" b="0" dirty="0"/>
              <a:t>类型</a:t>
            </a:r>
            <a:r>
              <a:rPr kumimoji="1" lang="en-US" altLang="zh-CN" b="0" dirty="0"/>
              <a:t>: </a:t>
            </a:r>
          </a:p>
          <a:p>
            <a:pPr>
              <a:lnSpc>
                <a:spcPct val="150000"/>
              </a:lnSpc>
            </a:pPr>
            <a:r>
              <a:rPr lang="en" altLang="zh-CN" b="0" i="0" dirty="0">
                <a:solidFill>
                  <a:srgbClr val="333333"/>
                </a:solidFill>
                <a:effectLst/>
                <a:latin typeface="Tahoma" panose="020B0604030504040204" pitchFamily="34" charset="0"/>
                <a:ea typeface="Tahoma" panose="020B0604030504040204" pitchFamily="34" charset="0"/>
                <a:cs typeface="Tahoma" panose="020B0604030504040204" pitchFamily="34" charset="0"/>
              </a:rPr>
              <a:t>BPF_PROG_TYPE_TRACEPOINT</a:t>
            </a:r>
          </a:p>
        </p:txBody>
      </p:sp>
    </p:spTree>
    <p:extLst>
      <p:ext uri="{BB962C8B-B14F-4D97-AF65-F5344CB8AC3E}">
        <p14:creationId xmlns:p14="http://schemas.microsoft.com/office/powerpoint/2010/main" val="91133904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700808"/>
            <a:ext cx="3888432"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的数据收集机制</a:t>
            </a:r>
          </a:p>
        </p:txBody>
      </p:sp>
      <p:pic>
        <p:nvPicPr>
          <p:cNvPr id="4" name="Picture 4" descr="linux_ebpf_internals">
            <a:extLst>
              <a:ext uri="{FF2B5EF4-FFF2-40B4-BE49-F238E27FC236}">
                <a16:creationId xmlns:a16="http://schemas.microsoft.com/office/drawing/2014/main" id="{3BF88461-1ADB-C577-68C2-B0944F97C2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696" y="2292281"/>
            <a:ext cx="8444576" cy="3096344"/>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a:extLst>
              <a:ext uri="{FF2B5EF4-FFF2-40B4-BE49-F238E27FC236}">
                <a16:creationId xmlns:a16="http://schemas.microsoft.com/office/drawing/2014/main" id="{4D65887B-E34A-0D08-8990-3F19EC91E13D}"/>
              </a:ext>
            </a:extLst>
          </p:cNvPr>
          <p:cNvSpPr>
            <a:spLocks noGrp="1"/>
          </p:cNvSpPr>
          <p:nvPr>
            <p:ph type="sldNum" sz="quarter" idx="12"/>
          </p:nvPr>
        </p:nvSpPr>
        <p:spPr/>
        <p:txBody>
          <a:bodyPr/>
          <a:lstStyle/>
          <a:p>
            <a:pPr>
              <a:defRPr/>
            </a:pPr>
            <a:fld id="{2BE9E919-A463-264A-AD28-C5A0DC5B5896}" type="slidenum">
              <a:rPr lang="en-US" altLang="zh-CN" smtClean="0"/>
              <a:pPr>
                <a:defRPr/>
              </a:pPr>
              <a:t>44</a:t>
            </a:fld>
            <a:endParaRPr lang="en-US" altLang="zh-CN"/>
          </a:p>
        </p:txBody>
      </p:sp>
      <p:sp>
        <p:nvSpPr>
          <p:cNvPr id="6" name="文本框 5">
            <a:extLst>
              <a:ext uri="{FF2B5EF4-FFF2-40B4-BE49-F238E27FC236}">
                <a16:creationId xmlns:a16="http://schemas.microsoft.com/office/drawing/2014/main" id="{E76C001F-730D-1AA0-1E32-E1042D5F60E5}"/>
              </a:ext>
            </a:extLst>
          </p:cNvPr>
          <p:cNvSpPr txBox="1"/>
          <p:nvPr/>
        </p:nvSpPr>
        <p:spPr>
          <a:xfrm>
            <a:off x="602386" y="5496031"/>
            <a:ext cx="7651196" cy="869597"/>
          </a:xfrm>
          <a:prstGeom prst="rect">
            <a:avLst/>
          </a:prstGeom>
          <a:noFill/>
        </p:spPr>
        <p:txBody>
          <a:bodyPr wrap="square" rtlCol="0">
            <a:spAutoFit/>
          </a:bodyPr>
          <a:lstStyle/>
          <a:p>
            <a:pPr>
              <a:lnSpc>
                <a:spcPct val="150000"/>
              </a:lnSpc>
            </a:pPr>
            <a:r>
              <a:rPr kumimoji="1" lang="zh-CN" altLang="en-US" b="0" dirty="0"/>
              <a:t>编写</a:t>
            </a:r>
            <a:r>
              <a:rPr kumimoji="1" lang="en-US" altLang="zh-CN" b="0" dirty="0" err="1"/>
              <a:t>eBPF</a:t>
            </a:r>
            <a:r>
              <a:rPr kumimoji="1" lang="zh-CN" altLang="en-US" b="0" dirty="0"/>
              <a:t>程序</a:t>
            </a:r>
            <a:r>
              <a:rPr kumimoji="1" lang="en-US" altLang="zh-CN" b="0" dirty="0"/>
              <a:t> </a:t>
            </a:r>
            <a:r>
              <a:rPr kumimoji="1" lang="en-US" altLang="zh-CN" b="0" dirty="0">
                <a:sym typeface="Wingdings" pitchFamily="2" charset="2"/>
              </a:rPr>
              <a:t> </a:t>
            </a:r>
            <a:r>
              <a:rPr kumimoji="1" lang="zh-CN" altLang="en-US" b="0" dirty="0">
                <a:sym typeface="Wingdings" pitchFamily="2" charset="2"/>
              </a:rPr>
              <a:t>编译 </a:t>
            </a:r>
            <a:r>
              <a:rPr kumimoji="1" lang="en-US" altLang="zh-CN" b="0" dirty="0">
                <a:sym typeface="Wingdings" pitchFamily="2" charset="2"/>
              </a:rPr>
              <a:t></a:t>
            </a:r>
            <a:r>
              <a:rPr kumimoji="1" lang="zh-CN" altLang="en-US" b="0" dirty="0">
                <a:sym typeface="Wingdings" pitchFamily="2" charset="2"/>
              </a:rPr>
              <a:t> 加载</a:t>
            </a:r>
            <a:r>
              <a:rPr kumimoji="1" lang="en-US" altLang="zh-CN" b="0" dirty="0">
                <a:sym typeface="Wingdings" pitchFamily="2" charset="2"/>
              </a:rPr>
              <a:t>  </a:t>
            </a:r>
            <a:r>
              <a:rPr kumimoji="1" lang="zh-CN" altLang="en-US" b="0" dirty="0">
                <a:sym typeface="Wingdings" pitchFamily="2" charset="2"/>
              </a:rPr>
              <a:t>验证器验证</a:t>
            </a:r>
            <a:r>
              <a:rPr kumimoji="1" lang="en-US" altLang="zh-CN" b="0" dirty="0">
                <a:sym typeface="Wingdings" pitchFamily="2" charset="2"/>
              </a:rPr>
              <a:t>  </a:t>
            </a:r>
            <a:r>
              <a:rPr kumimoji="1" lang="zh-CN" altLang="en-US" b="0" dirty="0">
                <a:sym typeface="Wingdings" pitchFamily="2" charset="2"/>
              </a:rPr>
              <a:t>数据源事件触发获取数据</a:t>
            </a:r>
            <a:r>
              <a:rPr kumimoji="1" lang="en-US" altLang="zh-CN" b="0" dirty="0">
                <a:sym typeface="Wingdings" pitchFamily="2" charset="2"/>
              </a:rPr>
              <a:t>  </a:t>
            </a:r>
            <a:r>
              <a:rPr kumimoji="1" lang="zh-CN" altLang="en-US" b="0" dirty="0">
                <a:sym typeface="Wingdings" pitchFamily="2" charset="2"/>
              </a:rPr>
              <a:t>内核态写入数据</a:t>
            </a:r>
            <a:r>
              <a:rPr kumimoji="1" lang="en-US" altLang="zh-CN" b="0" dirty="0">
                <a:sym typeface="Wingdings" pitchFamily="2" charset="2"/>
              </a:rPr>
              <a:t> (map/perf buffer) </a:t>
            </a:r>
            <a:r>
              <a:rPr kumimoji="1" lang="zh-CN" altLang="en-US" b="0" dirty="0">
                <a:sym typeface="Wingdings" pitchFamily="2" charset="2"/>
              </a:rPr>
              <a:t> 用户态获取数据</a:t>
            </a:r>
            <a:endParaRPr kumimoji="1" lang="zh-CN" altLang="en-US" b="0" dirty="0"/>
          </a:p>
        </p:txBody>
      </p:sp>
      <p:sp>
        <p:nvSpPr>
          <p:cNvPr id="8" name="文本框 7">
            <a:extLst>
              <a:ext uri="{FF2B5EF4-FFF2-40B4-BE49-F238E27FC236}">
                <a16:creationId xmlns:a16="http://schemas.microsoft.com/office/drawing/2014/main" id="{45F32A13-D34F-A11B-2E3F-78CE41FCBF32}"/>
              </a:ext>
            </a:extLst>
          </p:cNvPr>
          <p:cNvSpPr txBox="1"/>
          <p:nvPr/>
        </p:nvSpPr>
        <p:spPr>
          <a:xfrm>
            <a:off x="2286000" y="3244334"/>
            <a:ext cx="4572000" cy="369332"/>
          </a:xfrm>
          <a:prstGeom prst="rect">
            <a:avLst/>
          </a:prstGeom>
          <a:noFill/>
        </p:spPr>
        <p:txBody>
          <a:bodyPr wrap="square">
            <a:spAutoFit/>
          </a:bodyPr>
          <a:lstStyle/>
          <a:p>
            <a:r>
              <a:rPr kumimoji="1" lang="en-US" altLang="zh-CN" dirty="0">
                <a:sym typeface="Wingdings" pitchFamily="2" charset="2"/>
              </a:rPr>
              <a:t></a:t>
            </a:r>
            <a:endParaRPr lang="zh-CN" altLang="en-US" dirty="0"/>
          </a:p>
        </p:txBody>
      </p:sp>
    </p:spTree>
    <p:extLst>
      <p:ext uri="{BB962C8B-B14F-4D97-AF65-F5344CB8AC3E}">
        <p14:creationId xmlns:p14="http://schemas.microsoft.com/office/powerpoint/2010/main" val="131310964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772816"/>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前端：</a:t>
            </a:r>
          </a:p>
        </p:txBody>
      </p:sp>
      <p:sp>
        <p:nvSpPr>
          <p:cNvPr id="4" name="灯片编号占位符 3">
            <a:extLst>
              <a:ext uri="{FF2B5EF4-FFF2-40B4-BE49-F238E27FC236}">
                <a16:creationId xmlns:a16="http://schemas.microsoft.com/office/drawing/2014/main" id="{B307C012-DE2E-6AC9-3EE0-A58ADE4F9A14}"/>
              </a:ext>
            </a:extLst>
          </p:cNvPr>
          <p:cNvSpPr>
            <a:spLocks noGrp="1"/>
          </p:cNvSpPr>
          <p:nvPr>
            <p:ph type="sldNum" sz="quarter" idx="12"/>
          </p:nvPr>
        </p:nvSpPr>
        <p:spPr/>
        <p:txBody>
          <a:bodyPr/>
          <a:lstStyle/>
          <a:p>
            <a:pPr>
              <a:defRPr/>
            </a:pPr>
            <a:fld id="{2BE9E919-A463-264A-AD28-C5A0DC5B5896}" type="slidenum">
              <a:rPr lang="en-US" altLang="zh-CN" smtClean="0"/>
              <a:pPr>
                <a:defRPr/>
              </a:pPr>
              <a:t>45</a:t>
            </a:fld>
            <a:endParaRPr lang="en-US" altLang="zh-CN"/>
          </a:p>
        </p:txBody>
      </p:sp>
      <p:pic>
        <p:nvPicPr>
          <p:cNvPr id="8" name="图片 7">
            <a:extLst>
              <a:ext uri="{FF2B5EF4-FFF2-40B4-BE49-F238E27FC236}">
                <a16:creationId xmlns:a16="http://schemas.microsoft.com/office/drawing/2014/main" id="{F49EFD0A-7797-2B0E-99BE-921AC427CAD2}"/>
              </a:ext>
            </a:extLst>
          </p:cNvPr>
          <p:cNvPicPr>
            <a:picLocks noChangeAspect="1"/>
          </p:cNvPicPr>
          <p:nvPr/>
        </p:nvPicPr>
        <p:blipFill>
          <a:blip r:embed="rId3"/>
          <a:stretch>
            <a:fillRect/>
          </a:stretch>
        </p:blipFill>
        <p:spPr>
          <a:xfrm>
            <a:off x="612622" y="2393305"/>
            <a:ext cx="3825892" cy="1673828"/>
          </a:xfrm>
          <a:prstGeom prst="rect">
            <a:avLst/>
          </a:prstGeom>
        </p:spPr>
      </p:pic>
      <p:pic>
        <p:nvPicPr>
          <p:cNvPr id="9" name="图片 8">
            <a:extLst>
              <a:ext uri="{FF2B5EF4-FFF2-40B4-BE49-F238E27FC236}">
                <a16:creationId xmlns:a16="http://schemas.microsoft.com/office/drawing/2014/main" id="{7186C4D3-E4DA-3A67-2769-8C9526EB4577}"/>
              </a:ext>
            </a:extLst>
          </p:cNvPr>
          <p:cNvPicPr>
            <a:picLocks noChangeAspect="1"/>
          </p:cNvPicPr>
          <p:nvPr/>
        </p:nvPicPr>
        <p:blipFill>
          <a:blip r:embed="rId4"/>
          <a:stretch>
            <a:fillRect/>
          </a:stretch>
        </p:blipFill>
        <p:spPr>
          <a:xfrm>
            <a:off x="584516" y="4733291"/>
            <a:ext cx="4636922" cy="1190408"/>
          </a:xfrm>
          <a:prstGeom prst="rect">
            <a:avLst/>
          </a:prstGeom>
        </p:spPr>
      </p:pic>
      <p:sp>
        <p:nvSpPr>
          <p:cNvPr id="10" name="文本框 9">
            <a:extLst>
              <a:ext uri="{FF2B5EF4-FFF2-40B4-BE49-F238E27FC236}">
                <a16:creationId xmlns:a16="http://schemas.microsoft.com/office/drawing/2014/main" id="{BE145EF4-F343-95A4-63BC-9131592C872F}"/>
              </a:ext>
            </a:extLst>
          </p:cNvPr>
          <p:cNvSpPr txBox="1"/>
          <p:nvPr/>
        </p:nvSpPr>
        <p:spPr>
          <a:xfrm>
            <a:off x="611560" y="6102906"/>
            <a:ext cx="4752528" cy="369332"/>
          </a:xfrm>
          <a:prstGeom prst="rect">
            <a:avLst/>
          </a:prstGeom>
          <a:noFill/>
        </p:spPr>
        <p:txBody>
          <a:bodyPr wrap="square" rtlCol="0">
            <a:spAutoFit/>
          </a:bodyPr>
          <a:lstStyle/>
          <a:p>
            <a:r>
              <a:rPr kumimoji="1" lang="en" altLang="zh-CN" b="0" dirty="0"/>
              <a:t>https://</a:t>
            </a:r>
            <a:r>
              <a:rPr kumimoji="1" lang="en" altLang="zh-CN" b="0" dirty="0" err="1"/>
              <a:t>github.com</a:t>
            </a:r>
            <a:r>
              <a:rPr kumimoji="1" lang="en" altLang="zh-CN" b="0" dirty="0"/>
              <a:t>/</a:t>
            </a:r>
            <a:r>
              <a:rPr kumimoji="1" lang="en" altLang="zh-CN" b="0" dirty="0" err="1"/>
              <a:t>iovisor</a:t>
            </a:r>
            <a:r>
              <a:rPr kumimoji="1" lang="en" altLang="zh-CN" b="0" dirty="0"/>
              <a:t>/</a:t>
            </a:r>
            <a:r>
              <a:rPr kumimoji="1" lang="en" altLang="zh-CN" b="0" dirty="0" err="1"/>
              <a:t>bpftrace</a:t>
            </a:r>
            <a:endParaRPr kumimoji="1" lang="zh-CN" altLang="en-US" b="0" dirty="0"/>
          </a:p>
        </p:txBody>
      </p:sp>
      <p:sp>
        <p:nvSpPr>
          <p:cNvPr id="11" name="文本框 10">
            <a:extLst>
              <a:ext uri="{FF2B5EF4-FFF2-40B4-BE49-F238E27FC236}">
                <a16:creationId xmlns:a16="http://schemas.microsoft.com/office/drawing/2014/main" id="{C0BA9DEB-2963-D2C1-BC27-31BC0D4817F9}"/>
              </a:ext>
            </a:extLst>
          </p:cNvPr>
          <p:cNvSpPr txBox="1"/>
          <p:nvPr/>
        </p:nvSpPr>
        <p:spPr>
          <a:xfrm>
            <a:off x="611560" y="4225957"/>
            <a:ext cx="4752528" cy="369332"/>
          </a:xfrm>
          <a:prstGeom prst="rect">
            <a:avLst/>
          </a:prstGeom>
          <a:noFill/>
        </p:spPr>
        <p:txBody>
          <a:bodyPr wrap="square" rtlCol="0">
            <a:spAutoFit/>
          </a:bodyPr>
          <a:lstStyle/>
          <a:p>
            <a:r>
              <a:rPr kumimoji="1" lang="en" altLang="zh-CN" b="0" dirty="0"/>
              <a:t>https://</a:t>
            </a:r>
            <a:r>
              <a:rPr kumimoji="1" lang="en" altLang="zh-CN" b="0" dirty="0" err="1"/>
              <a:t>github.com</a:t>
            </a:r>
            <a:r>
              <a:rPr kumimoji="1" lang="en" altLang="zh-CN" b="0" dirty="0"/>
              <a:t>/</a:t>
            </a:r>
            <a:r>
              <a:rPr kumimoji="1" lang="en" altLang="zh-CN" b="0" dirty="0" err="1"/>
              <a:t>iovisor</a:t>
            </a:r>
            <a:r>
              <a:rPr kumimoji="1" lang="en" altLang="zh-CN" b="0" dirty="0"/>
              <a:t>/bcc</a:t>
            </a:r>
            <a:endParaRPr kumimoji="1" lang="zh-CN" altLang="en-US" b="0" dirty="0"/>
          </a:p>
        </p:txBody>
      </p:sp>
      <p:sp>
        <p:nvSpPr>
          <p:cNvPr id="12" name="文本框 11">
            <a:extLst>
              <a:ext uri="{FF2B5EF4-FFF2-40B4-BE49-F238E27FC236}">
                <a16:creationId xmlns:a16="http://schemas.microsoft.com/office/drawing/2014/main" id="{09CECF97-3124-9D5A-8D80-FE6D9F5D510B}"/>
              </a:ext>
            </a:extLst>
          </p:cNvPr>
          <p:cNvSpPr txBox="1"/>
          <p:nvPr/>
        </p:nvSpPr>
        <p:spPr>
          <a:xfrm>
            <a:off x="5582853" y="2523711"/>
            <a:ext cx="2918594" cy="1413016"/>
          </a:xfrm>
          <a:prstGeom prst="rect">
            <a:avLst/>
          </a:prstGeom>
          <a:noFill/>
        </p:spPr>
        <p:txBody>
          <a:bodyPr wrap="square" rtlCol="0">
            <a:spAutoFit/>
          </a:bodyPr>
          <a:lstStyle/>
          <a:p>
            <a:pPr>
              <a:lnSpc>
                <a:spcPct val="150000"/>
              </a:lnSpc>
            </a:pPr>
            <a:r>
              <a:rPr kumimoji="1" lang="en-US" altLang="zh-CN" sz="2000" dirty="0"/>
              <a:t>BCC: </a:t>
            </a:r>
          </a:p>
          <a:p>
            <a:pPr marL="342900" indent="-342900">
              <a:lnSpc>
                <a:spcPct val="150000"/>
              </a:lnSpc>
              <a:buFont typeface="Arial" panose="020B0604020202020204" pitchFamily="34" charset="0"/>
              <a:buChar char="•"/>
            </a:pPr>
            <a:r>
              <a:rPr kumimoji="1" lang="en-US" altLang="zh-CN" sz="2000" b="0" dirty="0"/>
              <a:t>python + C</a:t>
            </a:r>
          </a:p>
          <a:p>
            <a:pPr marL="342900" indent="-342900">
              <a:lnSpc>
                <a:spcPct val="150000"/>
              </a:lnSpc>
              <a:buFont typeface="Arial" panose="020B0604020202020204" pitchFamily="34" charset="0"/>
              <a:buChar char="•"/>
            </a:pPr>
            <a:r>
              <a:rPr kumimoji="1" lang="zh-CN" altLang="en-US" sz="2000" b="0" dirty="0"/>
              <a:t>适合开发复杂脚本</a:t>
            </a:r>
          </a:p>
        </p:txBody>
      </p:sp>
      <p:sp>
        <p:nvSpPr>
          <p:cNvPr id="13" name="文本框 12">
            <a:extLst>
              <a:ext uri="{FF2B5EF4-FFF2-40B4-BE49-F238E27FC236}">
                <a16:creationId xmlns:a16="http://schemas.microsoft.com/office/drawing/2014/main" id="{27B63B1E-3AE4-9EBE-B737-A9635BFB2CF9}"/>
              </a:ext>
            </a:extLst>
          </p:cNvPr>
          <p:cNvSpPr txBox="1"/>
          <p:nvPr/>
        </p:nvSpPr>
        <p:spPr>
          <a:xfrm>
            <a:off x="5582853" y="4891985"/>
            <a:ext cx="2918594" cy="1413016"/>
          </a:xfrm>
          <a:prstGeom prst="rect">
            <a:avLst/>
          </a:prstGeom>
          <a:noFill/>
        </p:spPr>
        <p:txBody>
          <a:bodyPr wrap="square" rtlCol="0">
            <a:spAutoFit/>
          </a:bodyPr>
          <a:lstStyle/>
          <a:p>
            <a:pPr>
              <a:lnSpc>
                <a:spcPct val="150000"/>
              </a:lnSpc>
            </a:pPr>
            <a:r>
              <a:rPr kumimoji="1" lang="en-US" altLang="zh-CN" sz="2000" dirty="0" err="1"/>
              <a:t>bpftrace</a:t>
            </a:r>
            <a:r>
              <a:rPr kumimoji="1" lang="en-US" altLang="zh-CN" sz="2000" dirty="0"/>
              <a:t>: </a:t>
            </a:r>
          </a:p>
          <a:p>
            <a:pPr marL="342900" indent="-342900">
              <a:lnSpc>
                <a:spcPct val="150000"/>
              </a:lnSpc>
              <a:buFont typeface="Arial" panose="020B0604020202020204" pitchFamily="34" charset="0"/>
              <a:buChar char="•"/>
            </a:pPr>
            <a:r>
              <a:rPr kumimoji="1" lang="zh-CN" altLang="en-US" sz="2000" b="0" dirty="0"/>
              <a:t>特殊的编程语言</a:t>
            </a:r>
            <a:endParaRPr kumimoji="1" lang="en-US" altLang="zh-CN" sz="2000" b="0" dirty="0"/>
          </a:p>
          <a:p>
            <a:pPr marL="342900" indent="-342900">
              <a:lnSpc>
                <a:spcPct val="150000"/>
              </a:lnSpc>
              <a:buFont typeface="Arial" panose="020B0604020202020204" pitchFamily="34" charset="0"/>
              <a:buChar char="•"/>
            </a:pPr>
            <a:r>
              <a:rPr kumimoji="1" lang="zh-CN" altLang="en-US" sz="2000" b="0" dirty="0"/>
              <a:t>适合编写单行程序</a:t>
            </a:r>
          </a:p>
        </p:txBody>
      </p:sp>
    </p:spTree>
    <p:extLst>
      <p:ext uri="{BB962C8B-B14F-4D97-AF65-F5344CB8AC3E}">
        <p14:creationId xmlns:p14="http://schemas.microsoft.com/office/powerpoint/2010/main" val="85206792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03548" y="1658694"/>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如何编程实现？</a:t>
            </a:r>
          </a:p>
        </p:txBody>
      </p:sp>
      <p:sp>
        <p:nvSpPr>
          <p:cNvPr id="4" name="灯片编号占位符 3">
            <a:extLst>
              <a:ext uri="{FF2B5EF4-FFF2-40B4-BE49-F238E27FC236}">
                <a16:creationId xmlns:a16="http://schemas.microsoft.com/office/drawing/2014/main" id="{B307C012-DE2E-6AC9-3EE0-A58ADE4F9A14}"/>
              </a:ext>
            </a:extLst>
          </p:cNvPr>
          <p:cNvSpPr>
            <a:spLocks noGrp="1"/>
          </p:cNvSpPr>
          <p:nvPr>
            <p:ph type="sldNum" sz="quarter" idx="12"/>
          </p:nvPr>
        </p:nvSpPr>
        <p:spPr/>
        <p:txBody>
          <a:bodyPr/>
          <a:lstStyle/>
          <a:p>
            <a:pPr>
              <a:defRPr/>
            </a:pPr>
            <a:fld id="{2BE9E919-A463-264A-AD28-C5A0DC5B5896}" type="slidenum">
              <a:rPr lang="en-US" altLang="zh-CN" smtClean="0"/>
              <a:pPr>
                <a:defRPr/>
              </a:pPr>
              <a:t>46</a:t>
            </a:fld>
            <a:endParaRPr lang="en-US" altLang="zh-CN"/>
          </a:p>
        </p:txBody>
      </p:sp>
      <p:sp>
        <p:nvSpPr>
          <p:cNvPr id="11" name="文本框 10">
            <a:extLst>
              <a:ext uri="{FF2B5EF4-FFF2-40B4-BE49-F238E27FC236}">
                <a16:creationId xmlns:a16="http://schemas.microsoft.com/office/drawing/2014/main" id="{6D671323-C98A-A19C-B3BE-4E545DBC0395}"/>
              </a:ext>
            </a:extLst>
          </p:cNvPr>
          <p:cNvSpPr txBox="1"/>
          <p:nvPr/>
        </p:nvSpPr>
        <p:spPr>
          <a:xfrm>
            <a:off x="503548" y="3182263"/>
            <a:ext cx="5745294" cy="2786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400" b="0" dirty="0"/>
              <a:t>如何建立探针？（</a:t>
            </a:r>
            <a:r>
              <a:rPr lang="en-US" altLang="zh-CN" sz="2400" b="0" dirty="0" err="1"/>
              <a:t>kprobe</a:t>
            </a:r>
            <a:r>
              <a:rPr lang="zh-CN" altLang="en-US" sz="2400" b="0" dirty="0"/>
              <a:t>、</a:t>
            </a:r>
            <a:r>
              <a:rPr lang="en-US" altLang="zh-CN" sz="2400" b="0" dirty="0" err="1"/>
              <a:t>uprobe</a:t>
            </a:r>
            <a:r>
              <a:rPr lang="en-US" altLang="zh-CN" sz="2400" b="0" dirty="0"/>
              <a:t>…</a:t>
            </a:r>
            <a:r>
              <a:rPr lang="zh-CN" altLang="en-US" sz="2400" b="0" dirty="0"/>
              <a:t>）</a:t>
            </a:r>
            <a:endParaRPr lang="en-US" altLang="zh-CN" sz="2400" b="0" dirty="0"/>
          </a:p>
          <a:p>
            <a:pPr marL="285750" indent="-285750">
              <a:lnSpc>
                <a:spcPct val="150000"/>
              </a:lnSpc>
              <a:buFont typeface="Arial" panose="020B0604020202020204" pitchFamily="34" charset="0"/>
              <a:buChar char="•"/>
            </a:pPr>
            <a:r>
              <a:rPr lang="zh-CN" altLang="en-US" sz="2400" b="0" dirty="0"/>
              <a:t>如何在内核态获取数据？</a:t>
            </a:r>
            <a:endParaRPr lang="en-US" altLang="zh-CN" sz="2400" b="0" dirty="0"/>
          </a:p>
          <a:p>
            <a:pPr marL="285750" indent="-285750">
              <a:lnSpc>
                <a:spcPct val="150000"/>
              </a:lnSpc>
              <a:buFont typeface="Arial" panose="020B0604020202020204" pitchFamily="34" charset="0"/>
              <a:buChar char="•"/>
            </a:pPr>
            <a:r>
              <a:rPr lang="zh-CN" altLang="en-US" sz="2400" b="0" dirty="0"/>
              <a:t>如何在用户态打印数据？</a:t>
            </a:r>
            <a:endParaRPr lang="en-US" altLang="zh-CN" sz="2400" b="0" dirty="0"/>
          </a:p>
          <a:p>
            <a:pPr marL="285750" indent="-285750">
              <a:lnSpc>
                <a:spcPct val="150000"/>
              </a:lnSpc>
              <a:buFont typeface="Arial" panose="020B0604020202020204" pitchFamily="34" charset="0"/>
              <a:buChar char="•"/>
            </a:pPr>
            <a:r>
              <a:rPr lang="zh-CN" altLang="en-US" sz="2400" b="0" dirty="0"/>
              <a:t>如何选择 </a:t>
            </a:r>
            <a:r>
              <a:rPr lang="en-US" altLang="zh-CN" sz="2400" b="0" dirty="0"/>
              <a:t>BCC</a:t>
            </a:r>
            <a:r>
              <a:rPr lang="zh-CN" altLang="en-US" sz="2400" b="0" dirty="0"/>
              <a:t> 或 </a:t>
            </a:r>
            <a:r>
              <a:rPr lang="en-US" altLang="zh-CN" sz="2400" b="0" dirty="0" err="1"/>
              <a:t>bpftrace</a:t>
            </a:r>
            <a:r>
              <a:rPr lang="zh-CN" altLang="en-US" sz="2400" b="0" dirty="0"/>
              <a:t>？</a:t>
            </a:r>
            <a:endParaRPr lang="en-US" altLang="zh-CN" sz="2400" b="0" dirty="0"/>
          </a:p>
          <a:p>
            <a:pPr marL="285750" indent="-285750">
              <a:lnSpc>
                <a:spcPct val="150000"/>
              </a:lnSpc>
              <a:buFont typeface="Arial" panose="020B0604020202020204" pitchFamily="34" charset="0"/>
              <a:buChar char="•"/>
            </a:pPr>
            <a:r>
              <a:rPr lang="en-US" altLang="zh-CN" sz="2400" b="0" dirty="0"/>
              <a:t>…</a:t>
            </a:r>
            <a:endParaRPr lang="zh-CN" altLang="en-US" sz="2400" b="0" dirty="0"/>
          </a:p>
        </p:txBody>
      </p:sp>
      <p:sp>
        <p:nvSpPr>
          <p:cNvPr id="13" name="文本框 12">
            <a:extLst>
              <a:ext uri="{FF2B5EF4-FFF2-40B4-BE49-F238E27FC236}">
                <a16:creationId xmlns:a16="http://schemas.microsoft.com/office/drawing/2014/main" id="{7B25D585-7251-68D7-C4DB-BC95559020D3}"/>
              </a:ext>
            </a:extLst>
          </p:cNvPr>
          <p:cNvSpPr txBox="1"/>
          <p:nvPr/>
        </p:nvSpPr>
        <p:spPr>
          <a:xfrm>
            <a:off x="503548" y="2432446"/>
            <a:ext cx="5745294" cy="570990"/>
          </a:xfrm>
          <a:prstGeom prst="rect">
            <a:avLst/>
          </a:prstGeom>
          <a:noFill/>
        </p:spPr>
        <p:txBody>
          <a:bodyPr wrap="square" rtlCol="0">
            <a:spAutoFit/>
          </a:bodyPr>
          <a:lstStyle/>
          <a:p>
            <a:pPr>
              <a:lnSpc>
                <a:spcPct val="150000"/>
              </a:lnSpc>
            </a:pPr>
            <a:r>
              <a:rPr lang="zh-CN" altLang="en-US" sz="2400" b="0" dirty="0"/>
              <a:t>面临问题：</a:t>
            </a:r>
          </a:p>
        </p:txBody>
      </p:sp>
    </p:spTree>
    <p:extLst>
      <p:ext uri="{BB962C8B-B14F-4D97-AF65-F5344CB8AC3E}">
        <p14:creationId xmlns:p14="http://schemas.microsoft.com/office/powerpoint/2010/main" val="326527783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03548" y="1658694"/>
            <a:ext cx="1476164" cy="474162"/>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BCC</a:t>
            </a:r>
            <a:r>
              <a:rPr kumimoji="1" lang="zh-CN" altLang="en-US" sz="2400" dirty="0">
                <a:latin typeface="SimHei" panose="02010609060101010101" pitchFamily="49" charset="-122"/>
                <a:ea typeface="SimHei" panose="02010609060101010101" pitchFamily="49" charset="-122"/>
              </a:rPr>
              <a:t>编程</a:t>
            </a:r>
            <a:r>
              <a:rPr kumimoji="1" lang="en-US" altLang="zh-CN" sz="2400" dirty="0">
                <a:latin typeface="SimHei" panose="02010609060101010101" pitchFamily="49" charset="-122"/>
                <a:ea typeface="SimHei" panose="02010609060101010101" pitchFamily="49" charset="-122"/>
              </a:rPr>
              <a:t>:</a:t>
            </a:r>
            <a:endParaRPr kumimoji="1" lang="zh-CN" altLang="en-US" sz="2400"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B307C012-DE2E-6AC9-3EE0-A58ADE4F9A14}"/>
              </a:ext>
            </a:extLst>
          </p:cNvPr>
          <p:cNvSpPr>
            <a:spLocks noGrp="1"/>
          </p:cNvSpPr>
          <p:nvPr>
            <p:ph type="sldNum" sz="quarter" idx="12"/>
          </p:nvPr>
        </p:nvSpPr>
        <p:spPr/>
        <p:txBody>
          <a:bodyPr/>
          <a:lstStyle/>
          <a:p>
            <a:pPr>
              <a:defRPr/>
            </a:pPr>
            <a:fld id="{2BE9E919-A463-264A-AD28-C5A0DC5B5896}" type="slidenum">
              <a:rPr lang="en-US" altLang="zh-CN" smtClean="0"/>
              <a:pPr>
                <a:defRPr/>
              </a:pPr>
              <a:t>47</a:t>
            </a:fld>
            <a:endParaRPr lang="en-US" altLang="zh-CN"/>
          </a:p>
        </p:txBody>
      </p:sp>
      <p:sp>
        <p:nvSpPr>
          <p:cNvPr id="10" name="文本框 9">
            <a:extLst>
              <a:ext uri="{FF2B5EF4-FFF2-40B4-BE49-F238E27FC236}">
                <a16:creationId xmlns:a16="http://schemas.microsoft.com/office/drawing/2014/main" id="{C62A933B-D6D7-9164-3D58-CD686429A35C}"/>
              </a:ext>
            </a:extLst>
          </p:cNvPr>
          <p:cNvSpPr txBox="1"/>
          <p:nvPr/>
        </p:nvSpPr>
        <p:spPr>
          <a:xfrm>
            <a:off x="503548" y="2253619"/>
            <a:ext cx="3816424" cy="369332"/>
          </a:xfrm>
          <a:prstGeom prst="rect">
            <a:avLst/>
          </a:prstGeom>
          <a:noFill/>
        </p:spPr>
        <p:txBody>
          <a:bodyPr wrap="square" rtlCol="0">
            <a:spAutoFit/>
          </a:bodyPr>
          <a:lstStyle/>
          <a:p>
            <a:r>
              <a:rPr kumimoji="1" lang="en-US" altLang="zh-CN" b="0" dirty="0"/>
              <a:t>e.g. </a:t>
            </a:r>
            <a:r>
              <a:rPr kumimoji="1" lang="zh-CN" altLang="en-US" b="0" dirty="0"/>
              <a:t>利用</a:t>
            </a:r>
            <a:r>
              <a:rPr kumimoji="1" lang="en-US" altLang="zh-CN" b="0" dirty="0" err="1"/>
              <a:t>kprobe</a:t>
            </a:r>
            <a:r>
              <a:rPr kumimoji="1" lang="zh-CN" altLang="en-US" b="0" dirty="0"/>
              <a:t>进行</a:t>
            </a:r>
            <a:r>
              <a:rPr kumimoji="1" lang="en-US" altLang="zh-CN" b="0" dirty="0"/>
              <a:t>Tracing</a:t>
            </a:r>
          </a:p>
        </p:txBody>
      </p:sp>
      <p:sp>
        <p:nvSpPr>
          <p:cNvPr id="11" name="文本框 10">
            <a:extLst>
              <a:ext uri="{FF2B5EF4-FFF2-40B4-BE49-F238E27FC236}">
                <a16:creationId xmlns:a16="http://schemas.microsoft.com/office/drawing/2014/main" id="{6D671323-C98A-A19C-B3BE-4E545DBC0395}"/>
              </a:ext>
            </a:extLst>
          </p:cNvPr>
          <p:cNvSpPr txBox="1"/>
          <p:nvPr/>
        </p:nvSpPr>
        <p:spPr>
          <a:xfrm>
            <a:off x="5005268" y="2743942"/>
            <a:ext cx="4073764" cy="36815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0" dirty="0"/>
              <a:t>text=:</a:t>
            </a:r>
            <a:r>
              <a:rPr lang="zh-CN" altLang="en-US" b="0" dirty="0"/>
              <a:t> 定义</a:t>
            </a:r>
            <a:r>
              <a:rPr lang="en-US" altLang="zh-CN" b="0" dirty="0"/>
              <a:t>BPF</a:t>
            </a:r>
            <a:r>
              <a:rPr lang="zh-CN" altLang="en-US" b="0" dirty="0"/>
              <a:t>程序，以</a:t>
            </a:r>
            <a:r>
              <a:rPr lang="en-US" altLang="zh-CN" b="0" dirty="0"/>
              <a:t>C</a:t>
            </a:r>
            <a:r>
              <a:rPr lang="zh-CN" altLang="en-US" b="0" dirty="0"/>
              <a:t>编写</a:t>
            </a:r>
            <a:endParaRPr lang="en-US" altLang="zh-CN" b="0" dirty="0"/>
          </a:p>
          <a:p>
            <a:pPr marL="285750" indent="-285750">
              <a:lnSpc>
                <a:spcPct val="150000"/>
              </a:lnSpc>
              <a:buFont typeface="Arial" panose="020B0604020202020204" pitchFamily="34" charset="0"/>
              <a:buChar char="•"/>
            </a:pPr>
            <a:r>
              <a:rPr lang="en-US" altLang="zh-CN" b="0" dirty="0" err="1"/>
              <a:t>kprobe</a:t>
            </a:r>
            <a:r>
              <a:rPr lang="en-US" altLang="zh-CN" b="0" dirty="0"/>
              <a:t>: </a:t>
            </a:r>
            <a:r>
              <a:rPr lang="zh-CN" altLang="en-US" b="0" dirty="0"/>
              <a:t>如果</a:t>
            </a:r>
            <a:r>
              <a:rPr lang="en-US" altLang="zh-CN" b="0" dirty="0"/>
              <a:t>C</a:t>
            </a:r>
            <a:r>
              <a:rPr lang="zh-CN" altLang="en-US" b="0" dirty="0"/>
              <a:t>函数以</a:t>
            </a:r>
            <a:r>
              <a:rPr lang="en-US" altLang="zh-CN" b="0" dirty="0" err="1"/>
              <a:t>kprobe</a:t>
            </a:r>
            <a:r>
              <a:rPr lang="en-US" altLang="zh-CN" b="0" dirty="0"/>
              <a:t>__</a:t>
            </a:r>
            <a:r>
              <a:rPr lang="zh-CN" altLang="en-US" b="0" dirty="0"/>
              <a:t>开头，则其余部分被视为要监测的内核函数名，此处指</a:t>
            </a:r>
            <a:r>
              <a:rPr lang="en-US" altLang="zh-CN" b="0" dirty="0" err="1"/>
              <a:t>sys_clone</a:t>
            </a:r>
            <a:endParaRPr lang="en-US" altLang="zh-CN" b="0" dirty="0"/>
          </a:p>
          <a:p>
            <a:pPr marL="285750" indent="-285750">
              <a:lnSpc>
                <a:spcPct val="150000"/>
              </a:lnSpc>
              <a:buFont typeface="Arial" panose="020B0604020202020204" pitchFamily="34" charset="0"/>
              <a:buChar char="•"/>
            </a:pPr>
            <a:r>
              <a:rPr lang="en-US" altLang="zh-CN" b="0" dirty="0" err="1"/>
              <a:t>bpf_trace_printk</a:t>
            </a:r>
            <a:r>
              <a:rPr lang="en-US" altLang="zh-CN" b="0" dirty="0"/>
              <a:t>: helper function, </a:t>
            </a:r>
            <a:r>
              <a:rPr lang="zh-CN" altLang="en-US" b="0" dirty="0"/>
              <a:t>打印到通用 </a:t>
            </a:r>
            <a:r>
              <a:rPr lang="en-US" altLang="zh-CN" b="0" dirty="0" err="1"/>
              <a:t>trace_pipe</a:t>
            </a:r>
            <a:r>
              <a:rPr lang="en-US" altLang="zh-CN" b="0" dirty="0"/>
              <a:t> </a:t>
            </a:r>
            <a:r>
              <a:rPr lang="en-US" altLang="zh-CN" sz="1400" b="0" dirty="0"/>
              <a:t>(/sys/kernel/debug/tracing/</a:t>
            </a:r>
            <a:r>
              <a:rPr lang="en-US" altLang="zh-CN" sz="1400" b="0" dirty="0" err="1"/>
              <a:t>trace_pipe</a:t>
            </a:r>
            <a:r>
              <a:rPr lang="en-US" altLang="zh-CN" sz="1400" b="0" dirty="0"/>
              <a:t>) </a:t>
            </a:r>
          </a:p>
          <a:p>
            <a:pPr marL="285750" indent="-285750">
              <a:lnSpc>
                <a:spcPct val="150000"/>
              </a:lnSpc>
              <a:buFont typeface="Arial" panose="020B0604020202020204" pitchFamily="34" charset="0"/>
              <a:buChar char="•"/>
            </a:pPr>
            <a:r>
              <a:rPr lang="en-US" altLang="zh-CN" b="0" dirty="0" err="1"/>
              <a:t>trace_print</a:t>
            </a:r>
            <a:r>
              <a:rPr lang="en-US" altLang="zh-CN" b="0" dirty="0"/>
              <a:t>(): </a:t>
            </a:r>
            <a:r>
              <a:rPr lang="zh-CN" altLang="en-US" b="0" dirty="0"/>
              <a:t>读取</a:t>
            </a:r>
            <a:r>
              <a:rPr lang="en-US" altLang="zh-CN" b="0" dirty="0" err="1"/>
              <a:t>trace_pipe</a:t>
            </a:r>
            <a:r>
              <a:rPr lang="zh-CN" altLang="en-US" b="0" dirty="0"/>
              <a:t>，打印输出</a:t>
            </a:r>
          </a:p>
        </p:txBody>
      </p:sp>
      <p:pic>
        <p:nvPicPr>
          <p:cNvPr id="12" name="图片 11">
            <a:extLst>
              <a:ext uri="{FF2B5EF4-FFF2-40B4-BE49-F238E27FC236}">
                <a16:creationId xmlns:a16="http://schemas.microsoft.com/office/drawing/2014/main" id="{0DD4E5F8-6609-B5AA-6653-61D55E2FEF1C}"/>
              </a:ext>
            </a:extLst>
          </p:cNvPr>
          <p:cNvPicPr>
            <a:picLocks noChangeAspect="1"/>
          </p:cNvPicPr>
          <p:nvPr/>
        </p:nvPicPr>
        <p:blipFill>
          <a:blip r:embed="rId3"/>
          <a:stretch>
            <a:fillRect/>
          </a:stretch>
        </p:blipFill>
        <p:spPr>
          <a:xfrm>
            <a:off x="257340" y="2860150"/>
            <a:ext cx="4674700" cy="3449170"/>
          </a:xfrm>
          <a:prstGeom prst="rect">
            <a:avLst/>
          </a:prstGeom>
        </p:spPr>
      </p:pic>
      <p:cxnSp>
        <p:nvCxnSpPr>
          <p:cNvPr id="8" name="直线连接符 7">
            <a:extLst>
              <a:ext uri="{FF2B5EF4-FFF2-40B4-BE49-F238E27FC236}">
                <a16:creationId xmlns:a16="http://schemas.microsoft.com/office/drawing/2014/main" id="{C3FDDB7B-2E5D-11A9-22D7-B3EBBA502F6A}"/>
              </a:ext>
            </a:extLst>
          </p:cNvPr>
          <p:cNvCxnSpPr/>
          <p:nvPr/>
        </p:nvCxnSpPr>
        <p:spPr bwMode="auto">
          <a:xfrm>
            <a:off x="971600" y="4371404"/>
            <a:ext cx="668170"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线连接符 14">
            <a:extLst>
              <a:ext uri="{FF2B5EF4-FFF2-40B4-BE49-F238E27FC236}">
                <a16:creationId xmlns:a16="http://schemas.microsoft.com/office/drawing/2014/main" id="{A5689586-3310-FCC4-1B05-885DEBA22ABC}"/>
              </a:ext>
            </a:extLst>
          </p:cNvPr>
          <p:cNvCxnSpPr/>
          <p:nvPr/>
        </p:nvCxnSpPr>
        <p:spPr bwMode="auto">
          <a:xfrm>
            <a:off x="1835696" y="4371404"/>
            <a:ext cx="1080120"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线连接符 18">
            <a:extLst>
              <a:ext uri="{FF2B5EF4-FFF2-40B4-BE49-F238E27FC236}">
                <a16:creationId xmlns:a16="http://schemas.microsoft.com/office/drawing/2014/main" id="{73A78C92-6EF7-CBE2-9A6C-A7E473A4C9DE}"/>
              </a:ext>
            </a:extLst>
          </p:cNvPr>
          <p:cNvCxnSpPr/>
          <p:nvPr/>
        </p:nvCxnSpPr>
        <p:spPr bwMode="auto">
          <a:xfrm>
            <a:off x="781531" y="4600038"/>
            <a:ext cx="1918261"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线连接符 20">
            <a:extLst>
              <a:ext uri="{FF2B5EF4-FFF2-40B4-BE49-F238E27FC236}">
                <a16:creationId xmlns:a16="http://schemas.microsoft.com/office/drawing/2014/main" id="{56C0D197-A0DC-16AE-D929-73DAAEA77281}"/>
              </a:ext>
            </a:extLst>
          </p:cNvPr>
          <p:cNvCxnSpPr/>
          <p:nvPr/>
        </p:nvCxnSpPr>
        <p:spPr bwMode="auto">
          <a:xfrm>
            <a:off x="304339" y="6291858"/>
            <a:ext cx="1762785"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线箭头连接符 23">
            <a:extLst>
              <a:ext uri="{FF2B5EF4-FFF2-40B4-BE49-F238E27FC236}">
                <a16:creationId xmlns:a16="http://schemas.microsoft.com/office/drawing/2014/main" id="{43580ACA-B6E5-4C2D-CEAD-FFEDEEC22022}"/>
              </a:ext>
            </a:extLst>
          </p:cNvPr>
          <p:cNvCxnSpPr/>
          <p:nvPr/>
        </p:nvCxnSpPr>
        <p:spPr bwMode="auto">
          <a:xfrm flipV="1">
            <a:off x="1639770" y="3861048"/>
            <a:ext cx="3580302" cy="288032"/>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线箭头连接符 25">
            <a:extLst>
              <a:ext uri="{FF2B5EF4-FFF2-40B4-BE49-F238E27FC236}">
                <a16:creationId xmlns:a16="http://schemas.microsoft.com/office/drawing/2014/main" id="{B9A320A9-85ED-4DC3-53E8-1E3D7B09F899}"/>
              </a:ext>
            </a:extLst>
          </p:cNvPr>
          <p:cNvCxnSpPr/>
          <p:nvPr/>
        </p:nvCxnSpPr>
        <p:spPr bwMode="auto">
          <a:xfrm>
            <a:off x="2773020" y="4716616"/>
            <a:ext cx="2375044" cy="221401"/>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线箭头连接符 27">
            <a:extLst>
              <a:ext uri="{FF2B5EF4-FFF2-40B4-BE49-F238E27FC236}">
                <a16:creationId xmlns:a16="http://schemas.microsoft.com/office/drawing/2014/main" id="{48839C89-E2C1-AC54-7A2C-B551497305F5}"/>
              </a:ext>
            </a:extLst>
          </p:cNvPr>
          <p:cNvCxnSpPr/>
          <p:nvPr/>
        </p:nvCxnSpPr>
        <p:spPr bwMode="auto">
          <a:xfrm flipV="1">
            <a:off x="2312060" y="6111293"/>
            <a:ext cx="2836004" cy="162297"/>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494D9E8E-49AC-C4E5-414D-6EDDA189F923}"/>
              </a:ext>
            </a:extLst>
          </p:cNvPr>
          <p:cNvSpPr txBox="1"/>
          <p:nvPr/>
        </p:nvSpPr>
        <p:spPr>
          <a:xfrm>
            <a:off x="3167844" y="3530680"/>
            <a:ext cx="1585396" cy="369332"/>
          </a:xfrm>
          <a:prstGeom prst="rect">
            <a:avLst/>
          </a:prstGeom>
          <a:noFill/>
        </p:spPr>
        <p:txBody>
          <a:bodyPr wrap="square" rtlCol="0">
            <a:spAutoFit/>
          </a:bodyPr>
          <a:lstStyle/>
          <a:p>
            <a:r>
              <a:rPr kumimoji="1" lang="zh-CN" altLang="en-US" dirty="0">
                <a:solidFill>
                  <a:srgbClr val="FF0000"/>
                </a:solidFill>
              </a:rPr>
              <a:t>跟踪点方式一</a:t>
            </a:r>
          </a:p>
        </p:txBody>
      </p:sp>
    </p:spTree>
    <p:extLst>
      <p:ext uri="{BB962C8B-B14F-4D97-AF65-F5344CB8AC3E}">
        <p14:creationId xmlns:p14="http://schemas.microsoft.com/office/powerpoint/2010/main" val="235101258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B307C012-DE2E-6AC9-3EE0-A58ADE4F9A14}"/>
              </a:ext>
            </a:extLst>
          </p:cNvPr>
          <p:cNvSpPr>
            <a:spLocks noGrp="1"/>
          </p:cNvSpPr>
          <p:nvPr>
            <p:ph type="sldNum" sz="quarter" idx="12"/>
          </p:nvPr>
        </p:nvSpPr>
        <p:spPr/>
        <p:txBody>
          <a:bodyPr/>
          <a:lstStyle/>
          <a:p>
            <a:pPr>
              <a:defRPr/>
            </a:pPr>
            <a:fld id="{2BE9E919-A463-264A-AD28-C5A0DC5B5896}" type="slidenum">
              <a:rPr lang="en-US" altLang="zh-CN" smtClean="0"/>
              <a:pPr>
                <a:defRPr/>
              </a:pPr>
              <a:t>48</a:t>
            </a:fld>
            <a:endParaRPr lang="en-US" altLang="zh-CN" dirty="0"/>
          </a:p>
        </p:txBody>
      </p:sp>
      <p:pic>
        <p:nvPicPr>
          <p:cNvPr id="3" name="图片 2">
            <a:extLst>
              <a:ext uri="{FF2B5EF4-FFF2-40B4-BE49-F238E27FC236}">
                <a16:creationId xmlns:a16="http://schemas.microsoft.com/office/drawing/2014/main" id="{BFFB11FA-81D2-6898-F0DB-FF3BE8D0E689}"/>
              </a:ext>
            </a:extLst>
          </p:cNvPr>
          <p:cNvPicPr>
            <a:picLocks noChangeAspect="1"/>
          </p:cNvPicPr>
          <p:nvPr/>
        </p:nvPicPr>
        <p:blipFill>
          <a:blip r:embed="rId3"/>
          <a:stretch>
            <a:fillRect/>
          </a:stretch>
        </p:blipFill>
        <p:spPr>
          <a:xfrm>
            <a:off x="570244" y="1740362"/>
            <a:ext cx="4536504" cy="4960476"/>
          </a:xfrm>
          <a:prstGeom prst="rect">
            <a:avLst/>
          </a:prstGeom>
        </p:spPr>
      </p:pic>
      <p:sp>
        <p:nvSpPr>
          <p:cNvPr id="6" name="文本框 5">
            <a:extLst>
              <a:ext uri="{FF2B5EF4-FFF2-40B4-BE49-F238E27FC236}">
                <a16:creationId xmlns:a16="http://schemas.microsoft.com/office/drawing/2014/main" id="{75D31F10-7548-011A-4419-2D409C2E1715}"/>
              </a:ext>
            </a:extLst>
          </p:cNvPr>
          <p:cNvSpPr txBox="1"/>
          <p:nvPr/>
        </p:nvSpPr>
        <p:spPr>
          <a:xfrm>
            <a:off x="5106748" y="2742960"/>
            <a:ext cx="4050804" cy="29429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0" dirty="0"/>
              <a:t>hello(): </a:t>
            </a:r>
            <a:r>
              <a:rPr lang="zh-CN" altLang="en-US" b="0" dirty="0"/>
              <a:t>不使用</a:t>
            </a:r>
            <a:r>
              <a:rPr lang="en-US" altLang="zh-CN" b="0" dirty="0" err="1"/>
              <a:t>kprobe</a:t>
            </a:r>
            <a:r>
              <a:rPr lang="en-US" altLang="zh-CN" b="0" dirty="0"/>
              <a:t>__</a:t>
            </a:r>
            <a:r>
              <a:rPr lang="zh-CN" altLang="en-US" b="0" dirty="0"/>
              <a:t>的形式</a:t>
            </a:r>
            <a:endParaRPr lang="en-US" altLang="zh-CN" b="0" dirty="0"/>
          </a:p>
          <a:p>
            <a:pPr marL="285750" indent="-285750">
              <a:lnSpc>
                <a:spcPct val="150000"/>
              </a:lnSpc>
              <a:buFont typeface="Arial" panose="020B0604020202020204" pitchFamily="34" charset="0"/>
              <a:buChar char="•"/>
            </a:pPr>
            <a:r>
              <a:rPr lang="en" altLang="zh-CN" b="0" dirty="0" err="1"/>
              <a:t>b.attach_kprobe</a:t>
            </a:r>
            <a:r>
              <a:rPr lang="en" altLang="zh-CN" b="0" dirty="0"/>
              <a:t>():</a:t>
            </a:r>
            <a:r>
              <a:rPr lang="zh-CN" altLang="en" b="0" dirty="0"/>
              <a:t>为</a:t>
            </a:r>
            <a:r>
              <a:rPr lang="en-US" altLang="zh-CN" b="0" dirty="0" err="1"/>
              <a:t>sys_clone</a:t>
            </a:r>
            <a:r>
              <a:rPr lang="zh-CN" altLang="en-US" b="0" dirty="0"/>
              <a:t>函数创建一个</a:t>
            </a:r>
            <a:r>
              <a:rPr lang="en-US" altLang="zh-CN" b="0" dirty="0" err="1"/>
              <a:t>kprobe</a:t>
            </a:r>
            <a:r>
              <a:rPr lang="zh-CN" altLang="en-US" b="0" dirty="0"/>
              <a:t>，执行定义的</a:t>
            </a:r>
            <a:r>
              <a:rPr lang="en-US" altLang="zh-CN" b="0" dirty="0"/>
              <a:t>hello</a:t>
            </a:r>
            <a:r>
              <a:rPr lang="zh-CN" altLang="en-US" b="0" dirty="0"/>
              <a:t>函数，可多次调用</a:t>
            </a:r>
            <a:r>
              <a:rPr lang="en-US" altLang="zh-CN" b="0" dirty="0" err="1"/>
              <a:t>attach_kprobe</a:t>
            </a:r>
            <a:r>
              <a:rPr lang="en-US" altLang="zh-CN" b="0" dirty="0"/>
              <a:t>()</a:t>
            </a:r>
          </a:p>
          <a:p>
            <a:pPr marL="285750" indent="-285750">
              <a:lnSpc>
                <a:spcPct val="150000"/>
              </a:lnSpc>
              <a:buFont typeface="Arial" panose="020B0604020202020204" pitchFamily="34" charset="0"/>
              <a:buChar char="•"/>
            </a:pPr>
            <a:r>
              <a:rPr lang="en-US" altLang="zh-CN" b="0" dirty="0" err="1"/>
              <a:t>b.trace_fields</a:t>
            </a:r>
            <a:r>
              <a:rPr lang="en-US" altLang="zh-CN" b="0" dirty="0"/>
              <a:t>(): </a:t>
            </a:r>
            <a:r>
              <a:rPr lang="zh-CN" altLang="en-US" b="0" dirty="0"/>
              <a:t>从</a:t>
            </a:r>
            <a:r>
              <a:rPr lang="en-US" altLang="zh-CN" b="0" dirty="0" err="1"/>
              <a:t>trace_pipe</a:t>
            </a:r>
            <a:r>
              <a:rPr lang="zh-CN" altLang="en-US" b="0" dirty="0"/>
              <a:t>返回一组固定字段，其中</a:t>
            </a:r>
            <a:r>
              <a:rPr lang="en-US" altLang="zh-CN" b="0" dirty="0"/>
              <a:t>msg</a:t>
            </a:r>
            <a:r>
              <a:rPr lang="zh-CN" altLang="en-US" b="0" dirty="0"/>
              <a:t>对应</a:t>
            </a:r>
            <a:r>
              <a:rPr lang="en-US" altLang="zh-CN" b="0" dirty="0" err="1"/>
              <a:t>bpf_trace_printk</a:t>
            </a:r>
            <a:r>
              <a:rPr lang="zh-CN" altLang="en-US" b="0" dirty="0"/>
              <a:t>的内容</a:t>
            </a:r>
            <a:endParaRPr lang="en-US" altLang="zh-CN" b="0" dirty="0"/>
          </a:p>
        </p:txBody>
      </p:sp>
      <p:cxnSp>
        <p:nvCxnSpPr>
          <p:cNvPr id="2" name="直线连接符 1">
            <a:extLst>
              <a:ext uri="{FF2B5EF4-FFF2-40B4-BE49-F238E27FC236}">
                <a16:creationId xmlns:a16="http://schemas.microsoft.com/office/drawing/2014/main" id="{F955EA6D-AF8A-1B5E-E053-C58A67B1F532}"/>
              </a:ext>
            </a:extLst>
          </p:cNvPr>
          <p:cNvCxnSpPr/>
          <p:nvPr/>
        </p:nvCxnSpPr>
        <p:spPr bwMode="auto">
          <a:xfrm>
            <a:off x="570244" y="4221088"/>
            <a:ext cx="1337460"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线箭头连接符 7">
            <a:extLst>
              <a:ext uri="{FF2B5EF4-FFF2-40B4-BE49-F238E27FC236}">
                <a16:creationId xmlns:a16="http://schemas.microsoft.com/office/drawing/2014/main" id="{B7C0D6AD-1ABB-664E-C7DF-B09A0CDC5FEB}"/>
              </a:ext>
            </a:extLst>
          </p:cNvPr>
          <p:cNvCxnSpPr/>
          <p:nvPr/>
        </p:nvCxnSpPr>
        <p:spPr bwMode="auto">
          <a:xfrm flipV="1">
            <a:off x="1907704" y="3861048"/>
            <a:ext cx="3456384" cy="216024"/>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文本框 10">
            <a:extLst>
              <a:ext uri="{FF2B5EF4-FFF2-40B4-BE49-F238E27FC236}">
                <a16:creationId xmlns:a16="http://schemas.microsoft.com/office/drawing/2014/main" id="{A866A40C-9F8C-E254-6EA4-A4836715AEA0}"/>
              </a:ext>
            </a:extLst>
          </p:cNvPr>
          <p:cNvSpPr txBox="1"/>
          <p:nvPr/>
        </p:nvSpPr>
        <p:spPr>
          <a:xfrm>
            <a:off x="2339752" y="3553767"/>
            <a:ext cx="1585396" cy="369332"/>
          </a:xfrm>
          <a:prstGeom prst="rect">
            <a:avLst/>
          </a:prstGeom>
          <a:noFill/>
        </p:spPr>
        <p:txBody>
          <a:bodyPr wrap="square" rtlCol="0">
            <a:spAutoFit/>
          </a:bodyPr>
          <a:lstStyle/>
          <a:p>
            <a:r>
              <a:rPr kumimoji="1" lang="zh-CN" altLang="en-US" dirty="0">
                <a:solidFill>
                  <a:srgbClr val="FF0000"/>
                </a:solidFill>
              </a:rPr>
              <a:t>跟踪点方式二</a:t>
            </a:r>
          </a:p>
        </p:txBody>
      </p:sp>
    </p:spTree>
    <p:extLst>
      <p:ext uri="{BB962C8B-B14F-4D97-AF65-F5344CB8AC3E}">
        <p14:creationId xmlns:p14="http://schemas.microsoft.com/office/powerpoint/2010/main" val="131006553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03548" y="1658694"/>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结果展示</a:t>
            </a:r>
            <a:r>
              <a:rPr kumimoji="1" lang="en-US" altLang="zh-CN" sz="2400" dirty="0">
                <a:latin typeface="SimHei" panose="02010609060101010101" pitchFamily="49" charset="-122"/>
                <a:ea typeface="SimHei" panose="02010609060101010101" pitchFamily="49" charset="-122"/>
              </a:rPr>
              <a:t>:</a:t>
            </a:r>
            <a:endParaRPr kumimoji="1" lang="zh-CN" altLang="en-US" sz="2400"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B307C012-DE2E-6AC9-3EE0-A58ADE4F9A14}"/>
              </a:ext>
            </a:extLst>
          </p:cNvPr>
          <p:cNvSpPr>
            <a:spLocks noGrp="1"/>
          </p:cNvSpPr>
          <p:nvPr>
            <p:ph type="sldNum" sz="quarter" idx="12"/>
          </p:nvPr>
        </p:nvSpPr>
        <p:spPr/>
        <p:txBody>
          <a:bodyPr/>
          <a:lstStyle/>
          <a:p>
            <a:pPr>
              <a:defRPr/>
            </a:pPr>
            <a:fld id="{2BE9E919-A463-264A-AD28-C5A0DC5B5896}" type="slidenum">
              <a:rPr lang="en-US" altLang="zh-CN" smtClean="0"/>
              <a:pPr>
                <a:defRPr/>
              </a:pPr>
              <a:t>49</a:t>
            </a:fld>
            <a:endParaRPr lang="en-US" altLang="zh-CN"/>
          </a:p>
        </p:txBody>
      </p:sp>
      <p:pic>
        <p:nvPicPr>
          <p:cNvPr id="6" name="图片 5">
            <a:extLst>
              <a:ext uri="{FF2B5EF4-FFF2-40B4-BE49-F238E27FC236}">
                <a16:creationId xmlns:a16="http://schemas.microsoft.com/office/drawing/2014/main" id="{41A4BDF3-1CCD-CDC6-328B-BDE670EC5147}"/>
              </a:ext>
            </a:extLst>
          </p:cNvPr>
          <p:cNvPicPr>
            <a:picLocks noChangeAspect="1"/>
          </p:cNvPicPr>
          <p:nvPr/>
        </p:nvPicPr>
        <p:blipFill>
          <a:blip r:embed="rId3"/>
          <a:stretch>
            <a:fillRect/>
          </a:stretch>
        </p:blipFill>
        <p:spPr>
          <a:xfrm>
            <a:off x="499722" y="2609941"/>
            <a:ext cx="6160510" cy="1099691"/>
          </a:xfrm>
          <a:prstGeom prst="rect">
            <a:avLst/>
          </a:prstGeom>
        </p:spPr>
      </p:pic>
      <p:pic>
        <p:nvPicPr>
          <p:cNvPr id="7" name="图片 6">
            <a:extLst>
              <a:ext uri="{FF2B5EF4-FFF2-40B4-BE49-F238E27FC236}">
                <a16:creationId xmlns:a16="http://schemas.microsoft.com/office/drawing/2014/main" id="{E9F2E5A2-5EEC-CC4D-89AA-356320D57CE1}"/>
              </a:ext>
            </a:extLst>
          </p:cNvPr>
          <p:cNvPicPr>
            <a:picLocks noChangeAspect="1"/>
          </p:cNvPicPr>
          <p:nvPr/>
        </p:nvPicPr>
        <p:blipFill>
          <a:blip r:embed="rId4"/>
          <a:stretch>
            <a:fillRect/>
          </a:stretch>
        </p:blipFill>
        <p:spPr>
          <a:xfrm>
            <a:off x="499722" y="4194588"/>
            <a:ext cx="5296414" cy="1471227"/>
          </a:xfrm>
          <a:prstGeom prst="rect">
            <a:avLst/>
          </a:prstGeom>
        </p:spPr>
      </p:pic>
      <p:sp>
        <p:nvSpPr>
          <p:cNvPr id="8" name="文本框 7">
            <a:extLst>
              <a:ext uri="{FF2B5EF4-FFF2-40B4-BE49-F238E27FC236}">
                <a16:creationId xmlns:a16="http://schemas.microsoft.com/office/drawing/2014/main" id="{BE391C05-6335-2A60-4DFE-7E50AC2178A8}"/>
              </a:ext>
            </a:extLst>
          </p:cNvPr>
          <p:cNvSpPr txBox="1"/>
          <p:nvPr/>
        </p:nvSpPr>
        <p:spPr>
          <a:xfrm>
            <a:off x="499722" y="2180484"/>
            <a:ext cx="3816424" cy="369332"/>
          </a:xfrm>
          <a:prstGeom prst="rect">
            <a:avLst/>
          </a:prstGeom>
          <a:noFill/>
        </p:spPr>
        <p:txBody>
          <a:bodyPr wrap="square" rtlCol="0">
            <a:spAutoFit/>
          </a:bodyPr>
          <a:lstStyle/>
          <a:p>
            <a:r>
              <a:rPr kumimoji="1" lang="en-US" altLang="zh-CN" b="0" dirty="0" err="1"/>
              <a:t>kprobe</a:t>
            </a:r>
            <a:r>
              <a:rPr kumimoji="1" lang="en-US" altLang="zh-CN" b="0" dirty="0"/>
              <a:t>__</a:t>
            </a:r>
            <a:r>
              <a:rPr kumimoji="1" lang="zh-CN" altLang="en-US" b="0" dirty="0"/>
              <a:t>方式，</a:t>
            </a:r>
            <a:r>
              <a:rPr kumimoji="1" lang="en-US" altLang="zh-CN" b="0" dirty="0" err="1"/>
              <a:t>trace_print</a:t>
            </a:r>
            <a:r>
              <a:rPr kumimoji="1" lang="en-US" altLang="zh-CN" b="0" dirty="0"/>
              <a:t>()</a:t>
            </a:r>
            <a:r>
              <a:rPr kumimoji="1" lang="zh-CN" altLang="en-US" b="0" dirty="0"/>
              <a:t>打印：</a:t>
            </a:r>
            <a:endParaRPr kumimoji="1" lang="en-US" altLang="zh-CN" b="0" dirty="0"/>
          </a:p>
        </p:txBody>
      </p:sp>
      <p:sp>
        <p:nvSpPr>
          <p:cNvPr id="9" name="文本框 8">
            <a:extLst>
              <a:ext uri="{FF2B5EF4-FFF2-40B4-BE49-F238E27FC236}">
                <a16:creationId xmlns:a16="http://schemas.microsoft.com/office/drawing/2014/main" id="{10C2CF99-E682-DF19-9FDD-63AB49E8B102}"/>
              </a:ext>
            </a:extLst>
          </p:cNvPr>
          <p:cNvSpPr txBox="1"/>
          <p:nvPr/>
        </p:nvSpPr>
        <p:spPr>
          <a:xfrm>
            <a:off x="499722" y="3767444"/>
            <a:ext cx="5008382" cy="369332"/>
          </a:xfrm>
          <a:prstGeom prst="rect">
            <a:avLst/>
          </a:prstGeom>
          <a:noFill/>
        </p:spPr>
        <p:txBody>
          <a:bodyPr wrap="square" rtlCol="0">
            <a:spAutoFit/>
          </a:bodyPr>
          <a:lstStyle/>
          <a:p>
            <a:r>
              <a:rPr kumimoji="1" lang="en-US" altLang="zh-CN" b="0" dirty="0" err="1"/>
              <a:t>attach.kprobe</a:t>
            </a:r>
            <a:r>
              <a:rPr kumimoji="1" lang="en-US" altLang="zh-CN" b="0" dirty="0"/>
              <a:t>()</a:t>
            </a:r>
            <a:r>
              <a:rPr kumimoji="1" lang="zh-CN" altLang="en-US" b="0" dirty="0"/>
              <a:t>方式，利用</a:t>
            </a:r>
            <a:r>
              <a:rPr kumimoji="1" lang="en-US" altLang="zh-CN" b="0" dirty="0" err="1"/>
              <a:t>trace_field</a:t>
            </a:r>
            <a:r>
              <a:rPr kumimoji="1" lang="en-US" altLang="zh-CN" b="0" dirty="0"/>
              <a:t>()</a:t>
            </a:r>
            <a:r>
              <a:rPr kumimoji="1" lang="zh-CN" altLang="en-US" b="0" dirty="0"/>
              <a:t>打印：</a:t>
            </a:r>
            <a:endParaRPr kumimoji="1" lang="en-US" altLang="zh-CN" b="0" dirty="0"/>
          </a:p>
        </p:txBody>
      </p:sp>
      <p:sp>
        <p:nvSpPr>
          <p:cNvPr id="13" name="文本框 12">
            <a:extLst>
              <a:ext uri="{FF2B5EF4-FFF2-40B4-BE49-F238E27FC236}">
                <a16:creationId xmlns:a16="http://schemas.microsoft.com/office/drawing/2014/main" id="{0DB1CA3D-C20D-547B-1DEC-765BAF6AEC82}"/>
              </a:ext>
            </a:extLst>
          </p:cNvPr>
          <p:cNvSpPr txBox="1"/>
          <p:nvPr/>
        </p:nvSpPr>
        <p:spPr>
          <a:xfrm>
            <a:off x="499722" y="5689106"/>
            <a:ext cx="6542428" cy="923330"/>
          </a:xfrm>
          <a:prstGeom prst="rect">
            <a:avLst/>
          </a:prstGeom>
          <a:noFill/>
        </p:spPr>
        <p:txBody>
          <a:bodyPr wrap="square" rtlCol="0">
            <a:spAutoFit/>
          </a:bodyPr>
          <a:lstStyle/>
          <a:p>
            <a:r>
              <a:rPr kumimoji="1" lang="zh-CN" altLang="en-US" b="0" dirty="0">
                <a:solidFill>
                  <a:srgbClr val="FF0000"/>
                </a:solidFill>
              </a:rPr>
              <a:t>缺陷：</a:t>
            </a:r>
            <a:endParaRPr kumimoji="1" lang="en-US" altLang="zh-CN" b="0" dirty="0">
              <a:solidFill>
                <a:srgbClr val="FF0000"/>
              </a:solidFill>
            </a:endParaRPr>
          </a:p>
          <a:p>
            <a:pPr marL="285750" indent="-285750">
              <a:buFont typeface="Arial" panose="020B0604020202020204" pitchFamily="34" charset="0"/>
              <a:buChar char="•"/>
            </a:pPr>
            <a:r>
              <a:rPr kumimoji="1" lang="zh-CN" altLang="en-US" b="0" dirty="0">
                <a:solidFill>
                  <a:srgbClr val="FF0000"/>
                </a:solidFill>
              </a:rPr>
              <a:t>都利用</a:t>
            </a:r>
            <a:r>
              <a:rPr kumimoji="1" lang="en-US" altLang="zh-CN" b="0" dirty="0" err="1">
                <a:solidFill>
                  <a:srgbClr val="FF0000"/>
                </a:solidFill>
              </a:rPr>
              <a:t>trace_printk</a:t>
            </a:r>
            <a:r>
              <a:rPr kumimoji="1" lang="zh-CN" altLang="en-US" b="0" dirty="0">
                <a:solidFill>
                  <a:srgbClr val="FF0000"/>
                </a:solidFill>
              </a:rPr>
              <a:t>打印的信息，输出受限</a:t>
            </a:r>
            <a:endParaRPr kumimoji="1" lang="en-US" altLang="zh-CN" b="0" dirty="0">
              <a:solidFill>
                <a:srgbClr val="FF0000"/>
              </a:solidFill>
            </a:endParaRPr>
          </a:p>
          <a:p>
            <a:pPr marL="285750" indent="-285750">
              <a:buFont typeface="Arial" panose="020B0604020202020204" pitchFamily="34" charset="0"/>
              <a:buChar char="•"/>
            </a:pPr>
            <a:r>
              <a:rPr kumimoji="1" lang="en-US" altLang="zh-CN" b="0" dirty="0" err="1">
                <a:solidFill>
                  <a:srgbClr val="FF0000"/>
                </a:solidFill>
              </a:rPr>
              <a:t>trace_pipe</a:t>
            </a:r>
            <a:r>
              <a:rPr kumimoji="1" lang="zh-CN" altLang="en-US" b="0" dirty="0">
                <a:solidFill>
                  <a:srgbClr val="FF0000"/>
                </a:solidFill>
              </a:rPr>
              <a:t>全局共享，容易产生并发冲突</a:t>
            </a:r>
          </a:p>
        </p:txBody>
      </p:sp>
    </p:spTree>
    <p:extLst>
      <p:ext uri="{BB962C8B-B14F-4D97-AF65-F5344CB8AC3E}">
        <p14:creationId xmlns:p14="http://schemas.microsoft.com/office/powerpoint/2010/main" val="17385261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新方法</a:t>
            </a:r>
          </a:p>
        </p:txBody>
      </p:sp>
      <p:sp>
        <p:nvSpPr>
          <p:cNvPr id="3" name="灯片编号占位符 2">
            <a:extLst>
              <a:ext uri="{FF2B5EF4-FFF2-40B4-BE49-F238E27FC236}">
                <a16:creationId xmlns:a16="http://schemas.microsoft.com/office/drawing/2014/main" id="{3B7BBC4D-2CCA-93DA-B3E5-A43F6CB98BF9}"/>
              </a:ext>
            </a:extLst>
          </p:cNvPr>
          <p:cNvSpPr>
            <a:spLocks noGrp="1"/>
          </p:cNvSpPr>
          <p:nvPr>
            <p:ph type="sldNum" sz="quarter" idx="12"/>
          </p:nvPr>
        </p:nvSpPr>
        <p:spPr/>
        <p:txBody>
          <a:bodyPr/>
          <a:lstStyle/>
          <a:p>
            <a:pPr>
              <a:defRPr/>
            </a:pPr>
            <a:fld id="{2BE9E919-A463-264A-AD28-C5A0DC5B5896}" type="slidenum">
              <a:rPr lang="en-US" altLang="zh-CN" smtClean="0"/>
              <a:pPr>
                <a:defRPr/>
              </a:pPr>
              <a:t>5</a:t>
            </a:fld>
            <a:endParaRPr lang="en-US" altLang="zh-CN"/>
          </a:p>
        </p:txBody>
      </p:sp>
      <p:pic>
        <p:nvPicPr>
          <p:cNvPr id="6" name="图形 5">
            <a:extLst>
              <a:ext uri="{FF2B5EF4-FFF2-40B4-BE49-F238E27FC236}">
                <a16:creationId xmlns:a16="http://schemas.microsoft.com/office/drawing/2014/main" id="{F277DFE6-8BD2-CB82-D507-E4136BB72FF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489" y="3429000"/>
            <a:ext cx="8801021" cy="2489762"/>
          </a:xfrm>
          <a:prstGeom prst="rect">
            <a:avLst/>
          </a:prstGeom>
        </p:spPr>
      </p:pic>
      <p:sp>
        <p:nvSpPr>
          <p:cNvPr id="7" name="内容占位符 3">
            <a:extLst>
              <a:ext uri="{FF2B5EF4-FFF2-40B4-BE49-F238E27FC236}">
                <a16:creationId xmlns:a16="http://schemas.microsoft.com/office/drawing/2014/main" id="{DD23F9B0-77B7-7971-27AC-A5066663A185}"/>
              </a:ext>
            </a:extLst>
          </p:cNvPr>
          <p:cNvSpPr txBox="1">
            <a:spLocks/>
          </p:cNvSpPr>
          <p:nvPr/>
        </p:nvSpPr>
        <p:spPr>
          <a:xfrm>
            <a:off x="567285" y="2092209"/>
            <a:ext cx="8376690" cy="117435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使用</a:t>
            </a:r>
            <a:r>
              <a:rPr lang="en-US" altLang="zh-CN" sz="2000" b="0" kern="0" dirty="0" err="1">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编写新的拥塞控制算法，避免重新编译操作系统内核</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通过</a:t>
            </a:r>
            <a:r>
              <a:rPr lang="en-US" altLang="zh-CN" sz="2000" b="0" kern="0" dirty="0" err="1">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提供的较为稳定的内核接口，实现一次编写，多处运行（</a:t>
            </a:r>
            <a:r>
              <a:rPr lang="en-US" altLang="zh-CN" sz="2000" b="0" kern="0" dirty="0">
                <a:latin typeface="+mn-lt"/>
                <a:ea typeface="宋体" panose="02010600030101010101" pitchFamily="2" charset="-122"/>
                <a:cs typeface="Tahoma" panose="020B0604030504040204" pitchFamily="34" charset="0"/>
              </a:rPr>
              <a:t>CO-RE</a:t>
            </a:r>
            <a:r>
              <a:rPr lang="zh-CN" altLang="en-US" sz="2000" b="0" kern="0" dirty="0">
                <a:latin typeface="+mn-lt"/>
                <a:ea typeface="宋体" panose="02010600030101010101" pitchFamily="2" charset="-122"/>
                <a:cs typeface="Tahoma" panose="020B0604030504040204" pitchFamily="34" charset="0"/>
              </a:rPr>
              <a:t>，</a:t>
            </a:r>
            <a:r>
              <a:rPr lang="en-US" altLang="zh-CN" sz="2000" b="0" kern="0" dirty="0">
                <a:latin typeface="+mn-lt"/>
                <a:ea typeface="宋体" panose="02010600030101010101" pitchFamily="2" charset="-122"/>
                <a:cs typeface="Tahoma" panose="020B0604030504040204" pitchFamily="34" charset="0"/>
              </a:rPr>
              <a:t>Compile Once – Run Everywhere</a:t>
            </a:r>
            <a:r>
              <a:rPr lang="zh-CN" altLang="en-US" sz="2000" b="0" kern="0" dirty="0">
                <a:latin typeface="+mn-lt"/>
                <a:ea typeface="宋体" panose="02010600030101010101" pitchFamily="2" charset="-122"/>
                <a:cs typeface="Tahoma" panose="020B0604030504040204" pitchFamily="34" charset="0"/>
              </a:rPr>
              <a:t>），避免版本维护问题</a:t>
            </a:r>
            <a:endParaRPr lang="en-US" altLang="zh-CN" sz="2000" b="0" kern="0" dirty="0">
              <a:latin typeface="+mn-lt"/>
              <a:ea typeface="宋体" panose="02010600030101010101" pitchFamily="2" charset="-122"/>
              <a:cs typeface="Tahoma" panose="020B0604030504040204" pitchFamily="34" charset="0"/>
            </a:endParaRPr>
          </a:p>
          <a:p>
            <a:endParaRPr lang="en-US" altLang="zh-CN" sz="2000" b="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227640067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B307C012-DE2E-6AC9-3EE0-A58ADE4F9A14}"/>
              </a:ext>
            </a:extLst>
          </p:cNvPr>
          <p:cNvSpPr>
            <a:spLocks noGrp="1"/>
          </p:cNvSpPr>
          <p:nvPr>
            <p:ph type="sldNum" sz="quarter" idx="12"/>
          </p:nvPr>
        </p:nvSpPr>
        <p:spPr/>
        <p:txBody>
          <a:bodyPr/>
          <a:lstStyle/>
          <a:p>
            <a:pPr>
              <a:defRPr/>
            </a:pPr>
            <a:fld id="{2BE9E919-A463-264A-AD28-C5A0DC5B5896}" type="slidenum">
              <a:rPr lang="en-US" altLang="zh-CN" smtClean="0"/>
              <a:pPr>
                <a:defRPr/>
              </a:pPr>
              <a:t>50</a:t>
            </a:fld>
            <a:endParaRPr lang="en-US" altLang="zh-CN"/>
          </a:p>
        </p:txBody>
      </p:sp>
      <p:pic>
        <p:nvPicPr>
          <p:cNvPr id="9" name="图片 8">
            <a:extLst>
              <a:ext uri="{FF2B5EF4-FFF2-40B4-BE49-F238E27FC236}">
                <a16:creationId xmlns:a16="http://schemas.microsoft.com/office/drawing/2014/main" id="{64B74FC6-ADE1-5B52-601B-5A5CE0637A6B}"/>
              </a:ext>
            </a:extLst>
          </p:cNvPr>
          <p:cNvPicPr>
            <a:picLocks noChangeAspect="1"/>
          </p:cNvPicPr>
          <p:nvPr/>
        </p:nvPicPr>
        <p:blipFill>
          <a:blip r:embed="rId3"/>
          <a:stretch>
            <a:fillRect/>
          </a:stretch>
        </p:blipFill>
        <p:spPr>
          <a:xfrm>
            <a:off x="583518" y="2134550"/>
            <a:ext cx="3960440" cy="4206479"/>
          </a:xfrm>
          <a:prstGeom prst="rect">
            <a:avLst/>
          </a:prstGeom>
        </p:spPr>
      </p:pic>
      <p:sp>
        <p:nvSpPr>
          <p:cNvPr id="10" name="文本框 9">
            <a:extLst>
              <a:ext uri="{FF2B5EF4-FFF2-40B4-BE49-F238E27FC236}">
                <a16:creationId xmlns:a16="http://schemas.microsoft.com/office/drawing/2014/main" id="{121B9149-1A84-4AA6-F6AE-E476703099C3}"/>
              </a:ext>
            </a:extLst>
          </p:cNvPr>
          <p:cNvSpPr txBox="1"/>
          <p:nvPr/>
        </p:nvSpPr>
        <p:spPr>
          <a:xfrm>
            <a:off x="583518" y="1618597"/>
            <a:ext cx="3816424"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BPF_PERF_OUTPUT</a:t>
            </a:r>
            <a:r>
              <a:rPr kumimoji="1" lang="zh-CN" altLang="en-US" sz="2400" dirty="0">
                <a:latin typeface="SimHei" panose="02010609060101010101" pitchFamily="49" charset="-122"/>
                <a:ea typeface="SimHei" panose="02010609060101010101" pitchFamily="49" charset="-122"/>
              </a:rPr>
              <a:t>方式：</a:t>
            </a:r>
            <a:endParaRPr kumimoji="1" lang="en-US" altLang="zh-CN" sz="2400" dirty="0">
              <a:latin typeface="SimHei" panose="02010609060101010101" pitchFamily="49" charset="-122"/>
              <a:ea typeface="SimHei" panose="02010609060101010101" pitchFamily="49" charset="-122"/>
            </a:endParaRPr>
          </a:p>
        </p:txBody>
      </p:sp>
      <p:sp>
        <p:nvSpPr>
          <p:cNvPr id="11" name="文本框 10">
            <a:extLst>
              <a:ext uri="{FF2B5EF4-FFF2-40B4-BE49-F238E27FC236}">
                <a16:creationId xmlns:a16="http://schemas.microsoft.com/office/drawing/2014/main" id="{A6C2DC08-0B04-7274-2C06-E52EDE338598}"/>
              </a:ext>
            </a:extLst>
          </p:cNvPr>
          <p:cNvSpPr txBox="1"/>
          <p:nvPr/>
        </p:nvSpPr>
        <p:spPr>
          <a:xfrm>
            <a:off x="4585552" y="2318415"/>
            <a:ext cx="4249490" cy="33584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0" dirty="0"/>
              <a:t>struct </a:t>
            </a:r>
            <a:r>
              <a:rPr lang="en-US" altLang="zh-CN" b="0" dirty="0" err="1"/>
              <a:t>data_t</a:t>
            </a:r>
            <a:r>
              <a:rPr lang="en-US" altLang="zh-CN" b="0" dirty="0"/>
              <a:t>: </a:t>
            </a:r>
            <a:r>
              <a:rPr lang="zh-CN" altLang="en-US" b="0" dirty="0"/>
              <a:t>自定义数据结构，将其从内核态传到用户态</a:t>
            </a:r>
            <a:endParaRPr lang="en-US" altLang="zh-CN" b="0" dirty="0"/>
          </a:p>
          <a:p>
            <a:pPr marL="285750" indent="-285750">
              <a:lnSpc>
                <a:spcPct val="150000"/>
              </a:lnSpc>
              <a:buFont typeface="Arial" panose="020B0604020202020204" pitchFamily="34" charset="0"/>
              <a:buChar char="•"/>
            </a:pPr>
            <a:r>
              <a:rPr lang="en" altLang="zh-CN" b="0" i="0" dirty="0">
                <a:solidFill>
                  <a:srgbClr val="24292F"/>
                </a:solidFill>
                <a:effectLst/>
                <a:latin typeface="+mn-lt"/>
              </a:rPr>
              <a:t>BPF_PERF_OUTPUT(events): </a:t>
            </a:r>
            <a:r>
              <a:rPr lang="zh-CN" altLang="en" b="0" i="0" dirty="0">
                <a:solidFill>
                  <a:srgbClr val="24292F"/>
                </a:solidFill>
                <a:effectLst/>
                <a:latin typeface="+mn-lt"/>
              </a:rPr>
              <a:t>命名</a:t>
            </a:r>
            <a:r>
              <a:rPr lang="zh-CN" altLang="en-US" b="0" i="0" dirty="0">
                <a:solidFill>
                  <a:srgbClr val="24292F"/>
                </a:solidFill>
                <a:effectLst/>
                <a:latin typeface="+mn-lt"/>
              </a:rPr>
              <a:t>输出通道</a:t>
            </a:r>
            <a:r>
              <a:rPr lang="zh-CN" altLang="en-US" b="0" dirty="0">
                <a:solidFill>
                  <a:srgbClr val="24292F"/>
                </a:solidFill>
                <a:latin typeface="+mn-lt"/>
              </a:rPr>
              <a:t>（</a:t>
            </a:r>
            <a:r>
              <a:rPr lang="zh-CN" altLang="en-US" b="0" i="0" dirty="0">
                <a:solidFill>
                  <a:srgbClr val="24292F"/>
                </a:solidFill>
                <a:effectLst/>
                <a:latin typeface="+mn-lt"/>
              </a:rPr>
              <a:t>更通用的获取数据方式</a:t>
            </a:r>
            <a:r>
              <a:rPr lang="zh-CN" altLang="en-US" b="0" dirty="0">
                <a:solidFill>
                  <a:srgbClr val="24292F"/>
                </a:solidFill>
                <a:latin typeface="+mn-lt"/>
              </a:rPr>
              <a:t>）</a:t>
            </a:r>
            <a:endParaRPr lang="en-US" altLang="zh-CN" b="0" i="0" dirty="0">
              <a:solidFill>
                <a:srgbClr val="24292F"/>
              </a:solidFill>
              <a:effectLst/>
              <a:latin typeface="+mn-lt"/>
            </a:endParaRPr>
          </a:p>
          <a:p>
            <a:pPr marL="285750" indent="-285750">
              <a:lnSpc>
                <a:spcPct val="150000"/>
              </a:lnSpc>
              <a:buFont typeface="Arial" panose="020B0604020202020204" pitchFamily="34" charset="0"/>
              <a:buChar char="•"/>
            </a:pPr>
            <a:r>
              <a:rPr lang="en-US" altLang="zh-CN" b="0" i="0" dirty="0" err="1">
                <a:solidFill>
                  <a:srgbClr val="24292F"/>
                </a:solidFill>
                <a:effectLst/>
                <a:latin typeface="+mn-lt"/>
              </a:rPr>
              <a:t>bpf</a:t>
            </a:r>
            <a:r>
              <a:rPr lang="en-US" altLang="zh-CN" b="0" i="0" dirty="0">
                <a:solidFill>
                  <a:srgbClr val="24292F"/>
                </a:solidFill>
                <a:effectLst/>
                <a:latin typeface="+mn-lt"/>
              </a:rPr>
              <a:t>_: </a:t>
            </a:r>
            <a:r>
              <a:rPr lang="zh-CN" altLang="en-US" b="0" i="0" dirty="0">
                <a:solidFill>
                  <a:srgbClr val="24292F"/>
                </a:solidFill>
                <a:effectLst/>
                <a:latin typeface="+mn-lt"/>
              </a:rPr>
              <a:t>利用</a:t>
            </a:r>
            <a:r>
              <a:rPr lang="en-US" altLang="zh-CN" b="0" i="0" dirty="0">
                <a:solidFill>
                  <a:srgbClr val="24292F"/>
                </a:solidFill>
                <a:effectLst/>
                <a:latin typeface="+mn-lt"/>
              </a:rPr>
              <a:t>helper</a:t>
            </a:r>
            <a:r>
              <a:rPr lang="zh-CN" altLang="en-US" b="0" i="0" dirty="0">
                <a:solidFill>
                  <a:srgbClr val="24292F"/>
                </a:solidFill>
                <a:effectLst/>
                <a:latin typeface="+mn-lt"/>
              </a:rPr>
              <a:t> </a:t>
            </a:r>
            <a:r>
              <a:rPr lang="en-US" altLang="zh-CN" b="0" i="0" dirty="0">
                <a:solidFill>
                  <a:srgbClr val="24292F"/>
                </a:solidFill>
                <a:effectLst/>
                <a:latin typeface="+mn-lt"/>
              </a:rPr>
              <a:t>function</a:t>
            </a:r>
            <a:r>
              <a:rPr lang="zh-CN" altLang="en-US" b="0" i="0" dirty="0">
                <a:solidFill>
                  <a:srgbClr val="24292F"/>
                </a:solidFill>
                <a:effectLst/>
                <a:latin typeface="+mn-lt"/>
              </a:rPr>
              <a:t> 获取线程</a:t>
            </a:r>
            <a:r>
              <a:rPr lang="en-US" altLang="zh-CN" b="0" i="0" dirty="0">
                <a:solidFill>
                  <a:srgbClr val="24292F"/>
                </a:solidFill>
                <a:effectLst/>
                <a:latin typeface="+mn-lt"/>
              </a:rPr>
              <a:t>id</a:t>
            </a:r>
            <a:r>
              <a:rPr lang="zh-CN" altLang="en-US" b="0" i="0" dirty="0">
                <a:solidFill>
                  <a:srgbClr val="24292F"/>
                </a:solidFill>
                <a:effectLst/>
                <a:latin typeface="+mn-lt"/>
              </a:rPr>
              <a:t>、时间戳和进程名称</a:t>
            </a:r>
            <a:endParaRPr lang="en-US" altLang="zh-CN" b="0" i="0" dirty="0">
              <a:solidFill>
                <a:srgbClr val="24292F"/>
              </a:solidFill>
              <a:effectLst/>
              <a:latin typeface="+mn-lt"/>
            </a:endParaRPr>
          </a:p>
          <a:p>
            <a:pPr marL="285750" indent="-285750">
              <a:lnSpc>
                <a:spcPct val="150000"/>
              </a:lnSpc>
              <a:buFont typeface="Arial" panose="020B0604020202020204" pitchFamily="34" charset="0"/>
              <a:buChar char="•"/>
            </a:pPr>
            <a:r>
              <a:rPr lang="en-US" altLang="zh-CN" b="0" dirty="0" err="1">
                <a:solidFill>
                  <a:srgbClr val="24292F"/>
                </a:solidFill>
                <a:latin typeface="+mn-lt"/>
              </a:rPr>
              <a:t>events.perf_submit</a:t>
            </a:r>
            <a:r>
              <a:rPr lang="en-US" altLang="zh-CN" b="0" dirty="0">
                <a:solidFill>
                  <a:srgbClr val="24292F"/>
                </a:solidFill>
                <a:latin typeface="+mn-lt"/>
              </a:rPr>
              <a:t>(): </a:t>
            </a:r>
            <a:r>
              <a:rPr lang="zh-CN" altLang="en-US" b="0" dirty="0">
                <a:solidFill>
                  <a:srgbClr val="24292F"/>
                </a:solidFill>
                <a:latin typeface="+mn-lt"/>
              </a:rPr>
              <a:t>提交数据，供用户空间通过</a:t>
            </a:r>
            <a:r>
              <a:rPr lang="en-US" altLang="zh-CN" b="0" dirty="0">
                <a:solidFill>
                  <a:srgbClr val="24292F"/>
                </a:solidFill>
                <a:latin typeface="+mn-lt"/>
              </a:rPr>
              <a:t>perf</a:t>
            </a:r>
            <a:r>
              <a:rPr lang="zh-CN" altLang="en-US" b="0" dirty="0">
                <a:solidFill>
                  <a:srgbClr val="24292F"/>
                </a:solidFill>
                <a:latin typeface="+mn-lt"/>
              </a:rPr>
              <a:t>环形缓冲区读取</a:t>
            </a:r>
            <a:endParaRPr lang="en-US" altLang="zh-CN" b="0" i="0" dirty="0">
              <a:solidFill>
                <a:srgbClr val="24292F"/>
              </a:solidFill>
              <a:effectLst/>
              <a:latin typeface="+mn-lt"/>
            </a:endParaRPr>
          </a:p>
        </p:txBody>
      </p:sp>
      <p:sp>
        <p:nvSpPr>
          <p:cNvPr id="2" name="矩形 1">
            <a:extLst>
              <a:ext uri="{FF2B5EF4-FFF2-40B4-BE49-F238E27FC236}">
                <a16:creationId xmlns:a16="http://schemas.microsoft.com/office/drawing/2014/main" id="{4F1AC3CC-91E5-A065-1123-FA0D419D300B}"/>
              </a:ext>
            </a:extLst>
          </p:cNvPr>
          <p:cNvSpPr/>
          <p:nvPr/>
        </p:nvSpPr>
        <p:spPr bwMode="auto">
          <a:xfrm flipH="1" flipV="1">
            <a:off x="541924" y="2996950"/>
            <a:ext cx="2199462" cy="864097"/>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cxnSp>
        <p:nvCxnSpPr>
          <p:cNvPr id="3" name="直线箭头连接符 2">
            <a:extLst>
              <a:ext uri="{FF2B5EF4-FFF2-40B4-BE49-F238E27FC236}">
                <a16:creationId xmlns:a16="http://schemas.microsoft.com/office/drawing/2014/main" id="{3554C157-02CB-9C0D-F2E1-784A8BBB0557}"/>
              </a:ext>
            </a:extLst>
          </p:cNvPr>
          <p:cNvCxnSpPr/>
          <p:nvPr/>
        </p:nvCxnSpPr>
        <p:spPr bwMode="auto">
          <a:xfrm flipV="1">
            <a:off x="2915816" y="2916212"/>
            <a:ext cx="1905130" cy="512788"/>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线连接符 11">
            <a:extLst>
              <a:ext uri="{FF2B5EF4-FFF2-40B4-BE49-F238E27FC236}">
                <a16:creationId xmlns:a16="http://schemas.microsoft.com/office/drawing/2014/main" id="{984F303C-FC28-3E11-FDD0-18DC2CEE20B0}"/>
              </a:ext>
            </a:extLst>
          </p:cNvPr>
          <p:cNvCxnSpPr/>
          <p:nvPr/>
        </p:nvCxnSpPr>
        <p:spPr bwMode="auto">
          <a:xfrm>
            <a:off x="583518" y="4077072"/>
            <a:ext cx="1684226"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左大括号 14">
            <a:extLst>
              <a:ext uri="{FF2B5EF4-FFF2-40B4-BE49-F238E27FC236}">
                <a16:creationId xmlns:a16="http://schemas.microsoft.com/office/drawing/2014/main" id="{6F489FC3-8C83-E19F-FB98-038E55B9754F}"/>
              </a:ext>
            </a:extLst>
          </p:cNvPr>
          <p:cNvSpPr/>
          <p:nvPr/>
        </p:nvSpPr>
        <p:spPr bwMode="auto">
          <a:xfrm>
            <a:off x="541924" y="4777734"/>
            <a:ext cx="257618" cy="509315"/>
          </a:xfrm>
          <a:prstGeom prst="leftBrac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cxnSp>
        <p:nvCxnSpPr>
          <p:cNvPr id="16" name="直线连接符 15">
            <a:extLst>
              <a:ext uri="{FF2B5EF4-FFF2-40B4-BE49-F238E27FC236}">
                <a16:creationId xmlns:a16="http://schemas.microsoft.com/office/drawing/2014/main" id="{C258D438-4BF7-6B20-C533-F08D2EBBE37A}"/>
              </a:ext>
            </a:extLst>
          </p:cNvPr>
          <p:cNvCxnSpPr/>
          <p:nvPr/>
        </p:nvCxnSpPr>
        <p:spPr bwMode="auto">
          <a:xfrm>
            <a:off x="1691680" y="4941168"/>
            <a:ext cx="1684226"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线连接符 16">
            <a:extLst>
              <a:ext uri="{FF2B5EF4-FFF2-40B4-BE49-F238E27FC236}">
                <a16:creationId xmlns:a16="http://schemas.microsoft.com/office/drawing/2014/main" id="{98330B4D-21FE-0E76-05ED-EFCC41AD5081}"/>
              </a:ext>
            </a:extLst>
          </p:cNvPr>
          <p:cNvCxnSpPr/>
          <p:nvPr/>
        </p:nvCxnSpPr>
        <p:spPr bwMode="auto">
          <a:xfrm>
            <a:off x="1594334" y="5085184"/>
            <a:ext cx="1321482"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线连接符 18">
            <a:extLst>
              <a:ext uri="{FF2B5EF4-FFF2-40B4-BE49-F238E27FC236}">
                <a16:creationId xmlns:a16="http://schemas.microsoft.com/office/drawing/2014/main" id="{66E794DC-2663-794F-32AB-370EBE9AD22B}"/>
              </a:ext>
            </a:extLst>
          </p:cNvPr>
          <p:cNvCxnSpPr/>
          <p:nvPr/>
        </p:nvCxnSpPr>
        <p:spPr bwMode="auto">
          <a:xfrm>
            <a:off x="933593" y="5292233"/>
            <a:ext cx="1321482"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线箭头连接符 19">
            <a:extLst>
              <a:ext uri="{FF2B5EF4-FFF2-40B4-BE49-F238E27FC236}">
                <a16:creationId xmlns:a16="http://schemas.microsoft.com/office/drawing/2014/main" id="{44A52074-2647-1C8C-57A4-7086502C5139}"/>
              </a:ext>
            </a:extLst>
          </p:cNvPr>
          <p:cNvCxnSpPr/>
          <p:nvPr/>
        </p:nvCxnSpPr>
        <p:spPr bwMode="auto">
          <a:xfrm flipV="1">
            <a:off x="3505318" y="4628620"/>
            <a:ext cx="1315628" cy="375824"/>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线连接符 21">
            <a:extLst>
              <a:ext uri="{FF2B5EF4-FFF2-40B4-BE49-F238E27FC236}">
                <a16:creationId xmlns:a16="http://schemas.microsoft.com/office/drawing/2014/main" id="{78E86CB8-3236-0560-8FCD-36AFE768E358}"/>
              </a:ext>
            </a:extLst>
          </p:cNvPr>
          <p:cNvCxnSpPr/>
          <p:nvPr/>
        </p:nvCxnSpPr>
        <p:spPr bwMode="auto">
          <a:xfrm>
            <a:off x="879512" y="5661248"/>
            <a:ext cx="3116424"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线箭头连接符 23">
            <a:extLst>
              <a:ext uri="{FF2B5EF4-FFF2-40B4-BE49-F238E27FC236}">
                <a16:creationId xmlns:a16="http://schemas.microsoft.com/office/drawing/2014/main" id="{77085C1E-2D6D-5DBA-C76F-EAB67D76B0F4}"/>
              </a:ext>
            </a:extLst>
          </p:cNvPr>
          <p:cNvCxnSpPr/>
          <p:nvPr/>
        </p:nvCxnSpPr>
        <p:spPr bwMode="auto">
          <a:xfrm flipV="1">
            <a:off x="4121537" y="5467269"/>
            <a:ext cx="699409" cy="136978"/>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线箭头连接符 25">
            <a:extLst>
              <a:ext uri="{FF2B5EF4-FFF2-40B4-BE49-F238E27FC236}">
                <a16:creationId xmlns:a16="http://schemas.microsoft.com/office/drawing/2014/main" id="{CDA1920A-7049-34CC-F4CC-22371FF36F66}"/>
              </a:ext>
            </a:extLst>
          </p:cNvPr>
          <p:cNvCxnSpPr/>
          <p:nvPr/>
        </p:nvCxnSpPr>
        <p:spPr bwMode="auto">
          <a:xfrm flipV="1">
            <a:off x="2327044" y="3699431"/>
            <a:ext cx="2493902" cy="412875"/>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a:extLst>
              <a:ext uri="{FF2B5EF4-FFF2-40B4-BE49-F238E27FC236}">
                <a16:creationId xmlns:a16="http://schemas.microsoft.com/office/drawing/2014/main" id="{F92EB49F-9E6A-F6D8-C77B-992A15D742C6}"/>
              </a:ext>
            </a:extLst>
          </p:cNvPr>
          <p:cNvSpPr txBox="1"/>
          <p:nvPr/>
        </p:nvSpPr>
        <p:spPr>
          <a:xfrm>
            <a:off x="3568941" y="5759471"/>
            <a:ext cx="1905130" cy="369332"/>
          </a:xfrm>
          <a:prstGeom prst="rect">
            <a:avLst/>
          </a:prstGeom>
          <a:noFill/>
        </p:spPr>
        <p:txBody>
          <a:bodyPr wrap="square" rtlCol="0">
            <a:spAutoFit/>
          </a:bodyPr>
          <a:lstStyle/>
          <a:p>
            <a:r>
              <a:rPr kumimoji="1" lang="zh-CN" altLang="en-US" dirty="0">
                <a:solidFill>
                  <a:srgbClr val="FF0000"/>
                </a:solidFill>
              </a:rPr>
              <a:t>内核态提交数据</a:t>
            </a:r>
          </a:p>
        </p:txBody>
      </p:sp>
    </p:spTree>
    <p:extLst>
      <p:ext uri="{BB962C8B-B14F-4D97-AF65-F5344CB8AC3E}">
        <p14:creationId xmlns:p14="http://schemas.microsoft.com/office/powerpoint/2010/main" val="22142398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4" name="灯片编号占位符 3">
            <a:extLst>
              <a:ext uri="{FF2B5EF4-FFF2-40B4-BE49-F238E27FC236}">
                <a16:creationId xmlns:a16="http://schemas.microsoft.com/office/drawing/2014/main" id="{B307C012-DE2E-6AC9-3EE0-A58ADE4F9A14}"/>
              </a:ext>
            </a:extLst>
          </p:cNvPr>
          <p:cNvSpPr>
            <a:spLocks noGrp="1"/>
          </p:cNvSpPr>
          <p:nvPr>
            <p:ph type="sldNum" sz="quarter" idx="12"/>
          </p:nvPr>
        </p:nvSpPr>
        <p:spPr/>
        <p:txBody>
          <a:bodyPr/>
          <a:lstStyle/>
          <a:p>
            <a:pPr>
              <a:defRPr/>
            </a:pPr>
            <a:fld id="{2BE9E919-A463-264A-AD28-C5A0DC5B5896}" type="slidenum">
              <a:rPr lang="en-US" altLang="zh-CN" smtClean="0"/>
              <a:pPr>
                <a:defRPr/>
              </a:pPr>
              <a:t>51</a:t>
            </a:fld>
            <a:endParaRPr lang="en-US" altLang="zh-CN"/>
          </a:p>
        </p:txBody>
      </p:sp>
      <p:sp>
        <p:nvSpPr>
          <p:cNvPr id="10" name="文本框 9">
            <a:extLst>
              <a:ext uri="{FF2B5EF4-FFF2-40B4-BE49-F238E27FC236}">
                <a16:creationId xmlns:a16="http://schemas.microsoft.com/office/drawing/2014/main" id="{121B9149-1A84-4AA6-F6AE-E476703099C3}"/>
              </a:ext>
            </a:extLst>
          </p:cNvPr>
          <p:cNvSpPr txBox="1"/>
          <p:nvPr/>
        </p:nvSpPr>
        <p:spPr>
          <a:xfrm>
            <a:off x="584335" y="1713938"/>
            <a:ext cx="3816424"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输出处理：</a:t>
            </a:r>
            <a:endParaRPr kumimoji="1" lang="en-US" altLang="zh-CN" sz="2400" dirty="0">
              <a:latin typeface="SimHei" panose="02010609060101010101" pitchFamily="49" charset="-122"/>
              <a:ea typeface="SimHei" panose="02010609060101010101" pitchFamily="49" charset="-122"/>
            </a:endParaRPr>
          </a:p>
        </p:txBody>
      </p:sp>
      <p:pic>
        <p:nvPicPr>
          <p:cNvPr id="2" name="图片 1">
            <a:extLst>
              <a:ext uri="{FF2B5EF4-FFF2-40B4-BE49-F238E27FC236}">
                <a16:creationId xmlns:a16="http://schemas.microsoft.com/office/drawing/2014/main" id="{BEF7F566-C269-1887-2F95-3D1629011D84}"/>
              </a:ext>
            </a:extLst>
          </p:cNvPr>
          <p:cNvPicPr>
            <a:picLocks noChangeAspect="1"/>
          </p:cNvPicPr>
          <p:nvPr/>
        </p:nvPicPr>
        <p:blipFill>
          <a:blip r:embed="rId3"/>
          <a:stretch>
            <a:fillRect/>
          </a:stretch>
        </p:blipFill>
        <p:spPr>
          <a:xfrm>
            <a:off x="310253" y="2548773"/>
            <a:ext cx="5245507" cy="3568010"/>
          </a:xfrm>
          <a:prstGeom prst="rect">
            <a:avLst/>
          </a:prstGeom>
        </p:spPr>
      </p:pic>
      <p:sp>
        <p:nvSpPr>
          <p:cNvPr id="3" name="文本框 2">
            <a:extLst>
              <a:ext uri="{FF2B5EF4-FFF2-40B4-BE49-F238E27FC236}">
                <a16:creationId xmlns:a16="http://schemas.microsoft.com/office/drawing/2014/main" id="{7C0150A5-F938-CC1A-096B-3CE9B70B2F7D}"/>
              </a:ext>
            </a:extLst>
          </p:cNvPr>
          <p:cNvSpPr txBox="1"/>
          <p:nvPr/>
        </p:nvSpPr>
        <p:spPr>
          <a:xfrm>
            <a:off x="5654318" y="2237364"/>
            <a:ext cx="3179429" cy="4190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b="0" dirty="0"/>
              <a:t>b[”events”].event(data): </a:t>
            </a:r>
            <a:r>
              <a:rPr lang="zh-CN" altLang="en-US" b="0" dirty="0"/>
              <a:t>获取</a:t>
            </a:r>
            <a:r>
              <a:rPr lang="en-US" altLang="zh-CN" b="0" dirty="0"/>
              <a:t>event</a:t>
            </a:r>
            <a:r>
              <a:rPr lang="zh-CN" altLang="en-US" b="0" dirty="0"/>
              <a:t>作为</a:t>
            </a:r>
            <a:r>
              <a:rPr lang="en-US" altLang="zh-CN" b="0" dirty="0"/>
              <a:t>python</a:t>
            </a:r>
            <a:r>
              <a:rPr lang="zh-CN" altLang="en-US" b="0" dirty="0"/>
              <a:t>对象，</a:t>
            </a:r>
            <a:r>
              <a:rPr lang="en-US" altLang="zh-CN" b="0" dirty="0"/>
              <a:t>events</a:t>
            </a:r>
            <a:r>
              <a:rPr lang="zh-CN" altLang="en-US" b="0" dirty="0"/>
              <a:t>对应之前命名的通道</a:t>
            </a:r>
            <a:endParaRPr lang="en-US" altLang="zh-CN" b="0" dirty="0">
              <a:solidFill>
                <a:srgbClr val="24292F"/>
              </a:solidFill>
              <a:latin typeface="+mn-lt"/>
            </a:endParaRPr>
          </a:p>
          <a:p>
            <a:pPr marL="285750" indent="-285750">
              <a:lnSpc>
                <a:spcPct val="150000"/>
              </a:lnSpc>
              <a:buFont typeface="Arial" panose="020B0604020202020204" pitchFamily="34" charset="0"/>
              <a:buChar char="•"/>
            </a:pPr>
            <a:r>
              <a:rPr lang="en-US" altLang="zh-CN" b="0" dirty="0">
                <a:solidFill>
                  <a:srgbClr val="24292F"/>
                </a:solidFill>
                <a:latin typeface="+mn-lt"/>
              </a:rPr>
              <a:t>b[”events”].</a:t>
            </a:r>
            <a:r>
              <a:rPr lang="en-US" altLang="zh-CN" b="0" dirty="0" err="1">
                <a:solidFill>
                  <a:srgbClr val="24292F"/>
                </a:solidFill>
                <a:latin typeface="+mn-lt"/>
              </a:rPr>
              <a:t>open_perf_buffer</a:t>
            </a:r>
            <a:r>
              <a:rPr lang="en-US" altLang="zh-CN" b="0" dirty="0">
                <a:solidFill>
                  <a:srgbClr val="24292F"/>
                </a:solidFill>
                <a:latin typeface="+mn-lt"/>
              </a:rPr>
              <a:t>(</a:t>
            </a:r>
            <a:r>
              <a:rPr lang="en-US" altLang="zh-CN" b="0" dirty="0" err="1">
                <a:solidFill>
                  <a:srgbClr val="24292F"/>
                </a:solidFill>
                <a:latin typeface="+mn-lt"/>
              </a:rPr>
              <a:t>print_event</a:t>
            </a:r>
            <a:r>
              <a:rPr lang="en-US" altLang="zh-CN" b="0" dirty="0">
                <a:solidFill>
                  <a:srgbClr val="24292F"/>
                </a:solidFill>
                <a:latin typeface="+mn-lt"/>
              </a:rPr>
              <a:t>):</a:t>
            </a:r>
            <a:r>
              <a:rPr lang="zh-CN" altLang="en-US" b="0" dirty="0">
                <a:solidFill>
                  <a:srgbClr val="24292F"/>
                </a:solidFill>
                <a:latin typeface="+mn-lt"/>
              </a:rPr>
              <a:t> 获取到的数据交由函数</a:t>
            </a:r>
            <a:r>
              <a:rPr lang="en-US" altLang="zh-CN" b="0" dirty="0" err="1">
                <a:solidFill>
                  <a:srgbClr val="24292F"/>
                </a:solidFill>
                <a:latin typeface="+mn-lt"/>
              </a:rPr>
              <a:t>print_event</a:t>
            </a:r>
            <a:r>
              <a:rPr lang="en-US" altLang="zh-CN" b="0" dirty="0">
                <a:solidFill>
                  <a:srgbClr val="24292F"/>
                </a:solidFill>
                <a:latin typeface="+mn-lt"/>
              </a:rPr>
              <a:t>()</a:t>
            </a:r>
            <a:r>
              <a:rPr lang="zh-CN" altLang="en-US" b="0" dirty="0">
                <a:solidFill>
                  <a:srgbClr val="24292F"/>
                </a:solidFill>
                <a:latin typeface="+mn-lt"/>
              </a:rPr>
              <a:t>处理</a:t>
            </a:r>
            <a:endParaRPr lang="en-US" altLang="zh-CN" b="0" dirty="0">
              <a:solidFill>
                <a:srgbClr val="24292F"/>
              </a:solidFill>
              <a:latin typeface="+mn-lt"/>
            </a:endParaRPr>
          </a:p>
          <a:p>
            <a:pPr marL="285750" indent="-285750">
              <a:lnSpc>
                <a:spcPct val="150000"/>
              </a:lnSpc>
              <a:buFont typeface="Arial" panose="020B0604020202020204" pitchFamily="34" charset="0"/>
              <a:buChar char="•"/>
            </a:pPr>
            <a:r>
              <a:rPr lang="en-US" altLang="zh-CN" b="0" dirty="0" err="1">
                <a:solidFill>
                  <a:srgbClr val="24292F"/>
                </a:solidFill>
                <a:latin typeface="+mn-lt"/>
              </a:rPr>
              <a:t>b.perf_buffer_poll</a:t>
            </a:r>
            <a:r>
              <a:rPr lang="en-US" altLang="zh-CN" b="0" dirty="0">
                <a:solidFill>
                  <a:srgbClr val="24292F"/>
                </a:solidFill>
                <a:latin typeface="+mn-lt"/>
              </a:rPr>
              <a:t>: </a:t>
            </a:r>
            <a:r>
              <a:rPr lang="zh-CN" altLang="en-US" b="0" dirty="0">
                <a:solidFill>
                  <a:srgbClr val="24292F"/>
                </a:solidFill>
                <a:latin typeface="+mn-lt"/>
              </a:rPr>
              <a:t>持续轮询数据</a:t>
            </a:r>
            <a:endParaRPr lang="en-US" altLang="zh-CN" b="0" dirty="0">
              <a:solidFill>
                <a:srgbClr val="24292F"/>
              </a:solidFill>
              <a:latin typeface="+mn-lt"/>
            </a:endParaRPr>
          </a:p>
        </p:txBody>
      </p:sp>
      <p:cxnSp>
        <p:nvCxnSpPr>
          <p:cNvPr id="6" name="直线连接符 5">
            <a:extLst>
              <a:ext uri="{FF2B5EF4-FFF2-40B4-BE49-F238E27FC236}">
                <a16:creationId xmlns:a16="http://schemas.microsoft.com/office/drawing/2014/main" id="{18201D6A-9C62-CB21-B630-C6493C1EA24C}"/>
              </a:ext>
            </a:extLst>
          </p:cNvPr>
          <p:cNvCxnSpPr/>
          <p:nvPr/>
        </p:nvCxnSpPr>
        <p:spPr bwMode="auto">
          <a:xfrm>
            <a:off x="1115616" y="5733256"/>
            <a:ext cx="2376264"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线连接符 7">
            <a:extLst>
              <a:ext uri="{FF2B5EF4-FFF2-40B4-BE49-F238E27FC236}">
                <a16:creationId xmlns:a16="http://schemas.microsoft.com/office/drawing/2014/main" id="{81672C87-DEE0-5571-2912-68488892B449}"/>
              </a:ext>
            </a:extLst>
          </p:cNvPr>
          <p:cNvCxnSpPr/>
          <p:nvPr/>
        </p:nvCxnSpPr>
        <p:spPr bwMode="auto">
          <a:xfrm>
            <a:off x="584335" y="4149080"/>
            <a:ext cx="2376264"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线连接符 8">
            <a:extLst>
              <a:ext uri="{FF2B5EF4-FFF2-40B4-BE49-F238E27FC236}">
                <a16:creationId xmlns:a16="http://schemas.microsoft.com/office/drawing/2014/main" id="{EA1834B2-81DA-9F6C-C944-CB9AB0969105}"/>
              </a:ext>
            </a:extLst>
          </p:cNvPr>
          <p:cNvCxnSpPr/>
          <p:nvPr/>
        </p:nvCxnSpPr>
        <p:spPr bwMode="auto">
          <a:xfrm>
            <a:off x="1259632" y="4509120"/>
            <a:ext cx="1368152" cy="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文本框 13">
            <a:extLst>
              <a:ext uri="{FF2B5EF4-FFF2-40B4-BE49-F238E27FC236}">
                <a16:creationId xmlns:a16="http://schemas.microsoft.com/office/drawing/2014/main" id="{A714BABD-DE9B-6B9E-F354-5306A196E8FA}"/>
              </a:ext>
            </a:extLst>
          </p:cNvPr>
          <p:cNvSpPr txBox="1"/>
          <p:nvPr/>
        </p:nvSpPr>
        <p:spPr>
          <a:xfrm>
            <a:off x="2627784" y="4173194"/>
            <a:ext cx="3179428" cy="369332"/>
          </a:xfrm>
          <a:prstGeom prst="rect">
            <a:avLst/>
          </a:prstGeom>
          <a:noFill/>
        </p:spPr>
        <p:txBody>
          <a:bodyPr wrap="square" rtlCol="0">
            <a:spAutoFit/>
          </a:bodyPr>
          <a:lstStyle/>
          <a:p>
            <a:r>
              <a:rPr kumimoji="1" lang="zh-CN" altLang="en-US" dirty="0">
                <a:solidFill>
                  <a:srgbClr val="FF0000"/>
                </a:solidFill>
              </a:rPr>
              <a:t>用户态取到内核态提交的数据</a:t>
            </a:r>
          </a:p>
        </p:txBody>
      </p:sp>
      <p:cxnSp>
        <p:nvCxnSpPr>
          <p:cNvPr id="15" name="直线箭头连接符 14">
            <a:extLst>
              <a:ext uri="{FF2B5EF4-FFF2-40B4-BE49-F238E27FC236}">
                <a16:creationId xmlns:a16="http://schemas.microsoft.com/office/drawing/2014/main" id="{857B35EB-0573-A5BA-446F-B93AF92BF20D}"/>
              </a:ext>
            </a:extLst>
          </p:cNvPr>
          <p:cNvCxnSpPr/>
          <p:nvPr/>
        </p:nvCxnSpPr>
        <p:spPr bwMode="auto">
          <a:xfrm flipV="1">
            <a:off x="3559684" y="5008029"/>
            <a:ext cx="2380468" cy="636393"/>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1529391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03548" y="1658694"/>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结果展示</a:t>
            </a:r>
            <a:r>
              <a:rPr kumimoji="1" lang="en-US" altLang="zh-CN" sz="2400" dirty="0">
                <a:latin typeface="SimHei" panose="02010609060101010101" pitchFamily="49" charset="-122"/>
                <a:ea typeface="SimHei" panose="02010609060101010101" pitchFamily="49" charset="-122"/>
              </a:rPr>
              <a:t>:</a:t>
            </a:r>
            <a:endParaRPr kumimoji="1" lang="zh-CN" altLang="en-US" sz="2400" dirty="0">
              <a:latin typeface="SimHei" panose="02010609060101010101" pitchFamily="49" charset="-122"/>
              <a:ea typeface="SimHei" panose="02010609060101010101" pitchFamily="49" charset="-122"/>
            </a:endParaRPr>
          </a:p>
        </p:txBody>
      </p:sp>
      <p:sp>
        <p:nvSpPr>
          <p:cNvPr id="4" name="灯片编号占位符 3">
            <a:extLst>
              <a:ext uri="{FF2B5EF4-FFF2-40B4-BE49-F238E27FC236}">
                <a16:creationId xmlns:a16="http://schemas.microsoft.com/office/drawing/2014/main" id="{B307C012-DE2E-6AC9-3EE0-A58ADE4F9A14}"/>
              </a:ext>
            </a:extLst>
          </p:cNvPr>
          <p:cNvSpPr>
            <a:spLocks noGrp="1"/>
          </p:cNvSpPr>
          <p:nvPr>
            <p:ph type="sldNum" sz="quarter" idx="12"/>
          </p:nvPr>
        </p:nvSpPr>
        <p:spPr/>
        <p:txBody>
          <a:bodyPr/>
          <a:lstStyle/>
          <a:p>
            <a:pPr>
              <a:defRPr/>
            </a:pPr>
            <a:fld id="{2BE9E919-A463-264A-AD28-C5A0DC5B5896}" type="slidenum">
              <a:rPr lang="en-US" altLang="zh-CN" smtClean="0"/>
              <a:pPr>
                <a:defRPr/>
              </a:pPr>
              <a:t>52</a:t>
            </a:fld>
            <a:endParaRPr lang="en-US" altLang="zh-CN"/>
          </a:p>
        </p:txBody>
      </p:sp>
      <p:sp>
        <p:nvSpPr>
          <p:cNvPr id="8" name="文本框 7">
            <a:extLst>
              <a:ext uri="{FF2B5EF4-FFF2-40B4-BE49-F238E27FC236}">
                <a16:creationId xmlns:a16="http://schemas.microsoft.com/office/drawing/2014/main" id="{BE391C05-6335-2A60-4DFE-7E50AC2178A8}"/>
              </a:ext>
            </a:extLst>
          </p:cNvPr>
          <p:cNvSpPr txBox="1"/>
          <p:nvPr/>
        </p:nvSpPr>
        <p:spPr>
          <a:xfrm>
            <a:off x="499722" y="2180484"/>
            <a:ext cx="3816424" cy="369332"/>
          </a:xfrm>
          <a:prstGeom prst="rect">
            <a:avLst/>
          </a:prstGeom>
          <a:noFill/>
        </p:spPr>
        <p:txBody>
          <a:bodyPr wrap="square" rtlCol="0">
            <a:spAutoFit/>
          </a:bodyPr>
          <a:lstStyle/>
          <a:p>
            <a:r>
              <a:rPr kumimoji="1" lang="en-US" altLang="zh-CN" b="0" dirty="0"/>
              <a:t>BPF_PERF_OUTPUT</a:t>
            </a:r>
            <a:r>
              <a:rPr kumimoji="1" lang="zh-CN" altLang="en-US" b="0" dirty="0"/>
              <a:t>打印：</a:t>
            </a:r>
            <a:endParaRPr kumimoji="1" lang="en-US" altLang="zh-CN" b="0" dirty="0"/>
          </a:p>
        </p:txBody>
      </p:sp>
      <p:sp>
        <p:nvSpPr>
          <p:cNvPr id="13" name="文本框 12">
            <a:extLst>
              <a:ext uri="{FF2B5EF4-FFF2-40B4-BE49-F238E27FC236}">
                <a16:creationId xmlns:a16="http://schemas.microsoft.com/office/drawing/2014/main" id="{0DB1CA3D-C20D-547B-1DEC-765BAF6AEC82}"/>
              </a:ext>
            </a:extLst>
          </p:cNvPr>
          <p:cNvSpPr txBox="1"/>
          <p:nvPr/>
        </p:nvSpPr>
        <p:spPr>
          <a:xfrm>
            <a:off x="294402" y="5106325"/>
            <a:ext cx="8652748" cy="866840"/>
          </a:xfrm>
          <a:prstGeom prst="rect">
            <a:avLst/>
          </a:prstGeom>
          <a:noFill/>
        </p:spPr>
        <p:txBody>
          <a:bodyPr wrap="square" rtlCol="0">
            <a:spAutoFit/>
          </a:bodyPr>
          <a:lstStyle/>
          <a:p>
            <a:pPr>
              <a:lnSpc>
                <a:spcPct val="150000"/>
              </a:lnSpc>
            </a:pPr>
            <a:r>
              <a:rPr kumimoji="1" lang="zh-CN" altLang="en-US" b="0" dirty="0"/>
              <a:t>更多的</a:t>
            </a:r>
            <a:r>
              <a:rPr kumimoji="1" lang="en-US" altLang="zh-CN" b="0" dirty="0"/>
              <a:t>bcc</a:t>
            </a:r>
            <a:r>
              <a:rPr kumimoji="1" lang="zh-CN" altLang="en-US" b="0" dirty="0"/>
              <a:t>编程等你解锁：</a:t>
            </a:r>
            <a:endParaRPr kumimoji="1" lang="en-US" altLang="zh-CN" b="0" dirty="0"/>
          </a:p>
          <a:p>
            <a:pPr>
              <a:lnSpc>
                <a:spcPct val="150000"/>
              </a:lnSpc>
            </a:pPr>
            <a:r>
              <a:rPr kumimoji="1" lang="en" altLang="zh-CN" b="0" dirty="0">
                <a:hlinkClick r:id="rId3"/>
              </a:rPr>
              <a:t>https://github.com/iovisor/bcc/blob/master/docs/tutorial_bcc_python_developer.md</a:t>
            </a:r>
            <a:endParaRPr kumimoji="1" lang="en" altLang="zh-CN" b="0" dirty="0"/>
          </a:p>
        </p:txBody>
      </p:sp>
      <p:pic>
        <p:nvPicPr>
          <p:cNvPr id="3" name="图片 2">
            <a:extLst>
              <a:ext uri="{FF2B5EF4-FFF2-40B4-BE49-F238E27FC236}">
                <a16:creationId xmlns:a16="http://schemas.microsoft.com/office/drawing/2014/main" id="{6C07493A-3F5F-41B5-18DE-19519FEDE6CB}"/>
              </a:ext>
            </a:extLst>
          </p:cNvPr>
          <p:cNvPicPr>
            <a:picLocks noChangeAspect="1"/>
          </p:cNvPicPr>
          <p:nvPr/>
        </p:nvPicPr>
        <p:blipFill>
          <a:blip r:embed="rId4"/>
          <a:stretch>
            <a:fillRect/>
          </a:stretch>
        </p:blipFill>
        <p:spPr>
          <a:xfrm>
            <a:off x="517161" y="2775331"/>
            <a:ext cx="6729299" cy="2060522"/>
          </a:xfrm>
          <a:prstGeom prst="rect">
            <a:avLst/>
          </a:prstGeom>
        </p:spPr>
      </p:pic>
    </p:spTree>
    <p:extLst>
      <p:ext uri="{BB962C8B-B14F-4D97-AF65-F5344CB8AC3E}">
        <p14:creationId xmlns:p14="http://schemas.microsoft.com/office/powerpoint/2010/main" val="42672223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626840" y="1680880"/>
            <a:ext cx="4320480"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bpftrace</a:t>
            </a:r>
            <a:r>
              <a:rPr kumimoji="1" lang="zh-CN" altLang="en-US" sz="2400" dirty="0">
                <a:latin typeface="SimHei" panose="02010609060101010101" pitchFamily="49" charset="-122"/>
                <a:ea typeface="SimHei" panose="02010609060101010101" pitchFamily="49" charset="-122"/>
              </a:rPr>
              <a:t>编程：</a:t>
            </a:r>
          </a:p>
        </p:txBody>
      </p:sp>
      <p:sp>
        <p:nvSpPr>
          <p:cNvPr id="4" name="灯片编号占位符 3">
            <a:extLst>
              <a:ext uri="{FF2B5EF4-FFF2-40B4-BE49-F238E27FC236}">
                <a16:creationId xmlns:a16="http://schemas.microsoft.com/office/drawing/2014/main" id="{0AF59C08-E861-572B-ADB7-9BE4CF063FB6}"/>
              </a:ext>
            </a:extLst>
          </p:cNvPr>
          <p:cNvSpPr>
            <a:spLocks noGrp="1"/>
          </p:cNvSpPr>
          <p:nvPr>
            <p:ph type="sldNum" sz="quarter" idx="12"/>
          </p:nvPr>
        </p:nvSpPr>
        <p:spPr/>
        <p:txBody>
          <a:bodyPr/>
          <a:lstStyle/>
          <a:p>
            <a:pPr>
              <a:defRPr/>
            </a:pPr>
            <a:fld id="{2BE9E919-A463-264A-AD28-C5A0DC5B5896}" type="slidenum">
              <a:rPr lang="en-US" altLang="zh-CN" smtClean="0"/>
              <a:pPr>
                <a:defRPr/>
              </a:pPr>
              <a:t>53</a:t>
            </a:fld>
            <a:endParaRPr lang="en-US" altLang="zh-CN"/>
          </a:p>
        </p:txBody>
      </p:sp>
      <p:pic>
        <p:nvPicPr>
          <p:cNvPr id="7" name="图片 6">
            <a:extLst>
              <a:ext uri="{FF2B5EF4-FFF2-40B4-BE49-F238E27FC236}">
                <a16:creationId xmlns:a16="http://schemas.microsoft.com/office/drawing/2014/main" id="{C5C90318-799F-8AB6-6AF0-811D25FED9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40" y="2696093"/>
            <a:ext cx="7632848" cy="909999"/>
          </a:xfrm>
          <a:prstGeom prst="rect">
            <a:avLst/>
          </a:prstGeom>
        </p:spPr>
      </p:pic>
      <p:sp>
        <p:nvSpPr>
          <p:cNvPr id="8" name="文本框 7">
            <a:extLst>
              <a:ext uri="{FF2B5EF4-FFF2-40B4-BE49-F238E27FC236}">
                <a16:creationId xmlns:a16="http://schemas.microsoft.com/office/drawing/2014/main" id="{202604AC-444D-8227-4013-2730B03D5CE6}"/>
              </a:ext>
            </a:extLst>
          </p:cNvPr>
          <p:cNvSpPr txBox="1"/>
          <p:nvPr/>
        </p:nvSpPr>
        <p:spPr>
          <a:xfrm>
            <a:off x="626840" y="3735262"/>
            <a:ext cx="5313312" cy="369332"/>
          </a:xfrm>
          <a:prstGeom prst="rect">
            <a:avLst/>
          </a:prstGeom>
          <a:noFill/>
        </p:spPr>
        <p:txBody>
          <a:bodyPr wrap="square" rtlCol="0">
            <a:spAutoFit/>
          </a:bodyPr>
          <a:lstStyle/>
          <a:p>
            <a:r>
              <a:rPr kumimoji="1" lang="zh-CN" altLang="en-US" dirty="0"/>
              <a:t>句法：</a:t>
            </a:r>
          </a:p>
        </p:txBody>
      </p:sp>
      <p:sp>
        <p:nvSpPr>
          <p:cNvPr id="9" name="文本框 8">
            <a:extLst>
              <a:ext uri="{FF2B5EF4-FFF2-40B4-BE49-F238E27FC236}">
                <a16:creationId xmlns:a16="http://schemas.microsoft.com/office/drawing/2014/main" id="{FDBF89F2-C2A0-9E97-DF9C-7DE1007B6FE0}"/>
              </a:ext>
            </a:extLst>
          </p:cNvPr>
          <p:cNvSpPr txBox="1"/>
          <p:nvPr/>
        </p:nvSpPr>
        <p:spPr>
          <a:xfrm>
            <a:off x="626840" y="2234653"/>
            <a:ext cx="5313312" cy="369332"/>
          </a:xfrm>
          <a:prstGeom prst="rect">
            <a:avLst/>
          </a:prstGeom>
          <a:noFill/>
        </p:spPr>
        <p:txBody>
          <a:bodyPr wrap="square" rtlCol="0">
            <a:spAutoFit/>
          </a:bodyPr>
          <a:lstStyle/>
          <a:p>
            <a:r>
              <a:rPr kumimoji="1" lang="zh-CN" altLang="en-US" dirty="0"/>
              <a:t>基础示例：</a:t>
            </a:r>
          </a:p>
        </p:txBody>
      </p:sp>
      <p:sp>
        <p:nvSpPr>
          <p:cNvPr id="10" name="文本框 9">
            <a:extLst>
              <a:ext uri="{FF2B5EF4-FFF2-40B4-BE49-F238E27FC236}">
                <a16:creationId xmlns:a16="http://schemas.microsoft.com/office/drawing/2014/main" id="{C979420C-558F-D31F-33D6-2587512EABBA}"/>
              </a:ext>
            </a:extLst>
          </p:cNvPr>
          <p:cNvSpPr txBox="1"/>
          <p:nvPr/>
        </p:nvSpPr>
        <p:spPr>
          <a:xfrm>
            <a:off x="626840" y="4233764"/>
            <a:ext cx="7329536" cy="400110"/>
          </a:xfrm>
          <a:prstGeom prst="rect">
            <a:avLst/>
          </a:prstGeom>
          <a:noFill/>
        </p:spPr>
        <p:txBody>
          <a:bodyPr wrap="square" rtlCol="0">
            <a:spAutoFit/>
          </a:bodyPr>
          <a:lstStyle/>
          <a:p>
            <a:r>
              <a:rPr lang="en" altLang="zh-CN" sz="2000" b="0" i="0" dirty="0">
                <a:solidFill>
                  <a:srgbClr val="000000"/>
                </a:solidFill>
                <a:effectLst/>
                <a:latin typeface="Courier" panose="02070309020205020404" pitchFamily="49" charset="0"/>
              </a:rPr>
              <a:t>probe[,probe,...] /filter/ { action }</a:t>
            </a:r>
            <a:endParaRPr kumimoji="1" lang="zh-CN" altLang="en-US" sz="2000" dirty="0"/>
          </a:p>
        </p:txBody>
      </p:sp>
      <p:sp>
        <p:nvSpPr>
          <p:cNvPr id="12" name="文本框 11">
            <a:extLst>
              <a:ext uri="{FF2B5EF4-FFF2-40B4-BE49-F238E27FC236}">
                <a16:creationId xmlns:a16="http://schemas.microsoft.com/office/drawing/2014/main" id="{AE929320-2BF2-6C23-E0BE-F4A9518852AB}"/>
              </a:ext>
            </a:extLst>
          </p:cNvPr>
          <p:cNvSpPr txBox="1"/>
          <p:nvPr/>
        </p:nvSpPr>
        <p:spPr>
          <a:xfrm>
            <a:off x="665114" y="4725365"/>
            <a:ext cx="7795318" cy="1892826"/>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b="0" dirty="0"/>
              <a:t>probe: </a:t>
            </a:r>
            <a:r>
              <a:rPr kumimoji="1" lang="zh-CN" altLang="en-US" b="0" dirty="0"/>
              <a:t>指定要监测的事件</a:t>
            </a:r>
            <a:endParaRPr kumimoji="1" lang="en-US" altLang="zh-CN" b="0" dirty="0"/>
          </a:p>
          <a:p>
            <a:pPr marL="285750" indent="-285750">
              <a:buFont typeface="Arial" panose="020B0604020202020204" pitchFamily="34" charset="0"/>
              <a:buChar char="•"/>
            </a:pPr>
            <a:r>
              <a:rPr kumimoji="1" lang="en-US" altLang="zh-CN" b="0" dirty="0"/>
              <a:t>filter: </a:t>
            </a:r>
            <a:r>
              <a:rPr kumimoji="1" lang="zh-CN" altLang="en-US" b="0" dirty="0"/>
              <a:t>可选，可以根据布尔表达式过滤事件</a:t>
            </a:r>
            <a:endParaRPr kumimoji="1" lang="en-US" altLang="zh-CN" b="0" dirty="0"/>
          </a:p>
          <a:p>
            <a:pPr marL="285750" indent="-285750">
              <a:buFont typeface="Arial" panose="020B0604020202020204" pitchFamily="34" charset="0"/>
              <a:buChar char="•"/>
            </a:pPr>
            <a:r>
              <a:rPr kumimoji="1" lang="en-US" altLang="zh-CN" b="0" dirty="0"/>
              <a:t>action: </a:t>
            </a:r>
            <a:r>
              <a:rPr kumimoji="1" lang="zh-CN" altLang="en-US" b="0" dirty="0"/>
              <a:t>小程序</a:t>
            </a:r>
          </a:p>
          <a:p>
            <a:pPr>
              <a:lnSpc>
                <a:spcPct val="150000"/>
              </a:lnSpc>
            </a:pPr>
            <a:r>
              <a:rPr kumimoji="1" lang="zh-CN" altLang="en-US" b="0" dirty="0"/>
              <a:t>示例中：</a:t>
            </a:r>
            <a:endParaRPr kumimoji="1" lang="en-US" altLang="zh-CN" b="0" dirty="0"/>
          </a:p>
          <a:p>
            <a:pPr marL="285750" indent="-285750">
              <a:buFont typeface="Arial" panose="020B0604020202020204" pitchFamily="34" charset="0"/>
              <a:buChar char="•"/>
            </a:pPr>
            <a:r>
              <a:rPr kumimoji="1" lang="en-US" altLang="zh-CN" b="0" dirty="0"/>
              <a:t>-e: </a:t>
            </a:r>
            <a:r>
              <a:rPr kumimoji="1" lang="en-US" altLang="zh-CN" b="0" dirty="0" err="1"/>
              <a:t>excute</a:t>
            </a:r>
            <a:r>
              <a:rPr kumimoji="1" lang="en-US" altLang="zh-CN" b="0" dirty="0"/>
              <a:t>, </a:t>
            </a:r>
            <a:r>
              <a:rPr kumimoji="1" lang="zh-CN" altLang="en-US" b="0" dirty="0"/>
              <a:t>表示执行之后的小程序</a:t>
            </a:r>
            <a:endParaRPr kumimoji="1" lang="en-US" altLang="zh-CN" b="0" dirty="0"/>
          </a:p>
          <a:p>
            <a:pPr marL="285750" indent="-285750">
              <a:buFont typeface="Arial" panose="020B0604020202020204" pitchFamily="34" charset="0"/>
              <a:buChar char="•"/>
            </a:pPr>
            <a:r>
              <a:rPr kumimoji="1" lang="en-US" altLang="zh-CN" b="0" dirty="0"/>
              <a:t>BEGIN: </a:t>
            </a:r>
            <a:r>
              <a:rPr kumimoji="1" lang="zh-CN" altLang="en-US" b="0" dirty="0"/>
              <a:t>特殊的</a:t>
            </a:r>
            <a:r>
              <a:rPr kumimoji="1" lang="en-US" altLang="zh-CN" b="0" dirty="0"/>
              <a:t>probe</a:t>
            </a:r>
            <a:r>
              <a:rPr kumimoji="1" lang="zh-CN" altLang="en-US" b="0" dirty="0"/>
              <a:t>，程序开始时触发，可以用来打印标题等</a:t>
            </a:r>
          </a:p>
        </p:txBody>
      </p:sp>
    </p:spTree>
    <p:extLst>
      <p:ext uri="{BB962C8B-B14F-4D97-AF65-F5344CB8AC3E}">
        <p14:creationId xmlns:p14="http://schemas.microsoft.com/office/powerpoint/2010/main" val="218610685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772816"/>
            <a:ext cx="4320480"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进阶示例：</a:t>
            </a:r>
          </a:p>
        </p:txBody>
      </p:sp>
      <p:sp>
        <p:nvSpPr>
          <p:cNvPr id="4" name="灯片编号占位符 3">
            <a:extLst>
              <a:ext uri="{FF2B5EF4-FFF2-40B4-BE49-F238E27FC236}">
                <a16:creationId xmlns:a16="http://schemas.microsoft.com/office/drawing/2014/main" id="{0AF59C08-E861-572B-ADB7-9BE4CF063FB6}"/>
              </a:ext>
            </a:extLst>
          </p:cNvPr>
          <p:cNvSpPr>
            <a:spLocks noGrp="1"/>
          </p:cNvSpPr>
          <p:nvPr>
            <p:ph type="sldNum" sz="quarter" idx="12"/>
          </p:nvPr>
        </p:nvSpPr>
        <p:spPr/>
        <p:txBody>
          <a:bodyPr/>
          <a:lstStyle/>
          <a:p>
            <a:pPr>
              <a:defRPr/>
            </a:pPr>
            <a:fld id="{2BE9E919-A463-264A-AD28-C5A0DC5B5896}" type="slidenum">
              <a:rPr lang="en-US" altLang="zh-CN" smtClean="0"/>
              <a:pPr>
                <a:defRPr/>
              </a:pPr>
              <a:t>54</a:t>
            </a:fld>
            <a:endParaRPr lang="en-US" altLang="zh-CN"/>
          </a:p>
        </p:txBody>
      </p:sp>
      <p:sp>
        <p:nvSpPr>
          <p:cNvPr id="6" name="文本框 5">
            <a:extLst>
              <a:ext uri="{FF2B5EF4-FFF2-40B4-BE49-F238E27FC236}">
                <a16:creationId xmlns:a16="http://schemas.microsoft.com/office/drawing/2014/main" id="{181D3829-4633-EC1A-6367-0321A2DCA7D2}"/>
              </a:ext>
            </a:extLst>
          </p:cNvPr>
          <p:cNvSpPr txBox="1"/>
          <p:nvPr/>
        </p:nvSpPr>
        <p:spPr>
          <a:xfrm>
            <a:off x="539552" y="2473681"/>
            <a:ext cx="5313312" cy="369332"/>
          </a:xfrm>
          <a:prstGeom prst="rect">
            <a:avLst/>
          </a:prstGeom>
          <a:noFill/>
        </p:spPr>
        <p:txBody>
          <a:bodyPr wrap="square" rtlCol="0">
            <a:spAutoFit/>
          </a:bodyPr>
          <a:lstStyle/>
          <a:p>
            <a:r>
              <a:rPr kumimoji="1" lang="zh-CN" altLang="en-US" b="0" dirty="0"/>
              <a:t>利用</a:t>
            </a:r>
            <a:r>
              <a:rPr kumimoji="1" lang="en-US" altLang="zh-CN" b="0" dirty="0" err="1"/>
              <a:t>krobe</a:t>
            </a:r>
            <a:r>
              <a:rPr kumimoji="1" lang="zh-CN" altLang="en-US" b="0" dirty="0"/>
              <a:t>追踪 打开文件 这一事件</a:t>
            </a:r>
          </a:p>
        </p:txBody>
      </p:sp>
      <p:sp>
        <p:nvSpPr>
          <p:cNvPr id="7" name="文本框 6">
            <a:extLst>
              <a:ext uri="{FF2B5EF4-FFF2-40B4-BE49-F238E27FC236}">
                <a16:creationId xmlns:a16="http://schemas.microsoft.com/office/drawing/2014/main" id="{62225D42-DAD7-4C03-C82A-97D445A46E5A}"/>
              </a:ext>
            </a:extLst>
          </p:cNvPr>
          <p:cNvSpPr txBox="1"/>
          <p:nvPr/>
        </p:nvSpPr>
        <p:spPr>
          <a:xfrm>
            <a:off x="564828" y="2905729"/>
            <a:ext cx="5313312" cy="369332"/>
          </a:xfrm>
          <a:prstGeom prst="rect">
            <a:avLst/>
          </a:prstGeom>
          <a:noFill/>
        </p:spPr>
        <p:txBody>
          <a:bodyPr wrap="square" rtlCol="0">
            <a:spAutoFit/>
          </a:bodyPr>
          <a:lstStyle/>
          <a:p>
            <a:r>
              <a:rPr kumimoji="1" lang="zh-CN" altLang="en-US" b="0" dirty="0"/>
              <a:t>用户态：</a:t>
            </a:r>
            <a:r>
              <a:rPr kumimoji="1" lang="en-US" altLang="zh-CN" b="0" dirty="0"/>
              <a:t>open() ——&gt; </a:t>
            </a:r>
            <a:r>
              <a:rPr kumimoji="1" lang="zh-CN" altLang="en-US" b="0" dirty="0"/>
              <a:t>内核态：</a:t>
            </a:r>
            <a:r>
              <a:rPr kumimoji="1" lang="en-US" altLang="zh-CN" b="0" dirty="0" err="1"/>
              <a:t>do_sys_open</a:t>
            </a:r>
            <a:r>
              <a:rPr kumimoji="1" lang="en-US" altLang="zh-CN" b="0" dirty="0"/>
              <a:t>()</a:t>
            </a:r>
            <a:endParaRPr kumimoji="1" lang="zh-CN" altLang="en-US" b="0" dirty="0"/>
          </a:p>
        </p:txBody>
      </p:sp>
      <p:sp>
        <p:nvSpPr>
          <p:cNvPr id="8" name="文本框 7">
            <a:extLst>
              <a:ext uri="{FF2B5EF4-FFF2-40B4-BE49-F238E27FC236}">
                <a16:creationId xmlns:a16="http://schemas.microsoft.com/office/drawing/2014/main" id="{0667F76D-739D-608F-AF56-AC724D797BB7}"/>
              </a:ext>
            </a:extLst>
          </p:cNvPr>
          <p:cNvSpPr txBox="1"/>
          <p:nvPr/>
        </p:nvSpPr>
        <p:spPr>
          <a:xfrm>
            <a:off x="593924" y="3769825"/>
            <a:ext cx="8064896" cy="369332"/>
          </a:xfrm>
          <a:prstGeom prst="rect">
            <a:avLst/>
          </a:prstGeom>
          <a:noFill/>
        </p:spPr>
        <p:txBody>
          <a:bodyPr wrap="square" rtlCol="0">
            <a:spAutoFit/>
          </a:bodyPr>
          <a:lstStyle/>
          <a:p>
            <a:r>
              <a:rPr kumimoji="1" lang="en" altLang="zh-CN" b="0" dirty="0"/>
              <a:t>long </a:t>
            </a:r>
            <a:r>
              <a:rPr kumimoji="1" lang="en" altLang="zh-CN" b="0" dirty="0" err="1"/>
              <a:t>do_sys_open</a:t>
            </a:r>
            <a:r>
              <a:rPr kumimoji="1" lang="en" altLang="zh-CN" b="0" dirty="0"/>
              <a:t>(int </a:t>
            </a:r>
            <a:r>
              <a:rPr kumimoji="1" lang="en" altLang="zh-CN" b="0" dirty="0" err="1"/>
              <a:t>dfd</a:t>
            </a:r>
            <a:r>
              <a:rPr kumimoji="1" lang="en" altLang="zh-CN" b="0" dirty="0"/>
              <a:t>, const char __user *filename, int flags, int mode)</a:t>
            </a:r>
            <a:endParaRPr kumimoji="1" lang="zh-CN" altLang="en-US" b="0" dirty="0"/>
          </a:p>
        </p:txBody>
      </p:sp>
      <p:sp>
        <p:nvSpPr>
          <p:cNvPr id="10" name="文本框 9">
            <a:extLst>
              <a:ext uri="{FF2B5EF4-FFF2-40B4-BE49-F238E27FC236}">
                <a16:creationId xmlns:a16="http://schemas.microsoft.com/office/drawing/2014/main" id="{F8AA0D44-7281-5C38-9134-C14D524C7805}"/>
              </a:ext>
            </a:extLst>
          </p:cNvPr>
          <p:cNvSpPr txBox="1"/>
          <p:nvPr/>
        </p:nvSpPr>
        <p:spPr>
          <a:xfrm>
            <a:off x="564828" y="4320069"/>
            <a:ext cx="8064896" cy="1744067"/>
          </a:xfrm>
          <a:prstGeom prst="rect">
            <a:avLst/>
          </a:prstGeom>
          <a:noFill/>
        </p:spPr>
        <p:txBody>
          <a:bodyPr wrap="square" rtlCol="0">
            <a:spAutoFit/>
          </a:bodyPr>
          <a:lstStyle/>
          <a:p>
            <a:pPr>
              <a:lnSpc>
                <a:spcPct val="150000"/>
              </a:lnSpc>
            </a:pPr>
            <a:r>
              <a:rPr kumimoji="1" lang="zh-CN" altLang="en-US" sz="2000" b="0" dirty="0"/>
              <a:t>目标：</a:t>
            </a:r>
            <a:endParaRPr kumimoji="1" lang="en-US" altLang="zh-CN" sz="2000" b="0" dirty="0"/>
          </a:p>
          <a:p>
            <a:pPr marL="285750" indent="-285750">
              <a:lnSpc>
                <a:spcPct val="150000"/>
              </a:lnSpc>
              <a:buFont typeface="Arial" panose="020B0604020202020204" pitchFamily="34" charset="0"/>
              <a:buChar char="•"/>
            </a:pPr>
            <a:r>
              <a:rPr kumimoji="1" lang="zh-CN" altLang="en-US" b="0" dirty="0"/>
              <a:t>动态追踪内核函数</a:t>
            </a:r>
            <a:r>
              <a:rPr kumimoji="1" lang="en-US" altLang="zh-CN" b="0" dirty="0" err="1"/>
              <a:t>do_sys_open</a:t>
            </a:r>
            <a:r>
              <a:rPr kumimoji="1" lang="en-US" altLang="zh-CN" b="0" dirty="0"/>
              <a:t>()</a:t>
            </a:r>
          </a:p>
          <a:p>
            <a:pPr marL="285750" indent="-285750">
              <a:lnSpc>
                <a:spcPct val="150000"/>
              </a:lnSpc>
              <a:buFont typeface="Arial" panose="020B0604020202020204" pitchFamily="34" charset="0"/>
              <a:buChar char="•"/>
            </a:pPr>
            <a:r>
              <a:rPr kumimoji="1" lang="zh-CN" altLang="en-US" b="0" dirty="0"/>
              <a:t>获取所打开文件的文件名称，即</a:t>
            </a:r>
            <a:r>
              <a:rPr kumimoji="1" lang="en-US" altLang="zh-CN" b="0" dirty="0"/>
              <a:t>filename</a:t>
            </a:r>
          </a:p>
          <a:p>
            <a:pPr marL="285750" indent="-285750">
              <a:lnSpc>
                <a:spcPct val="150000"/>
              </a:lnSpc>
              <a:buFont typeface="Arial" panose="020B0604020202020204" pitchFamily="34" charset="0"/>
              <a:buChar char="•"/>
            </a:pPr>
            <a:r>
              <a:rPr kumimoji="1" lang="zh-CN" altLang="en-US" b="0" dirty="0"/>
              <a:t>追踪指定文件</a:t>
            </a:r>
            <a:endParaRPr kumimoji="1" lang="en-US" altLang="zh-CN" b="0" dirty="0"/>
          </a:p>
        </p:txBody>
      </p:sp>
      <p:sp>
        <p:nvSpPr>
          <p:cNvPr id="11" name="文本框 10">
            <a:extLst>
              <a:ext uri="{FF2B5EF4-FFF2-40B4-BE49-F238E27FC236}">
                <a16:creationId xmlns:a16="http://schemas.microsoft.com/office/drawing/2014/main" id="{46F2B00B-C6CB-A87C-4D94-A904226EECD0}"/>
              </a:ext>
            </a:extLst>
          </p:cNvPr>
          <p:cNvSpPr txBox="1"/>
          <p:nvPr/>
        </p:nvSpPr>
        <p:spPr>
          <a:xfrm>
            <a:off x="593924" y="3337777"/>
            <a:ext cx="8064896" cy="369332"/>
          </a:xfrm>
          <a:prstGeom prst="rect">
            <a:avLst/>
          </a:prstGeom>
          <a:noFill/>
        </p:spPr>
        <p:txBody>
          <a:bodyPr wrap="square" rtlCol="0">
            <a:spAutoFit/>
          </a:bodyPr>
          <a:lstStyle/>
          <a:p>
            <a:r>
              <a:rPr kumimoji="1" lang="zh-CN" altLang="en" b="0" dirty="0"/>
              <a:t>函数</a:t>
            </a:r>
            <a:r>
              <a:rPr kumimoji="1" lang="zh-CN" altLang="en-US" b="0" dirty="0"/>
              <a:t>原型：</a:t>
            </a:r>
          </a:p>
        </p:txBody>
      </p:sp>
    </p:spTree>
    <p:extLst>
      <p:ext uri="{BB962C8B-B14F-4D97-AF65-F5344CB8AC3E}">
        <p14:creationId xmlns:p14="http://schemas.microsoft.com/office/powerpoint/2010/main" val="126120879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772816"/>
            <a:ext cx="4320480"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获取文件名：</a:t>
            </a:r>
          </a:p>
        </p:txBody>
      </p:sp>
      <p:sp>
        <p:nvSpPr>
          <p:cNvPr id="4" name="灯片编号占位符 3">
            <a:extLst>
              <a:ext uri="{FF2B5EF4-FFF2-40B4-BE49-F238E27FC236}">
                <a16:creationId xmlns:a16="http://schemas.microsoft.com/office/drawing/2014/main" id="{0AF59C08-E861-572B-ADB7-9BE4CF063FB6}"/>
              </a:ext>
            </a:extLst>
          </p:cNvPr>
          <p:cNvSpPr>
            <a:spLocks noGrp="1"/>
          </p:cNvSpPr>
          <p:nvPr>
            <p:ph type="sldNum" sz="quarter" idx="12"/>
          </p:nvPr>
        </p:nvSpPr>
        <p:spPr/>
        <p:txBody>
          <a:bodyPr/>
          <a:lstStyle/>
          <a:p>
            <a:pPr>
              <a:defRPr/>
            </a:pPr>
            <a:fld id="{2BE9E919-A463-264A-AD28-C5A0DC5B5896}" type="slidenum">
              <a:rPr lang="en-US" altLang="zh-CN" smtClean="0"/>
              <a:pPr>
                <a:defRPr/>
              </a:pPr>
              <a:t>55</a:t>
            </a:fld>
            <a:endParaRPr lang="en-US" altLang="zh-CN"/>
          </a:p>
        </p:txBody>
      </p:sp>
      <p:sp>
        <p:nvSpPr>
          <p:cNvPr id="3" name="文本框 2">
            <a:extLst>
              <a:ext uri="{FF2B5EF4-FFF2-40B4-BE49-F238E27FC236}">
                <a16:creationId xmlns:a16="http://schemas.microsoft.com/office/drawing/2014/main" id="{6D07F247-999D-626B-7D5E-5FE26681C4A8}"/>
              </a:ext>
            </a:extLst>
          </p:cNvPr>
          <p:cNvSpPr txBox="1"/>
          <p:nvPr/>
        </p:nvSpPr>
        <p:spPr>
          <a:xfrm>
            <a:off x="568400" y="2297197"/>
            <a:ext cx="7632848" cy="369332"/>
          </a:xfrm>
          <a:prstGeom prst="rect">
            <a:avLst/>
          </a:prstGeom>
          <a:noFill/>
        </p:spPr>
        <p:txBody>
          <a:bodyPr wrap="square" rtlCol="0">
            <a:spAutoFit/>
          </a:bodyPr>
          <a:lstStyle/>
          <a:p>
            <a:r>
              <a:rPr lang="en" altLang="zh-CN" b="0" dirty="0" err="1"/>
              <a:t>bpftrace</a:t>
            </a:r>
            <a:r>
              <a:rPr lang="en" altLang="zh-CN" b="0" dirty="0"/>
              <a:t> -e '</a:t>
            </a:r>
            <a:r>
              <a:rPr lang="en" altLang="zh-CN" b="0" dirty="0" err="1"/>
              <a:t>kprobe:do_sys_open</a:t>
            </a:r>
            <a:r>
              <a:rPr lang="en" altLang="zh-CN" b="0" dirty="0"/>
              <a:t> { </a:t>
            </a:r>
            <a:r>
              <a:rPr lang="en" altLang="zh-CN" b="0" dirty="0" err="1"/>
              <a:t>printf</a:t>
            </a:r>
            <a:r>
              <a:rPr lang="en" altLang="zh-CN" b="0" dirty="0"/>
              <a:t>("opening: %s\n", str(arg1)); }'</a:t>
            </a:r>
            <a:endParaRPr kumimoji="1" lang="zh-CN" altLang="en-US" b="0" dirty="0"/>
          </a:p>
        </p:txBody>
      </p:sp>
      <p:sp>
        <p:nvSpPr>
          <p:cNvPr id="9" name="文本框 8">
            <a:extLst>
              <a:ext uri="{FF2B5EF4-FFF2-40B4-BE49-F238E27FC236}">
                <a16:creationId xmlns:a16="http://schemas.microsoft.com/office/drawing/2014/main" id="{13925E4C-6C74-EF72-8866-F4CF8F9A7B39}"/>
              </a:ext>
            </a:extLst>
          </p:cNvPr>
          <p:cNvSpPr txBox="1"/>
          <p:nvPr/>
        </p:nvSpPr>
        <p:spPr>
          <a:xfrm>
            <a:off x="1115616" y="3141428"/>
            <a:ext cx="1555328" cy="369332"/>
          </a:xfrm>
          <a:prstGeom prst="rect">
            <a:avLst/>
          </a:prstGeom>
          <a:noFill/>
        </p:spPr>
        <p:txBody>
          <a:bodyPr wrap="square" rtlCol="0">
            <a:spAutoFit/>
          </a:bodyPr>
          <a:lstStyle/>
          <a:p>
            <a:r>
              <a:rPr kumimoji="1" lang="zh-CN" altLang="en-US" b="0" dirty="0"/>
              <a:t>指定</a:t>
            </a:r>
            <a:r>
              <a:rPr kumimoji="1" lang="en-US" altLang="zh-CN" b="0" dirty="0"/>
              <a:t>probe</a:t>
            </a:r>
            <a:endParaRPr kumimoji="1" lang="zh-CN" altLang="en-US" b="0" dirty="0"/>
          </a:p>
        </p:txBody>
      </p:sp>
      <p:sp>
        <p:nvSpPr>
          <p:cNvPr id="12" name="文本框 11">
            <a:extLst>
              <a:ext uri="{FF2B5EF4-FFF2-40B4-BE49-F238E27FC236}">
                <a16:creationId xmlns:a16="http://schemas.microsoft.com/office/drawing/2014/main" id="{73691683-64EA-9516-D3A5-1F3A4B098294}"/>
              </a:ext>
            </a:extLst>
          </p:cNvPr>
          <p:cNvSpPr txBox="1"/>
          <p:nvPr/>
        </p:nvSpPr>
        <p:spPr>
          <a:xfrm>
            <a:off x="2829496" y="3144201"/>
            <a:ext cx="1555328" cy="369332"/>
          </a:xfrm>
          <a:prstGeom prst="rect">
            <a:avLst/>
          </a:prstGeom>
          <a:noFill/>
        </p:spPr>
        <p:txBody>
          <a:bodyPr wrap="square" rtlCol="0">
            <a:spAutoFit/>
          </a:bodyPr>
          <a:lstStyle/>
          <a:p>
            <a:r>
              <a:rPr kumimoji="1" lang="zh-CN" altLang="en-US" b="0" dirty="0"/>
              <a:t>指定追踪函数</a:t>
            </a:r>
          </a:p>
        </p:txBody>
      </p:sp>
      <p:sp>
        <p:nvSpPr>
          <p:cNvPr id="13" name="文本框 12">
            <a:extLst>
              <a:ext uri="{FF2B5EF4-FFF2-40B4-BE49-F238E27FC236}">
                <a16:creationId xmlns:a16="http://schemas.microsoft.com/office/drawing/2014/main" id="{7955F1F9-B673-8D5C-8B5D-5DA30609686B}"/>
              </a:ext>
            </a:extLst>
          </p:cNvPr>
          <p:cNvSpPr txBox="1"/>
          <p:nvPr/>
        </p:nvSpPr>
        <p:spPr>
          <a:xfrm>
            <a:off x="6089650" y="3144201"/>
            <a:ext cx="1905000" cy="369332"/>
          </a:xfrm>
          <a:prstGeom prst="rect">
            <a:avLst/>
          </a:prstGeom>
          <a:noFill/>
        </p:spPr>
        <p:txBody>
          <a:bodyPr wrap="square" rtlCol="0">
            <a:spAutoFit/>
          </a:bodyPr>
          <a:lstStyle/>
          <a:p>
            <a:r>
              <a:rPr kumimoji="1" lang="zh-CN" altLang="en-US" b="0" dirty="0"/>
              <a:t>获取第二个参数</a:t>
            </a:r>
          </a:p>
        </p:txBody>
      </p:sp>
      <p:cxnSp>
        <p:nvCxnSpPr>
          <p:cNvPr id="24" name="直线箭头连接符 23">
            <a:extLst>
              <a:ext uri="{FF2B5EF4-FFF2-40B4-BE49-F238E27FC236}">
                <a16:creationId xmlns:a16="http://schemas.microsoft.com/office/drawing/2014/main" id="{2B61BC20-C3F4-BB0E-51DC-F6CD910F781F}"/>
              </a:ext>
            </a:extLst>
          </p:cNvPr>
          <p:cNvCxnSpPr/>
          <p:nvPr/>
        </p:nvCxnSpPr>
        <p:spPr bwMode="auto">
          <a:xfrm flipH="1">
            <a:off x="1893280" y="2718212"/>
            <a:ext cx="360040" cy="288032"/>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直线箭头连接符 24">
            <a:extLst>
              <a:ext uri="{FF2B5EF4-FFF2-40B4-BE49-F238E27FC236}">
                <a16:creationId xmlns:a16="http://schemas.microsoft.com/office/drawing/2014/main" id="{35AC64DD-D821-B3E2-F727-D40276A87969}"/>
              </a:ext>
            </a:extLst>
          </p:cNvPr>
          <p:cNvCxnSpPr/>
          <p:nvPr/>
        </p:nvCxnSpPr>
        <p:spPr bwMode="auto">
          <a:xfrm>
            <a:off x="3247120" y="2724953"/>
            <a:ext cx="360040" cy="281291"/>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直线箭头连接符 27">
            <a:extLst>
              <a:ext uri="{FF2B5EF4-FFF2-40B4-BE49-F238E27FC236}">
                <a16:creationId xmlns:a16="http://schemas.microsoft.com/office/drawing/2014/main" id="{A1BFC7BB-BD16-4E41-4248-B332695DDF99}"/>
              </a:ext>
            </a:extLst>
          </p:cNvPr>
          <p:cNvCxnSpPr/>
          <p:nvPr/>
        </p:nvCxnSpPr>
        <p:spPr bwMode="auto">
          <a:xfrm>
            <a:off x="7068542" y="2684636"/>
            <a:ext cx="0" cy="392460"/>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a:extLst>
              <a:ext uri="{FF2B5EF4-FFF2-40B4-BE49-F238E27FC236}">
                <a16:creationId xmlns:a16="http://schemas.microsoft.com/office/drawing/2014/main" id="{274EFFFC-1183-9D31-EB01-73CCF8DB5E8C}"/>
              </a:ext>
            </a:extLst>
          </p:cNvPr>
          <p:cNvSpPr txBox="1"/>
          <p:nvPr/>
        </p:nvSpPr>
        <p:spPr>
          <a:xfrm>
            <a:off x="683568" y="3645944"/>
            <a:ext cx="4572000" cy="449995"/>
          </a:xfrm>
          <a:prstGeom prst="rect">
            <a:avLst/>
          </a:prstGeom>
          <a:noFill/>
        </p:spPr>
        <p:txBody>
          <a:bodyPr wrap="square">
            <a:spAutoFit/>
          </a:bodyPr>
          <a:lstStyle/>
          <a:p>
            <a:pPr>
              <a:lnSpc>
                <a:spcPct val="150000"/>
              </a:lnSpc>
            </a:pPr>
            <a:r>
              <a:rPr kumimoji="1" lang="zh-CN" altLang="en-US" sz="1800" b="0" dirty="0"/>
              <a:t>运行结果：</a:t>
            </a:r>
            <a:endParaRPr kumimoji="1" lang="en-US" altLang="zh-CN" sz="1800" b="0" dirty="0"/>
          </a:p>
        </p:txBody>
      </p:sp>
      <p:pic>
        <p:nvPicPr>
          <p:cNvPr id="33" name="图片 32">
            <a:extLst>
              <a:ext uri="{FF2B5EF4-FFF2-40B4-BE49-F238E27FC236}">
                <a16:creationId xmlns:a16="http://schemas.microsoft.com/office/drawing/2014/main" id="{8371105C-6EF0-C896-5A3C-E9113B8068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68" y="4228350"/>
            <a:ext cx="7558888" cy="1474200"/>
          </a:xfrm>
          <a:prstGeom prst="rect">
            <a:avLst/>
          </a:prstGeom>
        </p:spPr>
      </p:pic>
      <p:sp>
        <p:nvSpPr>
          <p:cNvPr id="34" name="文本框 33">
            <a:extLst>
              <a:ext uri="{FF2B5EF4-FFF2-40B4-BE49-F238E27FC236}">
                <a16:creationId xmlns:a16="http://schemas.microsoft.com/office/drawing/2014/main" id="{6DF9DCD4-4933-FC0D-F1DD-47F43DA77902}"/>
              </a:ext>
            </a:extLst>
          </p:cNvPr>
          <p:cNvSpPr txBox="1"/>
          <p:nvPr/>
        </p:nvSpPr>
        <p:spPr>
          <a:xfrm>
            <a:off x="683568" y="5949281"/>
            <a:ext cx="7311082" cy="369332"/>
          </a:xfrm>
          <a:prstGeom prst="rect">
            <a:avLst/>
          </a:prstGeom>
          <a:noFill/>
        </p:spPr>
        <p:txBody>
          <a:bodyPr wrap="square" rtlCol="0">
            <a:spAutoFit/>
          </a:bodyPr>
          <a:lstStyle/>
          <a:p>
            <a:r>
              <a:rPr kumimoji="1" lang="zh-CN" altLang="en-US" b="0" dirty="0">
                <a:solidFill>
                  <a:srgbClr val="FF0000"/>
                </a:solidFill>
              </a:rPr>
              <a:t>系统内</a:t>
            </a:r>
            <a:r>
              <a:rPr kumimoji="1" lang="en-US" altLang="zh-CN" b="0" dirty="0" err="1">
                <a:solidFill>
                  <a:srgbClr val="FF0000"/>
                </a:solidFill>
              </a:rPr>
              <a:t>do_sys_open</a:t>
            </a:r>
            <a:r>
              <a:rPr kumimoji="1" lang="en-US" altLang="zh-CN" b="0" dirty="0">
                <a:solidFill>
                  <a:srgbClr val="FF0000"/>
                </a:solidFill>
              </a:rPr>
              <a:t>()</a:t>
            </a:r>
            <a:r>
              <a:rPr kumimoji="1" lang="zh-CN" altLang="en-US" b="0" dirty="0">
                <a:solidFill>
                  <a:srgbClr val="FF0000"/>
                </a:solidFill>
              </a:rPr>
              <a:t>进程过多，若想针对目标文件，需要加上</a:t>
            </a:r>
            <a:r>
              <a:rPr kumimoji="1" lang="en-US" altLang="zh-CN" b="0" dirty="0">
                <a:solidFill>
                  <a:srgbClr val="FF0000"/>
                </a:solidFill>
              </a:rPr>
              <a:t>filter</a:t>
            </a:r>
            <a:endParaRPr kumimoji="1" lang="zh-CN" altLang="en-US" b="0" dirty="0">
              <a:solidFill>
                <a:srgbClr val="FF0000"/>
              </a:solidFill>
            </a:endParaRPr>
          </a:p>
        </p:txBody>
      </p:sp>
    </p:spTree>
    <p:extLst>
      <p:ext uri="{BB962C8B-B14F-4D97-AF65-F5344CB8AC3E}">
        <p14:creationId xmlns:p14="http://schemas.microsoft.com/office/powerpoint/2010/main" val="205405609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772816"/>
            <a:ext cx="4320480"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指定目标文件名：</a:t>
            </a:r>
          </a:p>
        </p:txBody>
      </p:sp>
      <p:sp>
        <p:nvSpPr>
          <p:cNvPr id="4" name="灯片编号占位符 3">
            <a:extLst>
              <a:ext uri="{FF2B5EF4-FFF2-40B4-BE49-F238E27FC236}">
                <a16:creationId xmlns:a16="http://schemas.microsoft.com/office/drawing/2014/main" id="{0AF59C08-E861-572B-ADB7-9BE4CF063FB6}"/>
              </a:ext>
            </a:extLst>
          </p:cNvPr>
          <p:cNvSpPr>
            <a:spLocks noGrp="1"/>
          </p:cNvSpPr>
          <p:nvPr>
            <p:ph type="sldNum" sz="quarter" idx="12"/>
          </p:nvPr>
        </p:nvSpPr>
        <p:spPr/>
        <p:txBody>
          <a:bodyPr/>
          <a:lstStyle/>
          <a:p>
            <a:pPr>
              <a:defRPr/>
            </a:pPr>
            <a:fld id="{2BE9E919-A463-264A-AD28-C5A0DC5B5896}" type="slidenum">
              <a:rPr lang="en-US" altLang="zh-CN" smtClean="0"/>
              <a:pPr>
                <a:defRPr/>
              </a:pPr>
              <a:t>56</a:t>
            </a:fld>
            <a:endParaRPr lang="en-US" altLang="zh-CN"/>
          </a:p>
        </p:txBody>
      </p:sp>
      <p:sp>
        <p:nvSpPr>
          <p:cNvPr id="3" name="文本框 2">
            <a:extLst>
              <a:ext uri="{FF2B5EF4-FFF2-40B4-BE49-F238E27FC236}">
                <a16:creationId xmlns:a16="http://schemas.microsoft.com/office/drawing/2014/main" id="{6D07F247-999D-626B-7D5E-5FE26681C4A8}"/>
              </a:ext>
            </a:extLst>
          </p:cNvPr>
          <p:cNvSpPr txBox="1"/>
          <p:nvPr/>
        </p:nvSpPr>
        <p:spPr>
          <a:xfrm>
            <a:off x="559643" y="2343865"/>
            <a:ext cx="8584357" cy="369332"/>
          </a:xfrm>
          <a:prstGeom prst="rect">
            <a:avLst/>
          </a:prstGeom>
          <a:noFill/>
        </p:spPr>
        <p:txBody>
          <a:bodyPr wrap="square" rtlCol="0">
            <a:spAutoFit/>
          </a:bodyPr>
          <a:lstStyle/>
          <a:p>
            <a:r>
              <a:rPr lang="en" altLang="zh-CN" b="0" dirty="0" err="1"/>
              <a:t>bpftrace</a:t>
            </a:r>
            <a:r>
              <a:rPr lang="en" altLang="zh-CN" b="0" dirty="0"/>
              <a:t> -e '</a:t>
            </a:r>
            <a:r>
              <a:rPr lang="en" altLang="zh-CN" b="0" dirty="0" err="1"/>
              <a:t>kprobe:do_sys_open</a:t>
            </a:r>
            <a:r>
              <a:rPr lang="en" altLang="zh-CN" b="0" dirty="0"/>
              <a:t> </a:t>
            </a:r>
            <a:r>
              <a:rPr lang="en" altLang="zh-CN" b="0" dirty="0">
                <a:solidFill>
                  <a:srgbClr val="FF0000"/>
                </a:solidFill>
              </a:rPr>
              <a:t>/*filter*/ </a:t>
            </a:r>
            <a:r>
              <a:rPr lang="en" altLang="zh-CN" b="0" dirty="0"/>
              <a:t>{ </a:t>
            </a:r>
            <a:r>
              <a:rPr lang="en" altLang="zh-CN" b="0" dirty="0" err="1"/>
              <a:t>printf</a:t>
            </a:r>
            <a:r>
              <a:rPr lang="en" altLang="zh-CN" b="0" dirty="0"/>
              <a:t>("opening: %s\n", str(arg1)); }'</a:t>
            </a:r>
            <a:endParaRPr kumimoji="1" lang="zh-CN" altLang="en-US" b="0" dirty="0"/>
          </a:p>
        </p:txBody>
      </p:sp>
      <p:cxnSp>
        <p:nvCxnSpPr>
          <p:cNvPr id="28" name="直线箭头连接符 27">
            <a:extLst>
              <a:ext uri="{FF2B5EF4-FFF2-40B4-BE49-F238E27FC236}">
                <a16:creationId xmlns:a16="http://schemas.microsoft.com/office/drawing/2014/main" id="{A1BFC7BB-BD16-4E41-4248-B332695DDF99}"/>
              </a:ext>
            </a:extLst>
          </p:cNvPr>
          <p:cNvCxnSpPr/>
          <p:nvPr/>
        </p:nvCxnSpPr>
        <p:spPr bwMode="auto">
          <a:xfrm>
            <a:off x="4427984" y="2780928"/>
            <a:ext cx="0" cy="288032"/>
          </a:xfrm>
          <a:prstGeom prst="straightConnector1">
            <a:avLst/>
          </a:prstGeom>
          <a:solidFill>
            <a:schemeClr val="accent1"/>
          </a:solidFill>
          <a:ln w="127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a:extLst>
              <a:ext uri="{FF2B5EF4-FFF2-40B4-BE49-F238E27FC236}">
                <a16:creationId xmlns:a16="http://schemas.microsoft.com/office/drawing/2014/main" id="{274EFFFC-1183-9D31-EB01-73CCF8DB5E8C}"/>
              </a:ext>
            </a:extLst>
          </p:cNvPr>
          <p:cNvSpPr txBox="1"/>
          <p:nvPr/>
        </p:nvSpPr>
        <p:spPr>
          <a:xfrm>
            <a:off x="637028" y="4028422"/>
            <a:ext cx="4572000" cy="449995"/>
          </a:xfrm>
          <a:prstGeom prst="rect">
            <a:avLst/>
          </a:prstGeom>
          <a:noFill/>
        </p:spPr>
        <p:txBody>
          <a:bodyPr wrap="square">
            <a:spAutoFit/>
          </a:bodyPr>
          <a:lstStyle/>
          <a:p>
            <a:pPr>
              <a:lnSpc>
                <a:spcPct val="150000"/>
              </a:lnSpc>
            </a:pPr>
            <a:r>
              <a:rPr kumimoji="1" lang="zh-CN" altLang="en-US" sz="1800" b="0" dirty="0"/>
              <a:t>运行结果：</a:t>
            </a:r>
            <a:endParaRPr kumimoji="1" lang="en-US" altLang="zh-CN" sz="1800" b="0" dirty="0"/>
          </a:p>
        </p:txBody>
      </p:sp>
      <p:sp>
        <p:nvSpPr>
          <p:cNvPr id="7" name="文本框 6">
            <a:extLst>
              <a:ext uri="{FF2B5EF4-FFF2-40B4-BE49-F238E27FC236}">
                <a16:creationId xmlns:a16="http://schemas.microsoft.com/office/drawing/2014/main" id="{2109DFF1-8A7F-9490-24FC-90342D4D8EC0}"/>
              </a:ext>
            </a:extLst>
          </p:cNvPr>
          <p:cNvSpPr txBox="1"/>
          <p:nvPr/>
        </p:nvSpPr>
        <p:spPr>
          <a:xfrm>
            <a:off x="2923028" y="3142571"/>
            <a:ext cx="3297944" cy="369332"/>
          </a:xfrm>
          <a:prstGeom prst="rect">
            <a:avLst/>
          </a:prstGeom>
          <a:noFill/>
        </p:spPr>
        <p:txBody>
          <a:bodyPr wrap="square" rtlCol="0">
            <a:spAutoFit/>
          </a:bodyPr>
          <a:lstStyle/>
          <a:p>
            <a:r>
              <a:rPr kumimoji="1" lang="zh-CN" altLang="en-US" b="0" dirty="0"/>
              <a:t>用布尔表达式描述过滤条件</a:t>
            </a:r>
          </a:p>
        </p:txBody>
      </p:sp>
      <p:sp>
        <p:nvSpPr>
          <p:cNvPr id="8" name="文本框 7">
            <a:extLst>
              <a:ext uri="{FF2B5EF4-FFF2-40B4-BE49-F238E27FC236}">
                <a16:creationId xmlns:a16="http://schemas.microsoft.com/office/drawing/2014/main" id="{987964F0-A5AC-2216-CF91-B3504BA2288E}"/>
              </a:ext>
            </a:extLst>
          </p:cNvPr>
          <p:cNvSpPr txBox="1"/>
          <p:nvPr/>
        </p:nvSpPr>
        <p:spPr>
          <a:xfrm>
            <a:off x="637028" y="3545165"/>
            <a:ext cx="4572000" cy="449995"/>
          </a:xfrm>
          <a:prstGeom prst="rect">
            <a:avLst/>
          </a:prstGeom>
          <a:noFill/>
        </p:spPr>
        <p:txBody>
          <a:bodyPr wrap="square">
            <a:spAutoFit/>
          </a:bodyPr>
          <a:lstStyle/>
          <a:p>
            <a:pPr>
              <a:lnSpc>
                <a:spcPct val="150000"/>
              </a:lnSpc>
            </a:pPr>
            <a:r>
              <a:rPr kumimoji="1" lang="en-US" altLang="zh-CN" sz="1800" b="0" dirty="0"/>
              <a:t>e.g. </a:t>
            </a:r>
            <a:r>
              <a:rPr kumimoji="1" lang="zh-CN" altLang="en-US" sz="1800" b="0" dirty="0"/>
              <a:t>追踪桌面上</a:t>
            </a:r>
            <a:r>
              <a:rPr kumimoji="1" lang="en-US" altLang="zh-CN" sz="1800" b="0" dirty="0" err="1"/>
              <a:t>test.py</a:t>
            </a:r>
            <a:r>
              <a:rPr kumimoji="1" lang="zh-CN" altLang="en-US" sz="1800" b="0" dirty="0"/>
              <a:t>文件被打开</a:t>
            </a:r>
            <a:r>
              <a:rPr kumimoji="1" lang="zh-CN" altLang="en-US" b="0" dirty="0"/>
              <a:t>的情况</a:t>
            </a:r>
            <a:endParaRPr kumimoji="1" lang="en-US" altLang="zh-CN" sz="1800" b="0" dirty="0"/>
          </a:p>
        </p:txBody>
      </p:sp>
      <p:pic>
        <p:nvPicPr>
          <p:cNvPr id="15" name="图片 14">
            <a:extLst>
              <a:ext uri="{FF2B5EF4-FFF2-40B4-BE49-F238E27FC236}">
                <a16:creationId xmlns:a16="http://schemas.microsoft.com/office/drawing/2014/main" id="{4F4E0D5D-FCA5-BD4E-C93D-4F738DD4D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348" y="4534127"/>
            <a:ext cx="7175500" cy="1993900"/>
          </a:xfrm>
          <a:prstGeom prst="rect">
            <a:avLst/>
          </a:prstGeom>
        </p:spPr>
      </p:pic>
    </p:spTree>
    <p:extLst>
      <p:ext uri="{BB962C8B-B14F-4D97-AF65-F5344CB8AC3E}">
        <p14:creationId xmlns:p14="http://schemas.microsoft.com/office/powerpoint/2010/main" val="394278798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683568" y="1627810"/>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现有工具：</a:t>
            </a:r>
          </a:p>
        </p:txBody>
      </p:sp>
      <p:sp>
        <p:nvSpPr>
          <p:cNvPr id="3" name="文本框 2">
            <a:extLst>
              <a:ext uri="{FF2B5EF4-FFF2-40B4-BE49-F238E27FC236}">
                <a16:creationId xmlns:a16="http://schemas.microsoft.com/office/drawing/2014/main" id="{10E09C35-DE10-9D72-1125-DFF719690477}"/>
              </a:ext>
            </a:extLst>
          </p:cNvPr>
          <p:cNvSpPr txBox="1"/>
          <p:nvPr/>
        </p:nvSpPr>
        <p:spPr>
          <a:xfrm>
            <a:off x="683568" y="2089475"/>
            <a:ext cx="4771032" cy="86549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b="0" dirty="0"/>
              <a:t>BCC</a:t>
            </a:r>
            <a:r>
              <a:rPr lang="zh-CN" altLang="en-US" b="0" dirty="0"/>
              <a:t>、</a:t>
            </a:r>
            <a:r>
              <a:rPr lang="en-US" altLang="zh-CN" b="0" dirty="0" err="1"/>
              <a:t>bpftrace</a:t>
            </a:r>
            <a:r>
              <a:rPr lang="zh-CN" altLang="en-US" b="0" dirty="0"/>
              <a:t>已经提供了许多工具</a:t>
            </a:r>
            <a:endParaRPr lang="en-US" altLang="zh-CN" b="0" dirty="0"/>
          </a:p>
          <a:p>
            <a:pPr marL="285750" indent="-285750">
              <a:lnSpc>
                <a:spcPct val="150000"/>
              </a:lnSpc>
              <a:buFont typeface="Arial" panose="020B0604020202020204" pitchFamily="34" charset="0"/>
              <a:buChar char="•"/>
            </a:pPr>
            <a:r>
              <a:rPr lang="zh-CN" altLang="en-US" b="0" dirty="0"/>
              <a:t>无需自己编程，学会利用现有工具</a:t>
            </a:r>
          </a:p>
        </p:txBody>
      </p:sp>
      <p:sp>
        <p:nvSpPr>
          <p:cNvPr id="6" name="灯片编号占位符 5">
            <a:extLst>
              <a:ext uri="{FF2B5EF4-FFF2-40B4-BE49-F238E27FC236}">
                <a16:creationId xmlns:a16="http://schemas.microsoft.com/office/drawing/2014/main" id="{C4C3113D-3D3A-EDBA-451B-EE11673CA021}"/>
              </a:ext>
            </a:extLst>
          </p:cNvPr>
          <p:cNvSpPr>
            <a:spLocks noGrp="1"/>
          </p:cNvSpPr>
          <p:nvPr>
            <p:ph type="sldNum" sz="quarter" idx="12"/>
          </p:nvPr>
        </p:nvSpPr>
        <p:spPr/>
        <p:txBody>
          <a:bodyPr/>
          <a:lstStyle/>
          <a:p>
            <a:pPr>
              <a:defRPr/>
            </a:pPr>
            <a:fld id="{2BE9E919-A463-264A-AD28-C5A0DC5B5896}" type="slidenum">
              <a:rPr lang="en-US" altLang="zh-CN" smtClean="0"/>
              <a:pPr>
                <a:defRPr/>
              </a:pPr>
              <a:t>57</a:t>
            </a:fld>
            <a:endParaRPr lang="en-US" altLang="zh-CN"/>
          </a:p>
        </p:txBody>
      </p:sp>
      <p:pic>
        <p:nvPicPr>
          <p:cNvPr id="8" name="图片 7">
            <a:extLst>
              <a:ext uri="{FF2B5EF4-FFF2-40B4-BE49-F238E27FC236}">
                <a16:creationId xmlns:a16="http://schemas.microsoft.com/office/drawing/2014/main" id="{F4577896-A35D-A4A4-8E0A-78A6BC3D02CB}"/>
              </a:ext>
            </a:extLst>
          </p:cNvPr>
          <p:cNvPicPr>
            <a:picLocks noChangeAspect="1"/>
          </p:cNvPicPr>
          <p:nvPr/>
        </p:nvPicPr>
        <p:blipFill>
          <a:blip r:embed="rId3"/>
          <a:stretch>
            <a:fillRect/>
          </a:stretch>
        </p:blipFill>
        <p:spPr>
          <a:xfrm>
            <a:off x="1561020" y="3065422"/>
            <a:ext cx="6021960" cy="3635416"/>
          </a:xfrm>
          <a:prstGeom prst="rect">
            <a:avLst/>
          </a:prstGeom>
        </p:spPr>
      </p:pic>
    </p:spTree>
    <p:extLst>
      <p:ext uri="{BB962C8B-B14F-4D97-AF65-F5344CB8AC3E}">
        <p14:creationId xmlns:p14="http://schemas.microsoft.com/office/powerpoint/2010/main" val="248397851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772816"/>
            <a:ext cx="388843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BCC</a:t>
            </a:r>
            <a:r>
              <a:rPr kumimoji="1" lang="zh-CN" altLang="en-US" sz="2400" dirty="0">
                <a:latin typeface="SimHei" panose="02010609060101010101" pitchFamily="49" charset="-122"/>
                <a:ea typeface="SimHei" panose="02010609060101010101" pitchFamily="49" charset="-122"/>
              </a:rPr>
              <a:t>工具示例：</a:t>
            </a:r>
          </a:p>
        </p:txBody>
      </p:sp>
      <p:sp>
        <p:nvSpPr>
          <p:cNvPr id="6" name="灯片编号占位符 5">
            <a:extLst>
              <a:ext uri="{FF2B5EF4-FFF2-40B4-BE49-F238E27FC236}">
                <a16:creationId xmlns:a16="http://schemas.microsoft.com/office/drawing/2014/main" id="{C4C3113D-3D3A-EDBA-451B-EE11673CA021}"/>
              </a:ext>
            </a:extLst>
          </p:cNvPr>
          <p:cNvSpPr>
            <a:spLocks noGrp="1"/>
          </p:cNvSpPr>
          <p:nvPr>
            <p:ph type="sldNum" sz="quarter" idx="12"/>
          </p:nvPr>
        </p:nvSpPr>
        <p:spPr/>
        <p:txBody>
          <a:bodyPr/>
          <a:lstStyle/>
          <a:p>
            <a:pPr>
              <a:defRPr/>
            </a:pPr>
            <a:fld id="{2BE9E919-A463-264A-AD28-C5A0DC5B5896}" type="slidenum">
              <a:rPr lang="en-US" altLang="zh-CN" smtClean="0"/>
              <a:pPr>
                <a:defRPr/>
              </a:pPr>
              <a:t>58</a:t>
            </a:fld>
            <a:endParaRPr lang="en-US" altLang="zh-CN"/>
          </a:p>
        </p:txBody>
      </p:sp>
      <p:pic>
        <p:nvPicPr>
          <p:cNvPr id="8" name="图片 7">
            <a:extLst>
              <a:ext uri="{FF2B5EF4-FFF2-40B4-BE49-F238E27FC236}">
                <a16:creationId xmlns:a16="http://schemas.microsoft.com/office/drawing/2014/main" id="{81DE407C-713C-5B36-E89D-308EF5743B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00" y="3755759"/>
            <a:ext cx="6598803" cy="2274344"/>
          </a:xfrm>
          <a:prstGeom prst="rect">
            <a:avLst/>
          </a:prstGeom>
        </p:spPr>
      </p:pic>
      <p:sp>
        <p:nvSpPr>
          <p:cNvPr id="9" name="文本框 8">
            <a:extLst>
              <a:ext uri="{FF2B5EF4-FFF2-40B4-BE49-F238E27FC236}">
                <a16:creationId xmlns:a16="http://schemas.microsoft.com/office/drawing/2014/main" id="{837854EE-80B6-E806-2E39-E7EDFC00E252}"/>
              </a:ext>
            </a:extLst>
          </p:cNvPr>
          <p:cNvSpPr txBox="1"/>
          <p:nvPr/>
        </p:nvSpPr>
        <p:spPr>
          <a:xfrm>
            <a:off x="539552" y="2723126"/>
            <a:ext cx="4608512" cy="369332"/>
          </a:xfrm>
          <a:prstGeom prst="rect">
            <a:avLst/>
          </a:prstGeom>
          <a:noFill/>
        </p:spPr>
        <p:txBody>
          <a:bodyPr wrap="square" rtlCol="0">
            <a:spAutoFit/>
          </a:bodyPr>
          <a:lstStyle/>
          <a:p>
            <a:r>
              <a:rPr kumimoji="1" lang="en-US" altLang="zh-CN" b="0" dirty="0"/>
              <a:t>e.g.</a:t>
            </a:r>
            <a:r>
              <a:rPr kumimoji="1" lang="zh-CN" altLang="en-US" b="0" dirty="0"/>
              <a:t> </a:t>
            </a:r>
            <a:r>
              <a:rPr kumimoji="1" lang="en-US" altLang="zh-CN" b="0" dirty="0" err="1"/>
              <a:t>tcpconnect</a:t>
            </a:r>
            <a:r>
              <a:rPr kumimoji="1" lang="en-US" altLang="zh-CN" b="0" dirty="0"/>
              <a:t>,</a:t>
            </a:r>
            <a:r>
              <a:rPr kumimoji="1" lang="zh-CN" altLang="en-US" b="0" dirty="0"/>
              <a:t> 追踪</a:t>
            </a:r>
            <a:r>
              <a:rPr kumimoji="1" lang="en-US" altLang="zh-CN" b="0" dirty="0"/>
              <a:t>TCP</a:t>
            </a:r>
            <a:r>
              <a:rPr kumimoji="1" lang="zh-CN" altLang="en-US" b="0" dirty="0"/>
              <a:t>流信息</a:t>
            </a:r>
          </a:p>
        </p:txBody>
      </p:sp>
      <p:sp>
        <p:nvSpPr>
          <p:cNvPr id="10" name="文本框 9">
            <a:extLst>
              <a:ext uri="{FF2B5EF4-FFF2-40B4-BE49-F238E27FC236}">
                <a16:creationId xmlns:a16="http://schemas.microsoft.com/office/drawing/2014/main" id="{BA8E8F7F-5586-CC41-8A6A-F88B04158824}"/>
              </a:ext>
            </a:extLst>
          </p:cNvPr>
          <p:cNvSpPr txBox="1"/>
          <p:nvPr/>
        </p:nvSpPr>
        <p:spPr>
          <a:xfrm>
            <a:off x="539552" y="2305011"/>
            <a:ext cx="5328592" cy="369332"/>
          </a:xfrm>
          <a:prstGeom prst="rect">
            <a:avLst/>
          </a:prstGeom>
          <a:noFill/>
        </p:spPr>
        <p:txBody>
          <a:bodyPr wrap="square" rtlCol="0">
            <a:spAutoFit/>
          </a:bodyPr>
          <a:lstStyle/>
          <a:p>
            <a:r>
              <a:rPr kumimoji="1" lang="zh-CN" altLang="en-US" b="0" dirty="0"/>
              <a:t>默认工具安装位置：</a:t>
            </a:r>
            <a:r>
              <a:rPr kumimoji="1" lang="en-US" altLang="zh-CN" b="0" dirty="0"/>
              <a:t>/</a:t>
            </a:r>
            <a:r>
              <a:rPr kumimoji="1" lang="en-US" altLang="zh-CN" b="0" dirty="0" err="1"/>
              <a:t>usr</a:t>
            </a:r>
            <a:r>
              <a:rPr kumimoji="1" lang="en-US" altLang="zh-CN" b="0" dirty="0"/>
              <a:t>/share/bcc/tools</a:t>
            </a:r>
          </a:p>
        </p:txBody>
      </p:sp>
      <p:sp>
        <p:nvSpPr>
          <p:cNvPr id="11" name="文本框 10">
            <a:extLst>
              <a:ext uri="{FF2B5EF4-FFF2-40B4-BE49-F238E27FC236}">
                <a16:creationId xmlns:a16="http://schemas.microsoft.com/office/drawing/2014/main" id="{765DF5AE-D7DA-617F-3F08-593ED166D8CC}"/>
              </a:ext>
            </a:extLst>
          </p:cNvPr>
          <p:cNvSpPr txBox="1"/>
          <p:nvPr/>
        </p:nvSpPr>
        <p:spPr>
          <a:xfrm>
            <a:off x="539552" y="3141241"/>
            <a:ext cx="6840760" cy="369332"/>
          </a:xfrm>
          <a:prstGeom prst="rect">
            <a:avLst/>
          </a:prstGeom>
          <a:noFill/>
        </p:spPr>
        <p:txBody>
          <a:bodyPr wrap="square" rtlCol="0">
            <a:spAutoFit/>
          </a:bodyPr>
          <a:lstStyle/>
          <a:p>
            <a:r>
              <a:rPr kumimoji="1" lang="zh-CN" altLang="en-US" b="0" dirty="0"/>
              <a:t>类似于其他通用工具，利用</a:t>
            </a:r>
            <a:r>
              <a:rPr kumimoji="1" lang="en-US" altLang="zh-CN" b="0" dirty="0"/>
              <a:t>-h</a:t>
            </a:r>
            <a:r>
              <a:rPr kumimoji="1" lang="zh-CN" altLang="en-US" b="0" dirty="0"/>
              <a:t>选项，获取工具用法及相关介绍：</a:t>
            </a:r>
          </a:p>
        </p:txBody>
      </p:sp>
    </p:spTree>
    <p:extLst>
      <p:ext uri="{BB962C8B-B14F-4D97-AF65-F5344CB8AC3E}">
        <p14:creationId xmlns:p14="http://schemas.microsoft.com/office/powerpoint/2010/main" val="70757046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772816"/>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工具使用示例：</a:t>
            </a:r>
          </a:p>
        </p:txBody>
      </p:sp>
      <p:sp>
        <p:nvSpPr>
          <p:cNvPr id="6" name="灯片编号占位符 5">
            <a:extLst>
              <a:ext uri="{FF2B5EF4-FFF2-40B4-BE49-F238E27FC236}">
                <a16:creationId xmlns:a16="http://schemas.microsoft.com/office/drawing/2014/main" id="{C4C3113D-3D3A-EDBA-451B-EE11673CA021}"/>
              </a:ext>
            </a:extLst>
          </p:cNvPr>
          <p:cNvSpPr>
            <a:spLocks noGrp="1"/>
          </p:cNvSpPr>
          <p:nvPr>
            <p:ph type="sldNum" sz="quarter" idx="12"/>
          </p:nvPr>
        </p:nvSpPr>
        <p:spPr/>
        <p:txBody>
          <a:bodyPr/>
          <a:lstStyle/>
          <a:p>
            <a:pPr>
              <a:defRPr/>
            </a:pPr>
            <a:fld id="{2BE9E919-A463-264A-AD28-C5A0DC5B5896}" type="slidenum">
              <a:rPr lang="en-US" altLang="zh-CN" smtClean="0"/>
              <a:pPr>
                <a:defRPr/>
              </a:pPr>
              <a:t>59</a:t>
            </a:fld>
            <a:endParaRPr lang="en-US" altLang="zh-CN"/>
          </a:p>
        </p:txBody>
      </p:sp>
      <p:pic>
        <p:nvPicPr>
          <p:cNvPr id="4" name="图片 3">
            <a:extLst>
              <a:ext uri="{FF2B5EF4-FFF2-40B4-BE49-F238E27FC236}">
                <a16:creationId xmlns:a16="http://schemas.microsoft.com/office/drawing/2014/main" id="{E7A56396-52B3-649C-9143-4B9CEC743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384" y="2454985"/>
            <a:ext cx="7418344" cy="1622087"/>
          </a:xfrm>
          <a:prstGeom prst="rect">
            <a:avLst/>
          </a:prstGeom>
        </p:spPr>
      </p:pic>
      <p:sp>
        <p:nvSpPr>
          <p:cNvPr id="7" name="文本框 6">
            <a:extLst>
              <a:ext uri="{FF2B5EF4-FFF2-40B4-BE49-F238E27FC236}">
                <a16:creationId xmlns:a16="http://schemas.microsoft.com/office/drawing/2014/main" id="{E84FEE95-2EAB-85D6-B257-259507A71957}"/>
              </a:ext>
            </a:extLst>
          </p:cNvPr>
          <p:cNvSpPr txBox="1"/>
          <p:nvPr/>
        </p:nvSpPr>
        <p:spPr>
          <a:xfrm>
            <a:off x="539552" y="4297576"/>
            <a:ext cx="7344816" cy="1696490"/>
          </a:xfrm>
          <a:prstGeom prst="rect">
            <a:avLst/>
          </a:prstGeom>
          <a:noFill/>
        </p:spPr>
        <p:txBody>
          <a:bodyPr wrap="square" rtlCol="0">
            <a:spAutoFit/>
          </a:bodyPr>
          <a:lstStyle/>
          <a:p>
            <a:pPr>
              <a:lnSpc>
                <a:spcPct val="150000"/>
              </a:lnSpc>
            </a:pPr>
            <a:r>
              <a:rPr kumimoji="1" lang="zh-CN" altLang="en-US" b="0" dirty="0"/>
              <a:t>追踪当前系统内发生的</a:t>
            </a:r>
            <a:r>
              <a:rPr kumimoji="1" lang="en-US" altLang="zh-CN" b="0" dirty="0"/>
              <a:t>TCP</a:t>
            </a:r>
            <a:r>
              <a:rPr kumimoji="1" lang="zh-CN" altLang="en-US" b="0" dirty="0"/>
              <a:t>连接情况：</a:t>
            </a:r>
            <a:endParaRPr kumimoji="1" lang="en-US" altLang="zh-CN" b="0" dirty="0"/>
          </a:p>
          <a:p>
            <a:pPr marL="285750" indent="-285750">
              <a:lnSpc>
                <a:spcPct val="150000"/>
              </a:lnSpc>
              <a:buFont typeface="Arial" panose="020B0604020202020204" pitchFamily="34" charset="0"/>
              <a:buChar char="•"/>
            </a:pPr>
            <a:r>
              <a:rPr kumimoji="1" lang="zh-CN" altLang="en-US" b="0" dirty="0"/>
              <a:t>当前有</a:t>
            </a:r>
            <a:r>
              <a:rPr kumimoji="1" lang="en-US" altLang="zh-CN" b="0" dirty="0"/>
              <a:t>4</a:t>
            </a:r>
            <a:r>
              <a:rPr kumimoji="1" lang="zh-CN" altLang="en-US" b="0" dirty="0"/>
              <a:t>条</a:t>
            </a:r>
            <a:r>
              <a:rPr kumimoji="1" lang="en-US" altLang="zh-CN" b="0" dirty="0"/>
              <a:t>TCP</a:t>
            </a:r>
            <a:r>
              <a:rPr kumimoji="1" lang="zh-CN" altLang="en-US" b="0" dirty="0"/>
              <a:t>连接，分别对应三个进程，</a:t>
            </a:r>
            <a:r>
              <a:rPr kumimoji="1" lang="en-US" altLang="zh-CN" b="0" dirty="0"/>
              <a:t>curl</a:t>
            </a:r>
            <a:r>
              <a:rPr kumimoji="1" lang="zh-CN" altLang="en-US" b="0" dirty="0"/>
              <a:t>、</a:t>
            </a:r>
            <a:r>
              <a:rPr kumimoji="1" lang="en-US" altLang="zh-CN" b="0" dirty="0" err="1"/>
              <a:t>ssh</a:t>
            </a:r>
            <a:r>
              <a:rPr kumimoji="1" lang="zh-CN" altLang="en-US" b="0" dirty="0"/>
              <a:t>、</a:t>
            </a:r>
            <a:r>
              <a:rPr kumimoji="1" lang="en-US" altLang="zh-CN" b="0" dirty="0" err="1"/>
              <a:t>systemd-reso</a:t>
            </a:r>
            <a:endParaRPr kumimoji="1" lang="en-US" altLang="zh-CN" b="0" dirty="0"/>
          </a:p>
          <a:p>
            <a:pPr marL="285750" indent="-285750">
              <a:lnSpc>
                <a:spcPct val="150000"/>
              </a:lnSpc>
              <a:buFont typeface="Arial" panose="020B0604020202020204" pitchFamily="34" charset="0"/>
              <a:buChar char="•"/>
            </a:pPr>
            <a:r>
              <a:rPr kumimoji="1" lang="zh-CN" altLang="en-US" b="0" dirty="0"/>
              <a:t>输出内容中，分别显示了各个进程的</a:t>
            </a:r>
            <a:r>
              <a:rPr kumimoji="1" lang="en-US" altLang="zh-CN" b="0" dirty="0"/>
              <a:t>PID</a:t>
            </a:r>
            <a:r>
              <a:rPr kumimoji="1" lang="zh-CN" altLang="en-US" b="0" dirty="0"/>
              <a:t>、</a:t>
            </a:r>
            <a:r>
              <a:rPr kumimoji="1" lang="en-US" altLang="zh-CN" b="0" dirty="0"/>
              <a:t>IP</a:t>
            </a:r>
            <a:r>
              <a:rPr kumimoji="1" lang="zh-CN" altLang="en-US" b="0" dirty="0"/>
              <a:t>版本、源地址、目的地址、目的端口</a:t>
            </a:r>
            <a:endParaRPr kumimoji="1" lang="en-US" altLang="zh-CN" b="0" dirty="0"/>
          </a:p>
        </p:txBody>
      </p:sp>
    </p:spTree>
    <p:extLst>
      <p:ext uri="{BB962C8B-B14F-4D97-AF65-F5344CB8AC3E}">
        <p14:creationId xmlns:p14="http://schemas.microsoft.com/office/powerpoint/2010/main" val="130685945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什么是</a:t>
            </a:r>
            <a:r>
              <a:rPr kumimoji="1" lang="en-US" altLang="zh-CN" sz="2400" dirty="0" err="1">
                <a:latin typeface="SimHei" panose="02010609060101010101" pitchFamily="49" charset="-122"/>
                <a:ea typeface="SimHei" panose="02010609060101010101" pitchFamily="49" charset="-122"/>
              </a:rPr>
              <a:t>eBPF</a:t>
            </a:r>
            <a:r>
              <a:rPr kumimoji="1" lang="en-US" altLang="zh-CN" sz="2400" dirty="0">
                <a:latin typeface="SimHei" panose="02010609060101010101" pitchFamily="49" charset="-122"/>
                <a:ea typeface="SimHei" panose="02010609060101010101" pitchFamily="49" charset="-122"/>
              </a:rPr>
              <a:t>?</a:t>
            </a:r>
            <a:endParaRPr kumimoji="1" lang="zh-CN" altLang="en-US" sz="2400" dirty="0">
              <a:latin typeface="SimHei" panose="02010609060101010101" pitchFamily="49" charset="-122"/>
              <a:ea typeface="SimHei" panose="02010609060101010101" pitchFamily="49" charset="-122"/>
            </a:endParaRPr>
          </a:p>
        </p:txBody>
      </p:sp>
      <p:sp>
        <p:nvSpPr>
          <p:cNvPr id="2" name="文本框 1">
            <a:extLst>
              <a:ext uri="{FF2B5EF4-FFF2-40B4-BE49-F238E27FC236}">
                <a16:creationId xmlns:a16="http://schemas.microsoft.com/office/drawing/2014/main" id="{6182695C-4491-8252-B76E-6734A2B3DBC3}"/>
              </a:ext>
            </a:extLst>
          </p:cNvPr>
          <p:cNvSpPr txBox="1"/>
          <p:nvPr/>
        </p:nvSpPr>
        <p:spPr>
          <a:xfrm>
            <a:off x="592547" y="2043221"/>
            <a:ext cx="6192688" cy="187468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CN" altLang="en-US" sz="2000" b="0" dirty="0"/>
              <a:t>前身：</a:t>
            </a:r>
            <a:r>
              <a:rPr kumimoji="1" lang="en-US" altLang="zh-CN" sz="2000" b="0" dirty="0"/>
              <a:t>BPF</a:t>
            </a:r>
          </a:p>
          <a:p>
            <a:pPr marL="342900" indent="-342900">
              <a:lnSpc>
                <a:spcPct val="150000"/>
              </a:lnSpc>
              <a:buFont typeface="Arial" panose="020B0604020202020204" pitchFamily="34" charset="0"/>
              <a:buChar char="•"/>
            </a:pPr>
            <a:r>
              <a:rPr kumimoji="1" lang="en-US" altLang="zh-CN" sz="2000" b="0" dirty="0">
                <a:solidFill>
                  <a:srgbClr val="FF0000"/>
                </a:solidFill>
              </a:rPr>
              <a:t>B</a:t>
            </a:r>
            <a:r>
              <a:rPr kumimoji="1" lang="en-US" altLang="zh-CN" sz="2000" b="0" dirty="0"/>
              <a:t>erkeley </a:t>
            </a:r>
            <a:r>
              <a:rPr kumimoji="1" lang="en-US" altLang="zh-CN" sz="2000" b="0" dirty="0">
                <a:solidFill>
                  <a:srgbClr val="FF0000"/>
                </a:solidFill>
              </a:rPr>
              <a:t>P</a:t>
            </a:r>
            <a:r>
              <a:rPr kumimoji="1" lang="en-US" altLang="zh-CN" sz="2000" b="0" dirty="0"/>
              <a:t>acket </a:t>
            </a:r>
            <a:r>
              <a:rPr kumimoji="1" lang="en-US" altLang="zh-CN" sz="2000" b="0" dirty="0">
                <a:solidFill>
                  <a:srgbClr val="FF0000"/>
                </a:solidFill>
              </a:rPr>
              <a:t>F</a:t>
            </a:r>
            <a:r>
              <a:rPr kumimoji="1" lang="en-US" altLang="zh-CN" sz="2000" b="0" dirty="0"/>
              <a:t>ilter</a:t>
            </a:r>
          </a:p>
          <a:p>
            <a:pPr marL="342900" indent="-342900">
              <a:lnSpc>
                <a:spcPct val="150000"/>
              </a:lnSpc>
              <a:buFont typeface="Arial" panose="020B0604020202020204" pitchFamily="34" charset="0"/>
              <a:buChar char="•"/>
            </a:pPr>
            <a:r>
              <a:rPr kumimoji="1" lang="en-US" altLang="zh-CN" sz="2000" b="0" dirty="0"/>
              <a:t>1992</a:t>
            </a:r>
            <a:r>
              <a:rPr kumimoji="1" lang="zh-CN" altLang="en-US" sz="2000" b="0" dirty="0"/>
              <a:t>年诞生</a:t>
            </a:r>
            <a:endParaRPr kumimoji="1" lang="en-US" altLang="zh-CN" sz="2000" b="0" dirty="0"/>
          </a:p>
          <a:p>
            <a:pPr marL="342900" indent="-342900">
              <a:lnSpc>
                <a:spcPct val="150000"/>
              </a:lnSpc>
              <a:buFont typeface="Arial" panose="020B0604020202020204" pitchFamily="34" charset="0"/>
              <a:buChar char="•"/>
            </a:pPr>
            <a:r>
              <a:rPr kumimoji="1" lang="zh-CN" altLang="en-US" sz="2000" b="0" dirty="0"/>
              <a:t>最初为</a:t>
            </a:r>
            <a:r>
              <a:rPr kumimoji="1" lang="en-US" altLang="zh-CN" sz="2000" b="0" dirty="0"/>
              <a:t>BSD</a:t>
            </a:r>
            <a:r>
              <a:rPr kumimoji="1" lang="zh-CN" altLang="en-US" sz="2000" b="0" dirty="0"/>
              <a:t>系统开发，用于包过滤</a:t>
            </a:r>
            <a:endParaRPr kumimoji="1" lang="en-US" altLang="zh-CN" sz="2000" b="0" dirty="0"/>
          </a:p>
        </p:txBody>
      </p:sp>
      <p:sp>
        <p:nvSpPr>
          <p:cNvPr id="4" name="灯片编号占位符 3">
            <a:extLst>
              <a:ext uri="{FF2B5EF4-FFF2-40B4-BE49-F238E27FC236}">
                <a16:creationId xmlns:a16="http://schemas.microsoft.com/office/drawing/2014/main" id="{42623368-9565-93B2-4F5C-C583B2D8A29B}"/>
              </a:ext>
            </a:extLst>
          </p:cNvPr>
          <p:cNvSpPr>
            <a:spLocks noGrp="1"/>
          </p:cNvSpPr>
          <p:nvPr>
            <p:ph type="sldNum" sz="quarter" idx="12"/>
          </p:nvPr>
        </p:nvSpPr>
        <p:spPr/>
        <p:txBody>
          <a:bodyPr/>
          <a:lstStyle/>
          <a:p>
            <a:pPr>
              <a:defRPr/>
            </a:pPr>
            <a:fld id="{2BE9E919-A463-264A-AD28-C5A0DC5B5896}" type="slidenum">
              <a:rPr lang="en-US" altLang="zh-CN" smtClean="0"/>
              <a:pPr>
                <a:defRPr/>
              </a:pPr>
              <a:t>6</a:t>
            </a:fld>
            <a:endParaRPr lang="en-US" altLang="zh-CN"/>
          </a:p>
        </p:txBody>
      </p:sp>
      <p:pic>
        <p:nvPicPr>
          <p:cNvPr id="5" name="图片 4">
            <a:extLst>
              <a:ext uri="{FF2B5EF4-FFF2-40B4-BE49-F238E27FC236}">
                <a16:creationId xmlns:a16="http://schemas.microsoft.com/office/drawing/2014/main" id="{73DABCFD-DD27-8895-C8CF-CF2C1B30A78A}"/>
              </a:ext>
            </a:extLst>
          </p:cNvPr>
          <p:cNvPicPr>
            <a:picLocks noChangeAspect="1"/>
          </p:cNvPicPr>
          <p:nvPr/>
        </p:nvPicPr>
        <p:blipFill>
          <a:blip r:embed="rId3"/>
          <a:stretch>
            <a:fillRect/>
          </a:stretch>
        </p:blipFill>
        <p:spPr>
          <a:xfrm>
            <a:off x="5433645" y="1800683"/>
            <a:ext cx="2703180" cy="2278988"/>
          </a:xfrm>
          <a:prstGeom prst="rect">
            <a:avLst/>
          </a:prstGeom>
        </p:spPr>
      </p:pic>
      <p:sp>
        <p:nvSpPr>
          <p:cNvPr id="6" name="文本框 5">
            <a:extLst>
              <a:ext uri="{FF2B5EF4-FFF2-40B4-BE49-F238E27FC236}">
                <a16:creationId xmlns:a16="http://schemas.microsoft.com/office/drawing/2014/main" id="{878DD96E-007A-70FF-7ACE-70B0ED1AA928}"/>
              </a:ext>
            </a:extLst>
          </p:cNvPr>
          <p:cNvSpPr txBox="1"/>
          <p:nvPr/>
        </p:nvSpPr>
        <p:spPr>
          <a:xfrm>
            <a:off x="610923" y="4619442"/>
            <a:ext cx="4218358" cy="187468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CN" sz="2000" b="0" dirty="0" err="1"/>
              <a:t>eBPF</a:t>
            </a:r>
            <a:endParaRPr kumimoji="1" lang="en-US" altLang="zh-CN" sz="2000" b="0" dirty="0"/>
          </a:p>
          <a:p>
            <a:pPr marL="342900" indent="-342900">
              <a:lnSpc>
                <a:spcPct val="150000"/>
              </a:lnSpc>
              <a:buFont typeface="Arial" panose="020B0604020202020204" pitchFamily="34" charset="0"/>
              <a:buChar char="•"/>
            </a:pPr>
            <a:r>
              <a:rPr kumimoji="1" lang="en-US" altLang="zh-CN" sz="2000" b="0" dirty="0">
                <a:solidFill>
                  <a:srgbClr val="FF0000"/>
                </a:solidFill>
              </a:rPr>
              <a:t>e</a:t>
            </a:r>
            <a:r>
              <a:rPr kumimoji="1" lang="en-US" altLang="zh-CN" sz="2000" b="0" dirty="0"/>
              <a:t>xtended BPF</a:t>
            </a:r>
          </a:p>
          <a:p>
            <a:pPr marL="342900" indent="-342900">
              <a:lnSpc>
                <a:spcPct val="150000"/>
              </a:lnSpc>
              <a:buFont typeface="Arial" panose="020B0604020202020204" pitchFamily="34" charset="0"/>
              <a:buChar char="•"/>
            </a:pPr>
            <a:r>
              <a:rPr kumimoji="1" lang="en-US" altLang="zh-CN" sz="2000" b="0" dirty="0"/>
              <a:t>2014</a:t>
            </a:r>
            <a:r>
              <a:rPr kumimoji="1" lang="zh-CN" altLang="en-US" sz="2000" b="0" dirty="0"/>
              <a:t>年正式并入</a:t>
            </a:r>
            <a:r>
              <a:rPr kumimoji="1" lang="en-US" altLang="zh-CN" sz="2000" b="0" dirty="0"/>
              <a:t>Linux</a:t>
            </a:r>
            <a:r>
              <a:rPr kumimoji="1" lang="zh-CN" altLang="en-US" sz="2000" b="0" dirty="0"/>
              <a:t>内核主线</a:t>
            </a:r>
            <a:endParaRPr kumimoji="1" lang="en-US" altLang="zh-CN" sz="2000" b="0" dirty="0"/>
          </a:p>
          <a:p>
            <a:pPr marL="342900" indent="-342900">
              <a:lnSpc>
                <a:spcPct val="150000"/>
              </a:lnSpc>
              <a:buFont typeface="Arial" panose="020B0604020202020204" pitchFamily="34" charset="0"/>
              <a:buChar char="•"/>
            </a:pPr>
            <a:r>
              <a:rPr kumimoji="1" lang="zh-CN" altLang="en-US" sz="2000" b="0" dirty="0"/>
              <a:t>将</a:t>
            </a:r>
            <a:r>
              <a:rPr kumimoji="1" lang="en-US" altLang="zh-CN" sz="2000" b="0" dirty="0"/>
              <a:t>BPF</a:t>
            </a:r>
            <a:r>
              <a:rPr kumimoji="1" lang="zh-CN" altLang="en-US" sz="2000" b="0" dirty="0"/>
              <a:t>改写为一个通用的虚拟机</a:t>
            </a:r>
            <a:endParaRPr kumimoji="1" lang="en-US" altLang="zh-CN" sz="2000" b="0" dirty="0"/>
          </a:p>
        </p:txBody>
      </p:sp>
      <p:pic>
        <p:nvPicPr>
          <p:cNvPr id="7" name="Picture 2">
            <a:extLst>
              <a:ext uri="{FF2B5EF4-FFF2-40B4-BE49-F238E27FC236}">
                <a16:creationId xmlns:a16="http://schemas.microsoft.com/office/drawing/2014/main" id="{4740682E-3904-BCDD-46DD-7FA665A2D1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9281" y="4540955"/>
            <a:ext cx="3911907" cy="2005532"/>
          </a:xfrm>
          <a:prstGeom prst="rect">
            <a:avLst/>
          </a:prstGeom>
          <a:noFill/>
          <a:extLst>
            <a:ext uri="{909E8E84-426E-40DD-AFC4-6F175D3DCCD1}">
              <a14:hiddenFill xmlns:a14="http://schemas.microsoft.com/office/drawing/2010/main">
                <a:solidFill>
                  <a:srgbClr val="FFFFFF"/>
                </a:solidFill>
              </a14:hiddenFill>
            </a:ext>
          </a:extLst>
        </p:spPr>
      </p:pic>
      <p:sp>
        <p:nvSpPr>
          <p:cNvPr id="8" name="下箭头 7">
            <a:extLst>
              <a:ext uri="{FF2B5EF4-FFF2-40B4-BE49-F238E27FC236}">
                <a16:creationId xmlns:a16="http://schemas.microsoft.com/office/drawing/2014/main" id="{B1B3ADBE-5BC2-5732-C870-B6D3D3F31693}"/>
              </a:ext>
            </a:extLst>
          </p:cNvPr>
          <p:cNvSpPr/>
          <p:nvPr/>
        </p:nvSpPr>
        <p:spPr bwMode="auto">
          <a:xfrm>
            <a:off x="2288103" y="4155516"/>
            <a:ext cx="431999" cy="387035"/>
          </a:xfrm>
          <a:prstGeom prst="downArrow">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323107228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438448" y="1751668"/>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利用工具分析问题示例：</a:t>
            </a:r>
          </a:p>
        </p:txBody>
      </p:sp>
      <p:sp>
        <p:nvSpPr>
          <p:cNvPr id="6" name="灯片编号占位符 5">
            <a:extLst>
              <a:ext uri="{FF2B5EF4-FFF2-40B4-BE49-F238E27FC236}">
                <a16:creationId xmlns:a16="http://schemas.microsoft.com/office/drawing/2014/main" id="{C4C3113D-3D3A-EDBA-451B-EE11673CA021}"/>
              </a:ext>
            </a:extLst>
          </p:cNvPr>
          <p:cNvSpPr>
            <a:spLocks noGrp="1"/>
          </p:cNvSpPr>
          <p:nvPr>
            <p:ph type="sldNum" sz="quarter" idx="12"/>
          </p:nvPr>
        </p:nvSpPr>
        <p:spPr/>
        <p:txBody>
          <a:bodyPr/>
          <a:lstStyle/>
          <a:p>
            <a:pPr>
              <a:defRPr/>
            </a:pPr>
            <a:fld id="{2BE9E919-A463-264A-AD28-C5A0DC5B5896}" type="slidenum">
              <a:rPr lang="en-US" altLang="zh-CN" smtClean="0"/>
              <a:pPr>
                <a:defRPr/>
              </a:pPr>
              <a:t>60</a:t>
            </a:fld>
            <a:endParaRPr lang="en-US" altLang="zh-CN"/>
          </a:p>
        </p:txBody>
      </p:sp>
      <p:pic>
        <p:nvPicPr>
          <p:cNvPr id="8" name="图片 7">
            <a:extLst>
              <a:ext uri="{FF2B5EF4-FFF2-40B4-BE49-F238E27FC236}">
                <a16:creationId xmlns:a16="http://schemas.microsoft.com/office/drawing/2014/main" id="{95F374B8-8C96-7DBD-106B-A8C716C8D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448" y="3201120"/>
            <a:ext cx="4013200" cy="1422400"/>
          </a:xfrm>
          <a:prstGeom prst="rect">
            <a:avLst/>
          </a:prstGeom>
        </p:spPr>
      </p:pic>
      <p:pic>
        <p:nvPicPr>
          <p:cNvPr id="10" name="图片 9">
            <a:extLst>
              <a:ext uri="{FF2B5EF4-FFF2-40B4-BE49-F238E27FC236}">
                <a16:creationId xmlns:a16="http://schemas.microsoft.com/office/drawing/2014/main" id="{E9083F06-DDA1-C480-6CC8-F871E6441E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448" y="4869160"/>
            <a:ext cx="3989536" cy="1340358"/>
          </a:xfrm>
          <a:prstGeom prst="rect">
            <a:avLst/>
          </a:prstGeom>
        </p:spPr>
      </p:pic>
      <p:pic>
        <p:nvPicPr>
          <p:cNvPr id="12" name="图片 11">
            <a:extLst>
              <a:ext uri="{FF2B5EF4-FFF2-40B4-BE49-F238E27FC236}">
                <a16:creationId xmlns:a16="http://schemas.microsoft.com/office/drawing/2014/main" id="{1F1622C0-18B5-D389-BECC-B44054C8B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6728" y="3635027"/>
            <a:ext cx="3567328" cy="2199852"/>
          </a:xfrm>
          <a:prstGeom prst="rect">
            <a:avLst/>
          </a:prstGeom>
        </p:spPr>
      </p:pic>
      <p:sp>
        <p:nvSpPr>
          <p:cNvPr id="13" name="文本框 12">
            <a:extLst>
              <a:ext uri="{FF2B5EF4-FFF2-40B4-BE49-F238E27FC236}">
                <a16:creationId xmlns:a16="http://schemas.microsoft.com/office/drawing/2014/main" id="{1AC15036-7F7E-1655-9A29-7A496EF6A6F7}"/>
              </a:ext>
            </a:extLst>
          </p:cNvPr>
          <p:cNvSpPr txBox="1"/>
          <p:nvPr/>
        </p:nvSpPr>
        <p:spPr>
          <a:xfrm>
            <a:off x="438448" y="2191518"/>
            <a:ext cx="3413472" cy="865430"/>
          </a:xfrm>
          <a:prstGeom prst="rect">
            <a:avLst/>
          </a:prstGeom>
          <a:noFill/>
        </p:spPr>
        <p:txBody>
          <a:bodyPr wrap="square" rtlCol="0">
            <a:spAutoFit/>
          </a:bodyPr>
          <a:lstStyle/>
          <a:p>
            <a:pPr algn="ctr">
              <a:lnSpc>
                <a:spcPct val="150000"/>
              </a:lnSpc>
            </a:pPr>
            <a:r>
              <a:rPr kumimoji="1" lang="en-US" altLang="zh-CN" b="0" dirty="0" err="1"/>
              <a:t>sudo</a:t>
            </a:r>
            <a:r>
              <a:rPr kumimoji="1" lang="en-US" altLang="zh-CN" b="0" dirty="0"/>
              <a:t> ./</a:t>
            </a:r>
            <a:r>
              <a:rPr kumimoji="1" lang="en-US" altLang="zh-CN" b="0" dirty="0" err="1"/>
              <a:t>funccount</a:t>
            </a:r>
            <a:r>
              <a:rPr kumimoji="1" lang="en-US" altLang="zh-CN" b="0" dirty="0"/>
              <a:t> ”</a:t>
            </a:r>
            <a:r>
              <a:rPr kumimoji="1" lang="en-US" altLang="zh-CN" b="0" dirty="0" err="1"/>
              <a:t>tcp</a:t>
            </a:r>
            <a:r>
              <a:rPr kumimoji="1" lang="en-US" altLang="zh-CN" b="0" dirty="0"/>
              <a:t>_*”</a:t>
            </a:r>
          </a:p>
          <a:p>
            <a:pPr algn="ctr">
              <a:lnSpc>
                <a:spcPct val="150000"/>
              </a:lnSpc>
            </a:pPr>
            <a:r>
              <a:rPr kumimoji="1" lang="zh-CN" altLang="en-US" b="0" dirty="0"/>
              <a:t>打印函数调用次数</a:t>
            </a:r>
          </a:p>
        </p:txBody>
      </p:sp>
      <p:sp>
        <p:nvSpPr>
          <p:cNvPr id="14" name="文本框 13">
            <a:extLst>
              <a:ext uri="{FF2B5EF4-FFF2-40B4-BE49-F238E27FC236}">
                <a16:creationId xmlns:a16="http://schemas.microsoft.com/office/drawing/2014/main" id="{23ED50E1-5C73-5CB7-01BA-77C801F55C05}"/>
              </a:ext>
            </a:extLst>
          </p:cNvPr>
          <p:cNvSpPr txBox="1"/>
          <p:nvPr/>
        </p:nvSpPr>
        <p:spPr>
          <a:xfrm>
            <a:off x="4399508" y="2213333"/>
            <a:ext cx="4905548" cy="1282339"/>
          </a:xfrm>
          <a:prstGeom prst="rect">
            <a:avLst/>
          </a:prstGeom>
          <a:noFill/>
        </p:spPr>
        <p:txBody>
          <a:bodyPr wrap="square" rtlCol="0">
            <a:spAutoFit/>
          </a:bodyPr>
          <a:lstStyle/>
          <a:p>
            <a:pPr algn="ctr">
              <a:lnSpc>
                <a:spcPct val="150000"/>
              </a:lnSpc>
            </a:pPr>
            <a:r>
              <a:rPr kumimoji="1" lang="en-US" altLang="zh-CN" b="0" dirty="0" err="1"/>
              <a:t>sudo</a:t>
            </a:r>
            <a:r>
              <a:rPr kumimoji="1" lang="en-US" altLang="zh-CN" b="0" dirty="0"/>
              <a:t> ./</a:t>
            </a:r>
            <a:r>
              <a:rPr kumimoji="1" lang="en-US" altLang="zh-CN" b="0" dirty="0" err="1"/>
              <a:t>stackcount</a:t>
            </a:r>
            <a:r>
              <a:rPr kumimoji="1" lang="en-US" altLang="zh-CN" b="0" dirty="0"/>
              <a:t> </a:t>
            </a:r>
            <a:r>
              <a:rPr kumimoji="1" lang="en-US" altLang="zh-CN" b="0" dirty="0" err="1"/>
              <a:t>tcp_stream_memory_free</a:t>
            </a:r>
            <a:endParaRPr kumimoji="1" lang="en-US" altLang="zh-CN" b="0" dirty="0"/>
          </a:p>
          <a:p>
            <a:pPr algn="ctr">
              <a:lnSpc>
                <a:spcPct val="150000"/>
              </a:lnSpc>
            </a:pPr>
            <a:r>
              <a:rPr kumimoji="1" lang="zh-CN" altLang="en-US" b="0" dirty="0"/>
              <a:t>找到感兴趣的函数，打印函数调用栈，</a:t>
            </a:r>
            <a:endParaRPr kumimoji="1" lang="en-US" altLang="zh-CN" b="0" dirty="0"/>
          </a:p>
          <a:p>
            <a:pPr algn="ctr">
              <a:lnSpc>
                <a:spcPct val="150000"/>
              </a:lnSpc>
            </a:pPr>
            <a:r>
              <a:rPr kumimoji="1" lang="zh-CN" altLang="en-US" b="0" dirty="0"/>
              <a:t>进一步分析问题</a:t>
            </a:r>
          </a:p>
        </p:txBody>
      </p:sp>
      <p:sp>
        <p:nvSpPr>
          <p:cNvPr id="17" name="矩形 16">
            <a:extLst>
              <a:ext uri="{FF2B5EF4-FFF2-40B4-BE49-F238E27FC236}">
                <a16:creationId xmlns:a16="http://schemas.microsoft.com/office/drawing/2014/main" id="{017DD3E8-06C9-9C07-32B6-A7A38FFC8B6C}"/>
              </a:ext>
            </a:extLst>
          </p:cNvPr>
          <p:cNvSpPr/>
          <p:nvPr/>
        </p:nvSpPr>
        <p:spPr bwMode="auto">
          <a:xfrm>
            <a:off x="291480" y="5728228"/>
            <a:ext cx="4169048" cy="106651"/>
          </a:xfrm>
          <a:prstGeom prst="rect">
            <a:avLst/>
          </a:prstGeom>
          <a:no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cxnSp>
        <p:nvCxnSpPr>
          <p:cNvPr id="19" name="直线箭头连接符 18">
            <a:extLst>
              <a:ext uri="{FF2B5EF4-FFF2-40B4-BE49-F238E27FC236}">
                <a16:creationId xmlns:a16="http://schemas.microsoft.com/office/drawing/2014/main" id="{43C0084C-45B9-151F-1026-007D599DF2D0}"/>
              </a:ext>
            </a:extLst>
          </p:cNvPr>
          <p:cNvCxnSpPr/>
          <p:nvPr/>
        </p:nvCxnSpPr>
        <p:spPr bwMode="auto">
          <a:xfrm flipV="1">
            <a:off x="4583340" y="4368237"/>
            <a:ext cx="348700" cy="1359991"/>
          </a:xfrm>
          <a:prstGeom prst="straightConnector1">
            <a:avLst/>
          </a:prstGeom>
          <a:solidFill>
            <a:schemeClr val="accent1"/>
          </a:solidFill>
          <a:ln w="1905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77403864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772816"/>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蓝牙监测实现逻辑：</a:t>
            </a:r>
          </a:p>
        </p:txBody>
      </p:sp>
      <p:sp>
        <p:nvSpPr>
          <p:cNvPr id="4" name="灯片编号占位符 3">
            <a:extLst>
              <a:ext uri="{FF2B5EF4-FFF2-40B4-BE49-F238E27FC236}">
                <a16:creationId xmlns:a16="http://schemas.microsoft.com/office/drawing/2014/main" id="{BC14B4EA-671D-359C-E557-B222DE52C19F}"/>
              </a:ext>
            </a:extLst>
          </p:cNvPr>
          <p:cNvSpPr>
            <a:spLocks noGrp="1"/>
          </p:cNvSpPr>
          <p:nvPr>
            <p:ph type="sldNum" sz="quarter" idx="12"/>
          </p:nvPr>
        </p:nvSpPr>
        <p:spPr/>
        <p:txBody>
          <a:bodyPr/>
          <a:lstStyle/>
          <a:p>
            <a:pPr>
              <a:defRPr/>
            </a:pPr>
            <a:fld id="{2BE9E919-A463-264A-AD28-C5A0DC5B5896}" type="slidenum">
              <a:rPr lang="en-US" altLang="zh-CN" smtClean="0"/>
              <a:pPr>
                <a:defRPr/>
              </a:pPr>
              <a:t>61</a:t>
            </a:fld>
            <a:endParaRPr lang="en-US" altLang="zh-CN"/>
          </a:p>
        </p:txBody>
      </p:sp>
      <p:sp>
        <p:nvSpPr>
          <p:cNvPr id="11" name="矩形 10">
            <a:extLst>
              <a:ext uri="{FF2B5EF4-FFF2-40B4-BE49-F238E27FC236}">
                <a16:creationId xmlns:a16="http://schemas.microsoft.com/office/drawing/2014/main" id="{04DED5DD-F6B1-0D19-4CDA-CDA7550EFCD0}"/>
              </a:ext>
            </a:extLst>
          </p:cNvPr>
          <p:cNvSpPr/>
          <p:nvPr/>
        </p:nvSpPr>
        <p:spPr bwMode="auto">
          <a:xfrm>
            <a:off x="1142999" y="3288613"/>
            <a:ext cx="4590510" cy="121239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3" name="文本框 2">
            <a:extLst>
              <a:ext uri="{FF2B5EF4-FFF2-40B4-BE49-F238E27FC236}">
                <a16:creationId xmlns:a16="http://schemas.microsoft.com/office/drawing/2014/main" id="{10E09C35-DE10-9D72-1125-DFF719690477}"/>
              </a:ext>
            </a:extLst>
          </p:cNvPr>
          <p:cNvSpPr txBox="1"/>
          <p:nvPr/>
        </p:nvSpPr>
        <p:spPr>
          <a:xfrm>
            <a:off x="1115616" y="2420888"/>
            <a:ext cx="4550905" cy="3822750"/>
          </a:xfrm>
          <a:prstGeom prst="rect">
            <a:avLst/>
          </a:prstGeom>
          <a:noFill/>
        </p:spPr>
        <p:txBody>
          <a:bodyPr wrap="square">
            <a:spAutoFit/>
          </a:bodyPr>
          <a:lstStyle/>
          <a:p>
            <a:pPr algn="ctr"/>
            <a:r>
              <a:rPr lang="zh-CN" altLang="en-US" dirty="0"/>
              <a:t>定位与蓝牙连接、断开相关的内核函数</a:t>
            </a:r>
            <a:endParaRPr lang="en-US" altLang="zh-CN" dirty="0"/>
          </a:p>
          <a:p>
            <a:pPr algn="ctr"/>
            <a:endParaRPr lang="en-US" altLang="zh-CN" dirty="0"/>
          </a:p>
          <a:p>
            <a:pPr algn="ctr"/>
            <a:endParaRPr lang="en-US" altLang="zh-CN" dirty="0"/>
          </a:p>
          <a:p>
            <a:pPr algn="ctr"/>
            <a:r>
              <a:rPr lang="zh-CN" altLang="en-US" dirty="0"/>
              <a:t>追踪函数，获取参数</a:t>
            </a:r>
            <a:endParaRPr lang="en-US" altLang="zh-CN" dirty="0"/>
          </a:p>
          <a:p>
            <a:pPr algn="ctr"/>
            <a:endParaRPr lang="en-US" altLang="zh-CN" dirty="0"/>
          </a:p>
          <a:p>
            <a:pPr algn="ctr"/>
            <a:endParaRPr lang="en-US" altLang="zh-CN" dirty="0"/>
          </a:p>
          <a:p>
            <a:pPr algn="ctr"/>
            <a:r>
              <a:rPr lang="zh-CN" altLang="en-US" dirty="0"/>
              <a:t>得到蓝牙设备地址、蓝牙信号强度</a:t>
            </a:r>
            <a:endParaRPr lang="en-US" altLang="zh-CN" dirty="0"/>
          </a:p>
          <a:p>
            <a:pPr algn="ctr"/>
            <a:endParaRPr lang="en-US" altLang="zh-CN" dirty="0"/>
          </a:p>
          <a:p>
            <a:pPr algn="ctr"/>
            <a:endParaRPr lang="en-US" altLang="zh-CN" dirty="0"/>
          </a:p>
          <a:p>
            <a:pPr algn="ctr"/>
            <a:r>
              <a:rPr lang="zh-CN" altLang="en-US" dirty="0"/>
              <a:t>根据信号强度判断设备距离电脑距离</a:t>
            </a:r>
            <a:endParaRPr lang="en-US" altLang="zh-CN" dirty="0"/>
          </a:p>
          <a:p>
            <a:pPr algn="ctr"/>
            <a:endParaRPr lang="en-US" altLang="zh-CN" dirty="0"/>
          </a:p>
          <a:p>
            <a:pPr algn="ctr"/>
            <a:endParaRPr lang="en-US" altLang="zh-CN" dirty="0"/>
          </a:p>
          <a:p>
            <a:pPr algn="ctr"/>
            <a:r>
              <a:rPr lang="zh-CN" altLang="en-US" dirty="0"/>
              <a:t>脚本控制电脑锁屏与解锁</a:t>
            </a:r>
            <a:endParaRPr lang="en-US" altLang="zh-CN" dirty="0"/>
          </a:p>
        </p:txBody>
      </p:sp>
      <p:sp>
        <p:nvSpPr>
          <p:cNvPr id="7" name="下箭头 6">
            <a:extLst>
              <a:ext uri="{FF2B5EF4-FFF2-40B4-BE49-F238E27FC236}">
                <a16:creationId xmlns:a16="http://schemas.microsoft.com/office/drawing/2014/main" id="{7FDE4661-B2A3-4D0C-7CF7-8E80BA2E736E}"/>
              </a:ext>
            </a:extLst>
          </p:cNvPr>
          <p:cNvSpPr/>
          <p:nvPr/>
        </p:nvSpPr>
        <p:spPr bwMode="auto">
          <a:xfrm>
            <a:off x="3239371" y="2774541"/>
            <a:ext cx="303394" cy="372657"/>
          </a:xfrm>
          <a:prstGeom prst="downArrow">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8" name="下箭头 7">
            <a:extLst>
              <a:ext uri="{FF2B5EF4-FFF2-40B4-BE49-F238E27FC236}">
                <a16:creationId xmlns:a16="http://schemas.microsoft.com/office/drawing/2014/main" id="{1A5C39DD-1028-9D0B-255C-6481218ACB57}"/>
              </a:ext>
            </a:extLst>
          </p:cNvPr>
          <p:cNvSpPr/>
          <p:nvPr/>
        </p:nvSpPr>
        <p:spPr bwMode="auto">
          <a:xfrm>
            <a:off x="3239371" y="3652004"/>
            <a:ext cx="303394" cy="372657"/>
          </a:xfrm>
          <a:prstGeom prst="downArrow">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9" name="下箭头 8">
            <a:extLst>
              <a:ext uri="{FF2B5EF4-FFF2-40B4-BE49-F238E27FC236}">
                <a16:creationId xmlns:a16="http://schemas.microsoft.com/office/drawing/2014/main" id="{56C98FAF-2C5C-C6DF-7B91-B1602B8082CB}"/>
              </a:ext>
            </a:extLst>
          </p:cNvPr>
          <p:cNvSpPr/>
          <p:nvPr/>
        </p:nvSpPr>
        <p:spPr bwMode="auto">
          <a:xfrm>
            <a:off x="3239371" y="4539616"/>
            <a:ext cx="303394" cy="372657"/>
          </a:xfrm>
          <a:prstGeom prst="downArrow">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0" name="下箭头 9">
            <a:extLst>
              <a:ext uri="{FF2B5EF4-FFF2-40B4-BE49-F238E27FC236}">
                <a16:creationId xmlns:a16="http://schemas.microsoft.com/office/drawing/2014/main" id="{2182024E-AAD2-057D-4B1F-56998C5437C4}"/>
              </a:ext>
            </a:extLst>
          </p:cNvPr>
          <p:cNvSpPr/>
          <p:nvPr/>
        </p:nvSpPr>
        <p:spPr bwMode="auto">
          <a:xfrm>
            <a:off x="3239371" y="5323543"/>
            <a:ext cx="303394" cy="372657"/>
          </a:xfrm>
          <a:prstGeom prst="downArrow">
            <a:avLst/>
          </a:prstGeom>
          <a:solidFill>
            <a:srgbClr val="00B0F0"/>
          </a:solidFill>
          <a:ln w="952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2" name="右箭头 11">
            <a:extLst>
              <a:ext uri="{FF2B5EF4-FFF2-40B4-BE49-F238E27FC236}">
                <a16:creationId xmlns:a16="http://schemas.microsoft.com/office/drawing/2014/main" id="{559FDB5F-4691-5140-07AC-4FCEA91EF9B8}"/>
              </a:ext>
            </a:extLst>
          </p:cNvPr>
          <p:cNvSpPr/>
          <p:nvPr/>
        </p:nvSpPr>
        <p:spPr bwMode="auto">
          <a:xfrm>
            <a:off x="5955532" y="3806438"/>
            <a:ext cx="606787" cy="243959"/>
          </a:xfrm>
          <a:prstGeom prst="rightArrow">
            <a:avLst/>
          </a:prstGeom>
          <a:no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4" name="文本框 13">
            <a:extLst>
              <a:ext uri="{FF2B5EF4-FFF2-40B4-BE49-F238E27FC236}">
                <a16:creationId xmlns:a16="http://schemas.microsoft.com/office/drawing/2014/main" id="{8C1FAA9E-6009-9BD2-DE27-2067E5AE443E}"/>
              </a:ext>
            </a:extLst>
          </p:cNvPr>
          <p:cNvSpPr txBox="1"/>
          <p:nvPr/>
        </p:nvSpPr>
        <p:spPr>
          <a:xfrm>
            <a:off x="6660232" y="3462063"/>
            <a:ext cx="1905000" cy="1280992"/>
          </a:xfrm>
          <a:prstGeom prst="rect">
            <a:avLst/>
          </a:prstGeom>
          <a:noFill/>
        </p:spPr>
        <p:txBody>
          <a:bodyPr wrap="square" rtlCol="0">
            <a:spAutoFit/>
          </a:bodyPr>
          <a:lstStyle/>
          <a:p>
            <a:pPr>
              <a:lnSpc>
                <a:spcPct val="150000"/>
              </a:lnSpc>
            </a:pPr>
            <a:r>
              <a:rPr kumimoji="1" lang="zh-CN" altLang="en-US" b="0" dirty="0">
                <a:solidFill>
                  <a:srgbClr val="FF0000"/>
                </a:solidFill>
              </a:rPr>
              <a:t>利用</a:t>
            </a:r>
            <a:r>
              <a:rPr kumimoji="1" lang="en-US" altLang="zh-CN" b="0" dirty="0" err="1">
                <a:solidFill>
                  <a:srgbClr val="FF0000"/>
                </a:solidFill>
              </a:rPr>
              <a:t>kprobe</a:t>
            </a:r>
            <a:endParaRPr kumimoji="1" lang="en-US" altLang="zh-CN" b="0" dirty="0">
              <a:solidFill>
                <a:srgbClr val="FF0000"/>
              </a:solidFill>
            </a:endParaRPr>
          </a:p>
          <a:p>
            <a:pPr>
              <a:lnSpc>
                <a:spcPct val="150000"/>
              </a:lnSpc>
            </a:pPr>
            <a:r>
              <a:rPr kumimoji="1" lang="en-US" altLang="zh-CN" b="0" dirty="0">
                <a:solidFill>
                  <a:srgbClr val="FF0000"/>
                </a:solidFill>
              </a:rPr>
              <a:t>Tracing</a:t>
            </a:r>
          </a:p>
          <a:p>
            <a:pPr>
              <a:lnSpc>
                <a:spcPct val="150000"/>
              </a:lnSpc>
            </a:pPr>
            <a:r>
              <a:rPr kumimoji="1" lang="zh-CN" altLang="en-US" b="0" dirty="0">
                <a:solidFill>
                  <a:srgbClr val="FF0000"/>
                </a:solidFill>
              </a:rPr>
              <a:t>指定函数</a:t>
            </a:r>
          </a:p>
        </p:txBody>
      </p:sp>
      <p:sp>
        <p:nvSpPr>
          <p:cNvPr id="15" name="文本框 14">
            <a:extLst>
              <a:ext uri="{FF2B5EF4-FFF2-40B4-BE49-F238E27FC236}">
                <a16:creationId xmlns:a16="http://schemas.microsoft.com/office/drawing/2014/main" id="{C6CC51B8-D4E0-4465-BAC6-485B1D4B83F6}"/>
              </a:ext>
            </a:extLst>
          </p:cNvPr>
          <p:cNvSpPr txBox="1"/>
          <p:nvPr/>
        </p:nvSpPr>
        <p:spPr>
          <a:xfrm>
            <a:off x="1142999" y="6236260"/>
            <a:ext cx="4911924" cy="307777"/>
          </a:xfrm>
          <a:prstGeom prst="rect">
            <a:avLst/>
          </a:prstGeom>
          <a:noFill/>
        </p:spPr>
        <p:txBody>
          <a:bodyPr wrap="square" rtlCol="0">
            <a:spAutoFit/>
          </a:bodyPr>
          <a:lstStyle/>
          <a:p>
            <a:r>
              <a:rPr kumimoji="1" lang="en-US" altLang="zh-CN" sz="1400" b="0" dirty="0"/>
              <a:t>https://</a:t>
            </a:r>
            <a:r>
              <a:rPr kumimoji="1" lang="en-US" altLang="zh-CN" sz="1400" b="0" dirty="0" err="1"/>
              <a:t>devopsspiral.com</a:t>
            </a:r>
            <a:r>
              <a:rPr kumimoji="1" lang="en-US" altLang="zh-CN" sz="1400" b="0" dirty="0"/>
              <a:t>/articles/</a:t>
            </a:r>
            <a:r>
              <a:rPr kumimoji="1" lang="en-US" altLang="zh-CN" sz="1400" b="0" dirty="0" err="1"/>
              <a:t>linux</a:t>
            </a:r>
            <a:r>
              <a:rPr kumimoji="1" lang="en-US" altLang="zh-CN" sz="1400" b="0" dirty="0"/>
              <a:t>/</a:t>
            </a:r>
            <a:r>
              <a:rPr kumimoji="1" lang="en-US" altLang="zh-CN" sz="1400" b="0" dirty="0" err="1"/>
              <a:t>ebpf</a:t>
            </a:r>
            <a:r>
              <a:rPr kumimoji="1" lang="en-US" altLang="zh-CN" sz="1400" b="0" dirty="0"/>
              <a:t>-unlock/</a:t>
            </a:r>
            <a:endParaRPr kumimoji="1" lang="zh-CN" altLang="en-US" sz="1400" b="0" dirty="0"/>
          </a:p>
        </p:txBody>
      </p:sp>
      <p:sp>
        <p:nvSpPr>
          <p:cNvPr id="16" name="文本框 15">
            <a:extLst>
              <a:ext uri="{FF2B5EF4-FFF2-40B4-BE49-F238E27FC236}">
                <a16:creationId xmlns:a16="http://schemas.microsoft.com/office/drawing/2014/main" id="{B632327B-0BC8-9421-ADDF-FE01DCAF1098}"/>
              </a:ext>
            </a:extLst>
          </p:cNvPr>
          <p:cNvSpPr txBox="1"/>
          <p:nvPr/>
        </p:nvSpPr>
        <p:spPr>
          <a:xfrm>
            <a:off x="6372200" y="5735086"/>
            <a:ext cx="1905000" cy="449995"/>
          </a:xfrm>
          <a:prstGeom prst="rect">
            <a:avLst/>
          </a:prstGeom>
          <a:noFill/>
        </p:spPr>
        <p:txBody>
          <a:bodyPr wrap="square" rtlCol="0">
            <a:spAutoFit/>
          </a:bodyPr>
          <a:lstStyle/>
          <a:p>
            <a:pPr>
              <a:lnSpc>
                <a:spcPct val="150000"/>
              </a:lnSpc>
            </a:pPr>
            <a:r>
              <a:rPr kumimoji="1" lang="en-US" altLang="zh-CN" b="0" dirty="0">
                <a:solidFill>
                  <a:srgbClr val="FF0000"/>
                </a:solidFill>
              </a:rPr>
              <a:t>do</a:t>
            </a:r>
            <a:r>
              <a:rPr kumimoji="1" lang="zh-CN" altLang="en-US" b="0" dirty="0">
                <a:solidFill>
                  <a:srgbClr val="FF0000"/>
                </a:solidFill>
              </a:rPr>
              <a:t> </a:t>
            </a:r>
            <a:r>
              <a:rPr kumimoji="1" lang="en-US" altLang="zh-CN" b="0" dirty="0">
                <a:solidFill>
                  <a:srgbClr val="FF0000"/>
                </a:solidFill>
              </a:rPr>
              <a:t>it</a:t>
            </a:r>
            <a:r>
              <a:rPr kumimoji="1" lang="zh-CN" altLang="en-US" b="0" dirty="0">
                <a:solidFill>
                  <a:srgbClr val="FF0000"/>
                </a:solidFill>
              </a:rPr>
              <a:t> </a:t>
            </a:r>
            <a:r>
              <a:rPr kumimoji="1" lang="en-US" altLang="zh-CN" b="0" dirty="0">
                <a:solidFill>
                  <a:srgbClr val="FF0000"/>
                </a:solidFill>
              </a:rPr>
              <a:t>yourself</a:t>
            </a:r>
            <a:r>
              <a:rPr kumimoji="1" lang="zh-CN" altLang="en-US" b="0" dirty="0">
                <a:solidFill>
                  <a:srgbClr val="FF0000"/>
                </a:solidFill>
              </a:rPr>
              <a:t>！</a:t>
            </a:r>
          </a:p>
        </p:txBody>
      </p:sp>
      <p:sp>
        <p:nvSpPr>
          <p:cNvPr id="6" name="文本框 5">
            <a:extLst>
              <a:ext uri="{FF2B5EF4-FFF2-40B4-BE49-F238E27FC236}">
                <a16:creationId xmlns:a16="http://schemas.microsoft.com/office/drawing/2014/main" id="{E13AE072-513E-8366-F10E-A47DB7CD5DF5}"/>
              </a:ext>
            </a:extLst>
          </p:cNvPr>
          <p:cNvSpPr txBox="1"/>
          <p:nvPr/>
        </p:nvSpPr>
        <p:spPr>
          <a:xfrm>
            <a:off x="3577888" y="4462342"/>
            <a:ext cx="2629223" cy="449931"/>
          </a:xfrm>
          <a:prstGeom prst="rect">
            <a:avLst/>
          </a:prstGeom>
          <a:noFill/>
        </p:spPr>
        <p:txBody>
          <a:bodyPr wrap="square" rtlCol="0">
            <a:spAutoFit/>
          </a:bodyPr>
          <a:lstStyle/>
          <a:p>
            <a:pPr>
              <a:lnSpc>
                <a:spcPct val="150000"/>
              </a:lnSpc>
            </a:pPr>
            <a:r>
              <a:rPr kumimoji="1" lang="zh-CN" altLang="en-US" b="0" dirty="0">
                <a:solidFill>
                  <a:srgbClr val="FF0000"/>
                </a:solidFill>
              </a:rPr>
              <a:t>内核态数据送往用户态</a:t>
            </a:r>
          </a:p>
        </p:txBody>
      </p:sp>
    </p:spTree>
    <p:extLst>
      <p:ext uri="{BB962C8B-B14F-4D97-AF65-F5344CB8AC3E}">
        <p14:creationId xmlns:p14="http://schemas.microsoft.com/office/powerpoint/2010/main" val="337076749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548680"/>
            <a:ext cx="7632848" cy="792088"/>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kern="0" dirty="0" err="1">
                <a:latin typeface="Arial" panose="020B0604020202020204" pitchFamily="34" charset="0"/>
                <a:ea typeface="仿宋" panose="02010609060101010101" pitchFamily="49" charset="-122"/>
                <a:cs typeface="Arial" panose="020B0604020202020204" pitchFamily="34" charset="0"/>
              </a:rPr>
              <a:t>eBPF</a:t>
            </a:r>
            <a:r>
              <a:rPr kumimoji="1" lang="en-US" altLang="zh-CN" kern="0" dirty="0">
                <a:latin typeface="Arial" panose="020B0604020202020204" pitchFamily="34" charset="0"/>
                <a:ea typeface="仿宋" panose="02010609060101010101" pitchFamily="49" charset="-122"/>
                <a:cs typeface="Arial" panose="020B0604020202020204" pitchFamily="34" charset="0"/>
              </a:rPr>
              <a:t> Tracing</a:t>
            </a:r>
            <a:endParaRPr kumimoji="1" lang="zh-CN" altLang="en-US" kern="0" dirty="0">
              <a:latin typeface="Arial" panose="020B0604020202020204" pitchFamily="34" charset="0"/>
              <a:ea typeface="仿宋" panose="02010609060101010101" pitchFamily="49" charset="-122"/>
              <a:cs typeface="Arial" panose="020B0604020202020204" pitchFamily="34" charset="0"/>
            </a:endParaRPr>
          </a:p>
        </p:txBody>
      </p:sp>
      <p:sp>
        <p:nvSpPr>
          <p:cNvPr id="2" name="文本框 1">
            <a:extLst>
              <a:ext uri="{FF2B5EF4-FFF2-40B4-BE49-F238E27FC236}">
                <a16:creationId xmlns:a16="http://schemas.microsoft.com/office/drawing/2014/main" id="{CF043F7F-62E9-9070-1393-3876540C32D8}"/>
              </a:ext>
            </a:extLst>
          </p:cNvPr>
          <p:cNvSpPr txBox="1"/>
          <p:nvPr/>
        </p:nvSpPr>
        <p:spPr>
          <a:xfrm>
            <a:off x="539552" y="1772816"/>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总结</a:t>
            </a:r>
            <a:r>
              <a:rPr kumimoji="1" lang="en-US" altLang="zh-CN" sz="2400" dirty="0">
                <a:latin typeface="SimHei" panose="02010609060101010101" pitchFamily="49" charset="-122"/>
                <a:ea typeface="SimHei" panose="02010609060101010101" pitchFamily="49" charset="-122"/>
              </a:rPr>
              <a:t>:</a:t>
            </a:r>
            <a:endParaRPr kumimoji="1" lang="zh-CN" altLang="en-US" sz="2400" dirty="0">
              <a:latin typeface="SimHei" panose="02010609060101010101" pitchFamily="49" charset="-122"/>
              <a:ea typeface="SimHei" panose="02010609060101010101" pitchFamily="49" charset="-122"/>
            </a:endParaRPr>
          </a:p>
        </p:txBody>
      </p:sp>
      <p:sp>
        <p:nvSpPr>
          <p:cNvPr id="3" name="文本框 2">
            <a:extLst>
              <a:ext uri="{FF2B5EF4-FFF2-40B4-BE49-F238E27FC236}">
                <a16:creationId xmlns:a16="http://schemas.microsoft.com/office/drawing/2014/main" id="{10E09C35-DE10-9D72-1125-DFF719690477}"/>
              </a:ext>
            </a:extLst>
          </p:cNvPr>
          <p:cNvSpPr txBox="1"/>
          <p:nvPr/>
        </p:nvSpPr>
        <p:spPr>
          <a:xfrm>
            <a:off x="528395" y="2267544"/>
            <a:ext cx="5256584" cy="211198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0" dirty="0"/>
              <a:t>了解</a:t>
            </a:r>
            <a:r>
              <a:rPr lang="en-US" altLang="zh-CN" b="0" dirty="0"/>
              <a:t>Linux</a:t>
            </a:r>
            <a:r>
              <a:rPr lang="zh-CN" altLang="en-US" b="0" dirty="0"/>
              <a:t> </a:t>
            </a:r>
            <a:r>
              <a:rPr lang="en-US" altLang="zh-CN" b="0" dirty="0"/>
              <a:t>Tracing</a:t>
            </a:r>
            <a:r>
              <a:rPr lang="zh-CN" altLang="en-US" b="0" dirty="0"/>
              <a:t> </a:t>
            </a:r>
            <a:r>
              <a:rPr lang="en-US" altLang="zh-CN" b="0" dirty="0"/>
              <a:t>System</a:t>
            </a:r>
          </a:p>
          <a:p>
            <a:pPr marL="285750" indent="-285750">
              <a:lnSpc>
                <a:spcPct val="150000"/>
              </a:lnSpc>
              <a:buFont typeface="Arial" panose="020B0604020202020204" pitchFamily="34" charset="0"/>
              <a:buChar char="•"/>
            </a:pPr>
            <a:r>
              <a:rPr lang="zh-CN" altLang="en-US" b="0" dirty="0"/>
              <a:t>了解</a:t>
            </a:r>
            <a:r>
              <a:rPr lang="en-US" altLang="zh-CN" b="0" dirty="0"/>
              <a:t>Tracing</a:t>
            </a:r>
            <a:r>
              <a:rPr lang="zh-CN" altLang="en-US" b="0" dirty="0"/>
              <a:t>组成</a:t>
            </a:r>
            <a:endParaRPr lang="en-US" altLang="zh-CN" b="0" dirty="0"/>
          </a:p>
          <a:p>
            <a:pPr marL="285750" indent="-285750">
              <a:lnSpc>
                <a:spcPct val="150000"/>
              </a:lnSpc>
              <a:buFont typeface="Arial" panose="020B0604020202020204" pitchFamily="34" charset="0"/>
              <a:buChar char="•"/>
            </a:pPr>
            <a:r>
              <a:rPr lang="zh-CN" altLang="en-US" b="0" dirty="0"/>
              <a:t>了解</a:t>
            </a:r>
            <a:r>
              <a:rPr lang="en-US" altLang="zh-CN" b="0" dirty="0"/>
              <a:t>Tracing</a:t>
            </a:r>
            <a:r>
              <a:rPr lang="zh-CN" altLang="en-US" b="0" dirty="0"/>
              <a:t>原理</a:t>
            </a:r>
            <a:endParaRPr lang="en-US" altLang="zh-CN" b="0" dirty="0"/>
          </a:p>
          <a:p>
            <a:pPr marL="285750" indent="-285750">
              <a:lnSpc>
                <a:spcPct val="150000"/>
              </a:lnSpc>
              <a:buFont typeface="Arial" panose="020B0604020202020204" pitchFamily="34" charset="0"/>
              <a:buChar char="•"/>
            </a:pPr>
            <a:r>
              <a:rPr lang="zh-CN" altLang="en-US" b="0" dirty="0"/>
              <a:t>使用</a:t>
            </a:r>
            <a:r>
              <a:rPr lang="en-US" altLang="zh-CN" b="0" dirty="0"/>
              <a:t>BCC</a:t>
            </a:r>
            <a:r>
              <a:rPr lang="zh-CN" altLang="en-US" b="0" dirty="0"/>
              <a:t>、</a:t>
            </a:r>
            <a:r>
              <a:rPr lang="en-US" altLang="zh-CN" b="0" dirty="0" err="1"/>
              <a:t>bpftrace</a:t>
            </a:r>
            <a:r>
              <a:rPr lang="zh-CN" altLang="en-US" b="0" dirty="0"/>
              <a:t>进行简单的</a:t>
            </a:r>
            <a:r>
              <a:rPr lang="en-US" altLang="zh-CN" b="0" dirty="0"/>
              <a:t>Tracing</a:t>
            </a:r>
            <a:r>
              <a:rPr lang="zh-CN" altLang="en-US" b="0" dirty="0"/>
              <a:t>编程</a:t>
            </a:r>
            <a:endParaRPr lang="en-US" altLang="zh-CN" b="0" dirty="0"/>
          </a:p>
          <a:p>
            <a:pPr marL="285750" indent="-285750">
              <a:lnSpc>
                <a:spcPct val="150000"/>
              </a:lnSpc>
              <a:buFont typeface="Arial" panose="020B0604020202020204" pitchFamily="34" charset="0"/>
              <a:buChar char="•"/>
            </a:pPr>
            <a:r>
              <a:rPr lang="zh-CN" altLang="en-US" b="0" dirty="0"/>
              <a:t>使用现有工具进行</a:t>
            </a:r>
            <a:r>
              <a:rPr lang="en-US" altLang="zh-CN" b="0" dirty="0"/>
              <a:t>Tracing</a:t>
            </a:r>
            <a:endParaRPr lang="zh-CN" altLang="en-US" b="0" dirty="0"/>
          </a:p>
        </p:txBody>
      </p:sp>
      <p:sp>
        <p:nvSpPr>
          <p:cNvPr id="4" name="灯片编号占位符 3">
            <a:extLst>
              <a:ext uri="{FF2B5EF4-FFF2-40B4-BE49-F238E27FC236}">
                <a16:creationId xmlns:a16="http://schemas.microsoft.com/office/drawing/2014/main" id="{BC14B4EA-671D-359C-E557-B222DE52C19F}"/>
              </a:ext>
            </a:extLst>
          </p:cNvPr>
          <p:cNvSpPr>
            <a:spLocks noGrp="1"/>
          </p:cNvSpPr>
          <p:nvPr>
            <p:ph type="sldNum" sz="quarter" idx="12"/>
          </p:nvPr>
        </p:nvSpPr>
        <p:spPr/>
        <p:txBody>
          <a:bodyPr/>
          <a:lstStyle/>
          <a:p>
            <a:pPr>
              <a:defRPr/>
            </a:pPr>
            <a:fld id="{2BE9E919-A463-264A-AD28-C5A0DC5B5896}" type="slidenum">
              <a:rPr lang="en-US" altLang="zh-CN" smtClean="0"/>
              <a:pPr>
                <a:defRPr/>
              </a:pPr>
              <a:t>62</a:t>
            </a:fld>
            <a:endParaRPr lang="en-US" altLang="zh-CN"/>
          </a:p>
        </p:txBody>
      </p:sp>
      <p:sp>
        <p:nvSpPr>
          <p:cNvPr id="6" name="文本框 5">
            <a:extLst>
              <a:ext uri="{FF2B5EF4-FFF2-40B4-BE49-F238E27FC236}">
                <a16:creationId xmlns:a16="http://schemas.microsoft.com/office/drawing/2014/main" id="{DED3C965-8126-EA7C-1C4B-FBD78D69D7C7}"/>
              </a:ext>
            </a:extLst>
          </p:cNvPr>
          <p:cNvSpPr txBox="1"/>
          <p:nvPr/>
        </p:nvSpPr>
        <p:spPr>
          <a:xfrm>
            <a:off x="539552" y="4412595"/>
            <a:ext cx="388843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课后拓展：</a:t>
            </a:r>
          </a:p>
        </p:txBody>
      </p:sp>
      <p:sp>
        <p:nvSpPr>
          <p:cNvPr id="8" name="文本框 7">
            <a:extLst>
              <a:ext uri="{FF2B5EF4-FFF2-40B4-BE49-F238E27FC236}">
                <a16:creationId xmlns:a16="http://schemas.microsoft.com/office/drawing/2014/main" id="{69894A27-F4AF-C01D-D735-251CE0804248}"/>
              </a:ext>
            </a:extLst>
          </p:cNvPr>
          <p:cNvSpPr txBox="1"/>
          <p:nvPr/>
        </p:nvSpPr>
        <p:spPr>
          <a:xfrm>
            <a:off x="528395" y="4907323"/>
            <a:ext cx="5760640" cy="1282402"/>
          </a:xfrm>
          <a:prstGeom prst="rect">
            <a:avLst/>
          </a:prstGeom>
          <a:noFill/>
        </p:spPr>
        <p:txBody>
          <a:bodyPr wrap="square">
            <a:spAutoFit/>
          </a:bodyPr>
          <a:lstStyle/>
          <a:p>
            <a:pPr>
              <a:lnSpc>
                <a:spcPct val="150000"/>
              </a:lnSpc>
            </a:pPr>
            <a:r>
              <a:rPr lang="zh-CN" altLang="en-US" dirty="0">
                <a:solidFill>
                  <a:srgbClr val="FF0000"/>
                </a:solidFill>
                <a:hlinkClick r:id="rId3"/>
              </a:rPr>
              <a:t>https://www.brendangregg.com/ebpf.html</a:t>
            </a:r>
            <a:endParaRPr lang="en-US" altLang="zh-CN" dirty="0">
              <a:solidFill>
                <a:srgbClr val="FF0000"/>
              </a:solidFill>
            </a:endParaRPr>
          </a:p>
          <a:p>
            <a:pPr>
              <a:lnSpc>
                <a:spcPct val="150000"/>
              </a:lnSpc>
            </a:pPr>
            <a:r>
              <a:rPr kumimoji="1" lang="en" altLang="zh-CN" dirty="0">
                <a:solidFill>
                  <a:srgbClr val="FF0000"/>
                </a:solidFill>
                <a:hlinkClick r:id="rId4"/>
              </a:rPr>
              <a:t>https://github.com/iovisor/bcc</a:t>
            </a:r>
            <a:endParaRPr kumimoji="1" lang="zh-CN" altLang="en-US" dirty="0">
              <a:solidFill>
                <a:srgbClr val="FF0000"/>
              </a:solidFill>
            </a:endParaRPr>
          </a:p>
          <a:p>
            <a:pPr>
              <a:lnSpc>
                <a:spcPct val="150000"/>
              </a:lnSpc>
            </a:pPr>
            <a:r>
              <a:rPr kumimoji="1" lang="en" altLang="zh-CN" dirty="0">
                <a:solidFill>
                  <a:srgbClr val="FF0000"/>
                </a:solidFill>
                <a:hlinkClick r:id="rId5"/>
              </a:rPr>
              <a:t>https://github.com/iovisor/bpftrace</a:t>
            </a:r>
            <a:endParaRPr kumimoji="1" lang="en" altLang="zh-CN" dirty="0">
              <a:solidFill>
                <a:srgbClr val="FF0000"/>
              </a:solidFill>
            </a:endParaRPr>
          </a:p>
        </p:txBody>
      </p:sp>
    </p:spTree>
    <p:extLst>
      <p:ext uri="{BB962C8B-B14F-4D97-AF65-F5344CB8AC3E}">
        <p14:creationId xmlns:p14="http://schemas.microsoft.com/office/powerpoint/2010/main" val="18331647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典型的网络包处理实例</a:t>
            </a:r>
          </a:p>
        </p:txBody>
      </p:sp>
      <p:sp>
        <p:nvSpPr>
          <p:cNvPr id="3" name="灯片编号占位符 2">
            <a:extLst>
              <a:ext uri="{FF2B5EF4-FFF2-40B4-BE49-F238E27FC236}">
                <a16:creationId xmlns:a16="http://schemas.microsoft.com/office/drawing/2014/main" id="{6C44B948-BD02-1BA0-E8A3-8E519BDAFB25}"/>
              </a:ext>
            </a:extLst>
          </p:cNvPr>
          <p:cNvSpPr>
            <a:spLocks noGrp="1"/>
          </p:cNvSpPr>
          <p:nvPr>
            <p:ph type="sldNum" sz="quarter" idx="12"/>
          </p:nvPr>
        </p:nvSpPr>
        <p:spPr/>
        <p:txBody>
          <a:bodyPr/>
          <a:lstStyle/>
          <a:p>
            <a:pPr>
              <a:defRPr/>
            </a:pPr>
            <a:fld id="{2BE9E919-A463-264A-AD28-C5A0DC5B5896}" type="slidenum">
              <a:rPr lang="en-US" altLang="zh-CN" smtClean="0"/>
              <a:pPr>
                <a:defRPr/>
              </a:pPr>
              <a:t>63</a:t>
            </a:fld>
            <a:endParaRPr lang="en-US" altLang="zh-CN"/>
          </a:p>
        </p:txBody>
      </p:sp>
      <p:pic>
        <p:nvPicPr>
          <p:cNvPr id="1028" name="Picture 4" descr="负载均衡系统设置">
            <a:extLst>
              <a:ext uri="{FF2B5EF4-FFF2-40B4-BE49-F238E27FC236}">
                <a16:creationId xmlns:a16="http://schemas.microsoft.com/office/drawing/2014/main" id="{5D818AD8-F373-0B2E-99A0-E7EA4C6E5A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64" y="4186658"/>
            <a:ext cx="4564070" cy="2329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防火墙- 维基百科，自由的百科全书">
            <a:extLst>
              <a:ext uri="{FF2B5EF4-FFF2-40B4-BE49-F238E27FC236}">
                <a16:creationId xmlns:a16="http://schemas.microsoft.com/office/drawing/2014/main" id="{18A51A22-5915-8C6E-F3D1-8DDFCDAD59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13565"/>
            <a:ext cx="3810000" cy="209550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7FD3767-5B55-BA10-DF1B-26C084A7F850}"/>
              </a:ext>
            </a:extLst>
          </p:cNvPr>
          <p:cNvSpPr txBox="1"/>
          <p:nvPr/>
        </p:nvSpPr>
        <p:spPr>
          <a:xfrm>
            <a:off x="2226013" y="4288037"/>
            <a:ext cx="881973" cy="369332"/>
          </a:xfrm>
          <a:prstGeom prst="rect">
            <a:avLst/>
          </a:prstGeom>
          <a:noFill/>
        </p:spPr>
        <p:txBody>
          <a:bodyPr wrap="none" rtlCol="0">
            <a:spAutoFit/>
          </a:bodyPr>
          <a:lstStyle/>
          <a:p>
            <a:r>
              <a:rPr kumimoji="1" lang="zh-CN" altLang="en-US" dirty="0"/>
              <a:t>防火墙</a:t>
            </a:r>
          </a:p>
        </p:txBody>
      </p:sp>
      <p:sp>
        <p:nvSpPr>
          <p:cNvPr id="8" name="文本框 7">
            <a:extLst>
              <a:ext uri="{FF2B5EF4-FFF2-40B4-BE49-F238E27FC236}">
                <a16:creationId xmlns:a16="http://schemas.microsoft.com/office/drawing/2014/main" id="{6F82D71A-A297-DEF2-FF57-BCBCBA966301}"/>
              </a:ext>
            </a:extLst>
          </p:cNvPr>
          <p:cNvSpPr txBox="1"/>
          <p:nvPr/>
        </p:nvSpPr>
        <p:spPr>
          <a:xfrm>
            <a:off x="1993577" y="6243638"/>
            <a:ext cx="1346844" cy="369332"/>
          </a:xfrm>
          <a:prstGeom prst="rect">
            <a:avLst/>
          </a:prstGeom>
          <a:noFill/>
        </p:spPr>
        <p:txBody>
          <a:bodyPr wrap="none" rtlCol="0">
            <a:spAutoFit/>
          </a:bodyPr>
          <a:lstStyle/>
          <a:p>
            <a:r>
              <a:rPr kumimoji="1" lang="zh-CN" altLang="en-US" dirty="0"/>
              <a:t>负载均衡器</a:t>
            </a:r>
          </a:p>
        </p:txBody>
      </p:sp>
      <p:sp>
        <p:nvSpPr>
          <p:cNvPr id="10" name="文本框 9">
            <a:extLst>
              <a:ext uri="{FF2B5EF4-FFF2-40B4-BE49-F238E27FC236}">
                <a16:creationId xmlns:a16="http://schemas.microsoft.com/office/drawing/2014/main" id="{459540CF-8D6F-FA86-D0D1-AA8ECF106687}"/>
              </a:ext>
            </a:extLst>
          </p:cNvPr>
          <p:cNvSpPr txBox="1"/>
          <p:nvPr/>
        </p:nvSpPr>
        <p:spPr>
          <a:xfrm>
            <a:off x="5076056" y="2498711"/>
            <a:ext cx="2741456" cy="646331"/>
          </a:xfrm>
          <a:prstGeom prst="rect">
            <a:avLst/>
          </a:prstGeom>
          <a:noFill/>
        </p:spPr>
        <p:txBody>
          <a:bodyPr wrap="none" rtlCol="0">
            <a:spAutoFit/>
          </a:bodyPr>
          <a:lstStyle/>
          <a:p>
            <a:r>
              <a:rPr kumimoji="1" lang="zh-CN" altLang="en-US" dirty="0"/>
              <a:t>阻止特定网络流量包传入</a:t>
            </a:r>
            <a:endParaRPr kumimoji="1" lang="en-US" altLang="zh-CN" dirty="0"/>
          </a:p>
          <a:p>
            <a:r>
              <a:rPr kumimoji="1" lang="zh-CN" altLang="en-US" dirty="0">
                <a:solidFill>
                  <a:srgbClr val="FF0000"/>
                </a:solidFill>
              </a:rPr>
              <a:t>丢弃</a:t>
            </a:r>
            <a:r>
              <a:rPr kumimoji="1" lang="zh-CN" altLang="en-US" dirty="0"/>
              <a:t>该类网络包</a:t>
            </a:r>
            <a:endParaRPr kumimoji="1" lang="en-US" altLang="zh-CN" dirty="0"/>
          </a:p>
        </p:txBody>
      </p:sp>
      <p:sp>
        <p:nvSpPr>
          <p:cNvPr id="11" name="文本框 10">
            <a:extLst>
              <a:ext uri="{FF2B5EF4-FFF2-40B4-BE49-F238E27FC236}">
                <a16:creationId xmlns:a16="http://schemas.microsoft.com/office/drawing/2014/main" id="{3F1BCDA2-D691-8767-2C61-EEF5A7B1B034}"/>
              </a:ext>
            </a:extLst>
          </p:cNvPr>
          <p:cNvSpPr txBox="1"/>
          <p:nvPr/>
        </p:nvSpPr>
        <p:spPr>
          <a:xfrm>
            <a:off x="5076056" y="4953278"/>
            <a:ext cx="3438762" cy="646331"/>
          </a:xfrm>
          <a:prstGeom prst="rect">
            <a:avLst/>
          </a:prstGeom>
          <a:noFill/>
        </p:spPr>
        <p:txBody>
          <a:bodyPr wrap="none" rtlCol="0">
            <a:spAutoFit/>
          </a:bodyPr>
          <a:lstStyle/>
          <a:p>
            <a:r>
              <a:rPr kumimoji="1" lang="zh-CN" altLang="en-US" dirty="0"/>
              <a:t>将特定网络流量分配至不同节点</a:t>
            </a:r>
            <a:endParaRPr kumimoji="1" lang="en-US" altLang="zh-CN" dirty="0"/>
          </a:p>
          <a:p>
            <a:r>
              <a:rPr kumimoji="1" lang="zh-CN" altLang="en-US" dirty="0">
                <a:solidFill>
                  <a:srgbClr val="FF0000"/>
                </a:solidFill>
              </a:rPr>
              <a:t>修改</a:t>
            </a:r>
            <a:r>
              <a:rPr kumimoji="1" lang="zh-CN" altLang="en-US" dirty="0"/>
              <a:t>包目的</a:t>
            </a:r>
            <a:r>
              <a:rPr kumimoji="1" lang="en-US" altLang="zh-CN" dirty="0"/>
              <a:t>IP</a:t>
            </a:r>
            <a:r>
              <a:rPr kumimoji="1" lang="zh-CN" altLang="en-US" dirty="0"/>
              <a:t>地址并</a:t>
            </a:r>
            <a:r>
              <a:rPr kumimoji="1" lang="zh-CN" altLang="en-US" dirty="0">
                <a:solidFill>
                  <a:srgbClr val="FF0000"/>
                </a:solidFill>
              </a:rPr>
              <a:t>转发</a:t>
            </a:r>
            <a:r>
              <a:rPr kumimoji="1" lang="zh-CN" altLang="en-US" dirty="0"/>
              <a:t>出去</a:t>
            </a:r>
            <a:endParaRPr kumimoji="1" lang="en-US" altLang="zh-CN" dirty="0"/>
          </a:p>
        </p:txBody>
      </p:sp>
    </p:spTree>
    <p:extLst>
      <p:ext uri="{BB962C8B-B14F-4D97-AF65-F5344CB8AC3E}">
        <p14:creationId xmlns:p14="http://schemas.microsoft.com/office/powerpoint/2010/main" val="67605090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传统的包处理方式 </a:t>
            </a:r>
            <a:r>
              <a:rPr lang="en-US" altLang="zh-CN" sz="2400" b="0" kern="0" dirty="0" err="1">
                <a:latin typeface="Tahoma" panose="020B0604030504040204" pitchFamily="34" charset="0"/>
                <a:ea typeface="Tahoma" panose="020B0604030504040204" pitchFamily="34" charset="0"/>
                <a:cs typeface="Tahoma" panose="020B0604030504040204" pitchFamily="34" charset="0"/>
              </a:rPr>
              <a:t>Netfilter</a:t>
            </a:r>
            <a:r>
              <a:rPr lang="en-US" altLang="zh-CN" sz="2400" b="0" kern="0" dirty="0">
                <a:latin typeface="Tahoma" panose="020B0604030504040204" pitchFamily="34" charset="0"/>
                <a:ea typeface="Tahoma" panose="020B0604030504040204" pitchFamily="34" charset="0"/>
                <a:cs typeface="Tahoma" panose="020B0604030504040204" pitchFamily="34" charset="0"/>
              </a:rPr>
              <a:t>/iptables</a:t>
            </a:r>
          </a:p>
        </p:txBody>
      </p:sp>
      <p:sp>
        <p:nvSpPr>
          <p:cNvPr id="3" name="灯片编号占位符 2">
            <a:extLst>
              <a:ext uri="{FF2B5EF4-FFF2-40B4-BE49-F238E27FC236}">
                <a16:creationId xmlns:a16="http://schemas.microsoft.com/office/drawing/2014/main" id="{6C44B948-BD02-1BA0-E8A3-8E519BDAFB25}"/>
              </a:ext>
            </a:extLst>
          </p:cNvPr>
          <p:cNvSpPr>
            <a:spLocks noGrp="1"/>
          </p:cNvSpPr>
          <p:nvPr>
            <p:ph type="sldNum" sz="quarter" idx="12"/>
          </p:nvPr>
        </p:nvSpPr>
        <p:spPr/>
        <p:txBody>
          <a:bodyPr/>
          <a:lstStyle/>
          <a:p>
            <a:pPr>
              <a:defRPr/>
            </a:pPr>
            <a:fld id="{2BE9E919-A463-264A-AD28-C5A0DC5B5896}" type="slidenum">
              <a:rPr lang="en-US" altLang="zh-CN" smtClean="0"/>
              <a:pPr>
                <a:defRPr/>
              </a:pPr>
              <a:t>64</a:t>
            </a:fld>
            <a:endParaRPr lang="en-US" altLang="zh-CN"/>
          </a:p>
        </p:txBody>
      </p:sp>
      <p:sp>
        <p:nvSpPr>
          <p:cNvPr id="7" name="内容占位符 3">
            <a:extLst>
              <a:ext uri="{FF2B5EF4-FFF2-40B4-BE49-F238E27FC236}">
                <a16:creationId xmlns:a16="http://schemas.microsoft.com/office/drawing/2014/main" id="{ABAD2D4B-36D2-C654-3A34-D31F8EA1493C}"/>
              </a:ext>
            </a:extLst>
          </p:cNvPr>
          <p:cNvSpPr txBox="1">
            <a:spLocks/>
          </p:cNvSpPr>
          <p:nvPr/>
        </p:nvSpPr>
        <p:spPr>
          <a:xfrm>
            <a:off x="567284" y="2038624"/>
            <a:ext cx="8037163" cy="105410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algn="l" rtl="0" eaLnBrk="0" fontAlgn="base" hangingPunct="0">
              <a:spcBef>
                <a:spcPts val="0"/>
              </a:spcBef>
              <a:spcAft>
                <a:spcPts val="0"/>
              </a:spcAft>
            </a:pPr>
            <a:r>
              <a:rPr lang="en-US" altLang="zh-CN" sz="2000" b="0" kern="0" dirty="0">
                <a:latin typeface="Tahoma" panose="020B0604030504040204" pitchFamily="34" charset="0"/>
                <a:ea typeface="Tahoma" panose="020B0604030504040204" pitchFamily="34" charset="0"/>
                <a:cs typeface="Tahoma" panose="020B0604030504040204" pitchFamily="34" charset="0"/>
              </a:rPr>
              <a:t>iptables </a:t>
            </a:r>
            <a:r>
              <a:rPr lang="zh-CN" altLang="en-US" sz="2000" b="0" kern="0" dirty="0">
                <a:latin typeface="Tahoma" panose="020B0604030504040204" pitchFamily="34" charset="0"/>
                <a:ea typeface="+mn-ea"/>
                <a:cs typeface="Tahoma" panose="020B0604030504040204" pitchFamily="34" charset="0"/>
              </a:rPr>
              <a:t>是使用很广泛的包处理工具之一，</a:t>
            </a:r>
            <a:r>
              <a:rPr lang="en-US" altLang="zh-CN" sz="2000" b="0" dirty="0">
                <a:solidFill>
                  <a:srgbClr val="000000"/>
                </a:solidFill>
                <a:effectLst/>
                <a:latin typeface="Tahoma" panose="020B0604030504040204" pitchFamily="34" charset="0"/>
                <a:ea typeface="宋体" panose="02010600030101010101" pitchFamily="2" charset="-122"/>
                <a:cs typeface="Tahoma" panose="020B0604030504040204" pitchFamily="34" charset="0"/>
              </a:rPr>
              <a:t>iptables </a:t>
            </a:r>
            <a:r>
              <a:rPr lang="zh-CN" altLang="zh-CN" sz="2000" b="0" dirty="0">
                <a:solidFill>
                  <a:srgbClr val="000000"/>
                </a:solidFill>
                <a:effectLst/>
                <a:latin typeface="Tahoma" panose="020B0604030504040204" pitchFamily="34" charset="0"/>
                <a:ea typeface="宋体" panose="02010600030101010101" pitchFamily="2" charset="-122"/>
                <a:cs typeface="Tahoma" panose="020B0604030504040204" pitchFamily="34" charset="0"/>
              </a:rPr>
              <a:t>与协议栈内有包过滤功能的 </a:t>
            </a:r>
            <a:r>
              <a:rPr lang="en-US" altLang="zh-CN" sz="2000" b="0" dirty="0">
                <a:solidFill>
                  <a:srgbClr val="000000"/>
                </a:solidFill>
                <a:effectLst/>
                <a:latin typeface="Tahoma" panose="020B0604030504040204" pitchFamily="34" charset="0"/>
                <a:ea typeface="宋体" panose="02010600030101010101" pitchFamily="2" charset="-122"/>
                <a:cs typeface="Tahoma" panose="020B0604030504040204" pitchFamily="34" charset="0"/>
              </a:rPr>
              <a:t>hook </a:t>
            </a:r>
            <a:r>
              <a:rPr lang="zh-CN" altLang="zh-CN" sz="2000" b="0" dirty="0">
                <a:solidFill>
                  <a:srgbClr val="000000"/>
                </a:solidFill>
                <a:effectLst/>
                <a:latin typeface="Tahoma" panose="020B0604030504040204" pitchFamily="34" charset="0"/>
                <a:ea typeface="宋体" panose="02010600030101010101" pitchFamily="2" charset="-122"/>
                <a:cs typeface="Tahoma" panose="020B0604030504040204" pitchFamily="34" charset="0"/>
              </a:rPr>
              <a:t>交互来完成工作。这些内核 </a:t>
            </a:r>
            <a:r>
              <a:rPr lang="en-US" altLang="zh-CN" sz="2000" b="0" dirty="0">
                <a:solidFill>
                  <a:srgbClr val="000000"/>
                </a:solidFill>
                <a:effectLst/>
                <a:latin typeface="Tahoma" panose="020B0604030504040204" pitchFamily="34" charset="0"/>
                <a:ea typeface="宋体" panose="02010600030101010101" pitchFamily="2" charset="-122"/>
                <a:cs typeface="Tahoma" panose="020B0604030504040204" pitchFamily="34" charset="0"/>
              </a:rPr>
              <a:t>hook </a:t>
            </a:r>
            <a:r>
              <a:rPr lang="zh-CN" altLang="zh-CN" sz="2000" b="0" dirty="0">
                <a:solidFill>
                  <a:srgbClr val="000000"/>
                </a:solidFill>
                <a:effectLst/>
                <a:latin typeface="Tahoma" panose="020B0604030504040204" pitchFamily="34" charset="0"/>
                <a:ea typeface="宋体" panose="02010600030101010101" pitchFamily="2" charset="-122"/>
                <a:cs typeface="Tahoma" panose="020B0604030504040204" pitchFamily="34" charset="0"/>
              </a:rPr>
              <a:t>构成了 </a:t>
            </a:r>
            <a:r>
              <a:rPr lang="en-US" altLang="zh-CN" sz="2000" b="0" dirty="0" err="1">
                <a:solidFill>
                  <a:srgbClr val="000000"/>
                </a:solidFill>
                <a:latin typeface="Tahoma" panose="020B0604030504040204" pitchFamily="34" charset="0"/>
                <a:ea typeface="宋体" panose="02010600030101010101" pitchFamily="2" charset="-122"/>
                <a:cs typeface="Tahoma" panose="020B0604030504040204" pitchFamily="34" charset="0"/>
              </a:rPr>
              <a:t>N</a:t>
            </a:r>
            <a:r>
              <a:rPr lang="en-US" altLang="zh-CN" sz="2000" b="0" dirty="0" err="1">
                <a:solidFill>
                  <a:srgbClr val="000000"/>
                </a:solidFill>
                <a:effectLst/>
                <a:latin typeface="Tahoma" panose="020B0604030504040204" pitchFamily="34" charset="0"/>
                <a:ea typeface="宋体" panose="02010600030101010101" pitchFamily="2" charset="-122"/>
                <a:cs typeface="Tahoma" panose="020B0604030504040204" pitchFamily="34" charset="0"/>
              </a:rPr>
              <a:t>etfilter</a:t>
            </a:r>
            <a:r>
              <a:rPr lang="en-US" altLang="zh-CN" sz="2000" b="0" dirty="0">
                <a:solidFill>
                  <a:srgbClr val="000000"/>
                </a:solidFill>
                <a:effectLst/>
                <a:latin typeface="Tahoma" panose="020B0604030504040204" pitchFamily="34" charset="0"/>
                <a:ea typeface="宋体" panose="02010600030101010101" pitchFamily="2" charset="-122"/>
                <a:cs typeface="Tahoma" panose="020B0604030504040204" pitchFamily="34" charset="0"/>
              </a:rPr>
              <a:t> </a:t>
            </a:r>
            <a:r>
              <a:rPr lang="zh-CN" altLang="zh-CN" sz="2000" b="0" dirty="0">
                <a:solidFill>
                  <a:srgbClr val="000000"/>
                </a:solidFill>
                <a:effectLst/>
                <a:latin typeface="Tahoma" panose="020B0604030504040204" pitchFamily="34" charset="0"/>
                <a:ea typeface="宋体" panose="02010600030101010101" pitchFamily="2" charset="-122"/>
                <a:cs typeface="Tahoma" panose="020B0604030504040204" pitchFamily="34" charset="0"/>
              </a:rPr>
              <a:t>框架。</a:t>
            </a:r>
            <a:endParaRPr lang="zh-CN" altLang="en-US" sz="2000" b="0" dirty="0">
              <a:solidFill>
                <a:srgbClr val="000000"/>
              </a:solidFill>
              <a:effectLst/>
              <a:latin typeface="Tahoma" panose="020B0604030504040204" pitchFamily="34" charset="0"/>
              <a:ea typeface="宋体" panose="02010600030101010101" pitchFamily="2" charset="-122"/>
              <a:cs typeface="Tahoma" panose="020B0604030504040204" pitchFamily="34" charset="0"/>
            </a:endParaRPr>
          </a:p>
        </p:txBody>
      </p:sp>
      <p:pic>
        <p:nvPicPr>
          <p:cNvPr id="16" name="图形 15">
            <a:extLst>
              <a:ext uri="{FF2B5EF4-FFF2-40B4-BE49-F238E27FC236}">
                <a16:creationId xmlns:a16="http://schemas.microsoft.com/office/drawing/2014/main" id="{735240C4-C40D-9A7F-C24E-DBACF3665D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150" y="3092724"/>
            <a:ext cx="8821429" cy="2889078"/>
          </a:xfrm>
          <a:prstGeom prst="rect">
            <a:avLst/>
          </a:prstGeom>
        </p:spPr>
      </p:pic>
    </p:spTree>
    <p:extLst>
      <p:ext uri="{BB962C8B-B14F-4D97-AF65-F5344CB8AC3E}">
        <p14:creationId xmlns:p14="http://schemas.microsoft.com/office/powerpoint/2010/main" val="18137282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传统的包处理方式 </a:t>
            </a:r>
            <a:r>
              <a:rPr lang="en-US" altLang="zh-CN" sz="2400" b="0" kern="0" dirty="0" err="1">
                <a:latin typeface="Tahoma" panose="020B0604030504040204" pitchFamily="34" charset="0"/>
                <a:ea typeface="Tahoma" panose="020B0604030504040204" pitchFamily="34" charset="0"/>
                <a:cs typeface="Tahoma" panose="020B0604030504040204" pitchFamily="34" charset="0"/>
              </a:rPr>
              <a:t>Netfilter</a:t>
            </a:r>
            <a:r>
              <a:rPr lang="en-US" altLang="zh-CN" sz="2400" b="0" kern="0" dirty="0">
                <a:latin typeface="Tahoma" panose="020B0604030504040204" pitchFamily="34" charset="0"/>
                <a:ea typeface="Tahoma" panose="020B0604030504040204" pitchFamily="34" charset="0"/>
                <a:cs typeface="Tahoma" panose="020B0604030504040204" pitchFamily="34" charset="0"/>
              </a:rPr>
              <a:t>/iptables</a:t>
            </a:r>
          </a:p>
        </p:txBody>
      </p:sp>
      <p:sp>
        <p:nvSpPr>
          <p:cNvPr id="3" name="灯片编号占位符 2">
            <a:extLst>
              <a:ext uri="{FF2B5EF4-FFF2-40B4-BE49-F238E27FC236}">
                <a16:creationId xmlns:a16="http://schemas.microsoft.com/office/drawing/2014/main" id="{6C44B948-BD02-1BA0-E8A3-8E519BDAFB25}"/>
              </a:ext>
            </a:extLst>
          </p:cNvPr>
          <p:cNvSpPr>
            <a:spLocks noGrp="1"/>
          </p:cNvSpPr>
          <p:nvPr>
            <p:ph type="sldNum" sz="quarter" idx="12"/>
          </p:nvPr>
        </p:nvSpPr>
        <p:spPr/>
        <p:txBody>
          <a:bodyPr/>
          <a:lstStyle/>
          <a:p>
            <a:pPr>
              <a:defRPr/>
            </a:pPr>
            <a:fld id="{2BE9E919-A463-264A-AD28-C5A0DC5B5896}" type="slidenum">
              <a:rPr lang="en-US" altLang="zh-CN" smtClean="0"/>
              <a:pPr>
                <a:defRPr/>
              </a:pPr>
              <a:t>65</a:t>
            </a:fld>
            <a:endParaRPr lang="en-US" altLang="zh-CN"/>
          </a:p>
        </p:txBody>
      </p:sp>
      <p:sp>
        <p:nvSpPr>
          <p:cNvPr id="7" name="内容占位符 3">
            <a:extLst>
              <a:ext uri="{FF2B5EF4-FFF2-40B4-BE49-F238E27FC236}">
                <a16:creationId xmlns:a16="http://schemas.microsoft.com/office/drawing/2014/main" id="{ABAD2D4B-36D2-C654-3A34-D31F8EA1493C}"/>
              </a:ext>
            </a:extLst>
          </p:cNvPr>
          <p:cNvSpPr txBox="1">
            <a:spLocks/>
          </p:cNvSpPr>
          <p:nvPr/>
        </p:nvSpPr>
        <p:spPr>
          <a:xfrm>
            <a:off x="567285" y="2038623"/>
            <a:ext cx="8376690" cy="81431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US" altLang="zh-CN" sz="2000" b="0" kern="0" dirty="0" err="1">
                <a:latin typeface="+mn-lt"/>
                <a:ea typeface="宋体" panose="02010600030101010101" pitchFamily="2" charset="-122"/>
                <a:cs typeface="Tahoma" panose="020B0604030504040204" pitchFamily="34" charset="0"/>
              </a:rPr>
              <a:t>Netfilter</a:t>
            </a:r>
            <a:r>
              <a:rPr lang="en-US" altLang="zh-CN" sz="2000" b="0" kern="0" dirty="0">
                <a:latin typeface="+mn-lt"/>
                <a:ea typeface="宋体" panose="02010600030101010101" pitchFamily="2" charset="-122"/>
                <a:cs typeface="Tahoma" panose="020B0604030504040204" pitchFamily="34" charset="0"/>
              </a:rPr>
              <a:t>/iptables</a:t>
            </a:r>
            <a:r>
              <a:rPr lang="zh-CN" altLang="en-US" sz="2000" b="0" kern="0" dirty="0">
                <a:latin typeface="+mn-lt"/>
                <a:ea typeface="宋体" panose="02010600030101010101" pitchFamily="2" charset="-122"/>
                <a:cs typeface="Tahoma" panose="020B0604030504040204" pitchFamily="34" charset="0"/>
              </a:rPr>
              <a:t>由三部分组成，分别是</a:t>
            </a:r>
            <a:r>
              <a:rPr lang="en-US" altLang="zh-CN" sz="2000" b="0" kern="0" dirty="0" err="1">
                <a:latin typeface="+mn-lt"/>
                <a:ea typeface="宋体" panose="02010600030101010101" pitchFamily="2" charset="-122"/>
                <a:cs typeface="Tahoma" panose="020B0604030504040204" pitchFamily="34" charset="0"/>
              </a:rPr>
              <a:t>Netfilter</a:t>
            </a:r>
            <a:r>
              <a:rPr lang="en-US" altLang="zh-CN" sz="2000" b="0" kern="0" dirty="0">
                <a:latin typeface="+mn-lt"/>
                <a:ea typeface="宋体" panose="02010600030101010101" pitchFamily="2" charset="-122"/>
                <a:cs typeface="Tahoma" panose="020B0604030504040204" pitchFamily="34" charset="0"/>
              </a:rPr>
              <a:t> </a:t>
            </a:r>
            <a:r>
              <a:rPr lang="zh-CN" altLang="en-US" sz="2000" b="0" kern="0" dirty="0">
                <a:latin typeface="+mn-lt"/>
                <a:ea typeface="宋体" panose="02010600030101010101" pitchFamily="2" charset="-122"/>
                <a:cs typeface="Tahoma" panose="020B0604030504040204" pitchFamily="34" charset="0"/>
              </a:rPr>
              <a:t>框架、</a:t>
            </a:r>
            <a:r>
              <a:rPr lang="en-US" altLang="zh-CN" sz="2000" b="0" kern="0" dirty="0">
                <a:latin typeface="+mn-lt"/>
                <a:ea typeface="宋体" panose="02010600030101010101" pitchFamily="2" charset="-122"/>
                <a:cs typeface="Tahoma" panose="020B0604030504040204" pitchFamily="34" charset="0"/>
              </a:rPr>
              <a:t>iptables</a:t>
            </a:r>
            <a:r>
              <a:rPr lang="zh-CN" altLang="en-US" sz="2000" b="0" kern="0" dirty="0">
                <a:latin typeface="+mn-lt"/>
                <a:ea typeface="宋体" panose="02010600030101010101" pitchFamily="2" charset="-122"/>
                <a:cs typeface="Tahoma" panose="020B0604030504040204" pitchFamily="34" charset="0"/>
              </a:rPr>
              <a:t>内核模块、</a:t>
            </a:r>
            <a:r>
              <a:rPr lang="en-US" altLang="zh-CN" sz="2000" b="0" kern="0" dirty="0">
                <a:latin typeface="+mn-lt"/>
                <a:ea typeface="宋体" panose="02010600030101010101" pitchFamily="2" charset="-122"/>
                <a:cs typeface="Tahoma" panose="020B0604030504040204" pitchFamily="34" charset="0"/>
              </a:rPr>
              <a:t>Iptables </a:t>
            </a:r>
            <a:r>
              <a:rPr lang="zh-CN" altLang="en-US" sz="2000" b="0" kern="0" dirty="0">
                <a:latin typeface="+mn-lt"/>
                <a:ea typeface="宋体" panose="02010600030101010101" pitchFamily="2" charset="-122"/>
                <a:cs typeface="Tahoma" panose="020B0604030504040204" pitchFamily="34" charset="0"/>
              </a:rPr>
              <a:t>命令行工具。</a:t>
            </a:r>
          </a:p>
        </p:txBody>
      </p:sp>
      <p:pic>
        <p:nvPicPr>
          <p:cNvPr id="8" name="Picture 2">
            <a:extLst>
              <a:ext uri="{FF2B5EF4-FFF2-40B4-BE49-F238E27FC236}">
                <a16:creationId xmlns:a16="http://schemas.microsoft.com/office/drawing/2014/main" id="{6A4D4B66-A77B-22A4-08E8-3F8CCF831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2854" y="2852936"/>
            <a:ext cx="4458291" cy="3727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69697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传统的包处理方式 </a:t>
            </a:r>
            <a:r>
              <a:rPr lang="en-US" altLang="zh-CN" sz="2400" b="0" kern="0" dirty="0" err="1">
                <a:latin typeface="Tahoma" panose="020B0604030504040204" pitchFamily="34" charset="0"/>
                <a:ea typeface="Tahoma" panose="020B0604030504040204" pitchFamily="34" charset="0"/>
                <a:cs typeface="Tahoma" panose="020B0604030504040204" pitchFamily="34" charset="0"/>
              </a:rPr>
              <a:t>Netfilter</a:t>
            </a:r>
            <a:r>
              <a:rPr lang="en-US" altLang="zh-CN" sz="2400" b="0" kern="0" dirty="0">
                <a:latin typeface="Tahoma" panose="020B0604030504040204" pitchFamily="34" charset="0"/>
                <a:ea typeface="Tahoma" panose="020B0604030504040204" pitchFamily="34" charset="0"/>
                <a:cs typeface="Tahoma" panose="020B0604030504040204" pitchFamily="34" charset="0"/>
              </a:rPr>
              <a:t>/iptables</a:t>
            </a:r>
          </a:p>
        </p:txBody>
      </p:sp>
      <p:sp>
        <p:nvSpPr>
          <p:cNvPr id="3" name="灯片编号占位符 2">
            <a:extLst>
              <a:ext uri="{FF2B5EF4-FFF2-40B4-BE49-F238E27FC236}">
                <a16:creationId xmlns:a16="http://schemas.microsoft.com/office/drawing/2014/main" id="{6C44B948-BD02-1BA0-E8A3-8E519BDAFB25}"/>
              </a:ext>
            </a:extLst>
          </p:cNvPr>
          <p:cNvSpPr>
            <a:spLocks noGrp="1"/>
          </p:cNvSpPr>
          <p:nvPr>
            <p:ph type="sldNum" sz="quarter" idx="12"/>
          </p:nvPr>
        </p:nvSpPr>
        <p:spPr/>
        <p:txBody>
          <a:bodyPr/>
          <a:lstStyle/>
          <a:p>
            <a:pPr>
              <a:defRPr/>
            </a:pPr>
            <a:fld id="{2BE9E919-A463-264A-AD28-C5A0DC5B5896}" type="slidenum">
              <a:rPr lang="en-US" altLang="zh-CN" smtClean="0"/>
              <a:pPr>
                <a:defRPr/>
              </a:pPr>
              <a:t>66</a:t>
            </a:fld>
            <a:endParaRPr lang="en-US" altLang="zh-CN"/>
          </a:p>
        </p:txBody>
      </p:sp>
      <p:sp>
        <p:nvSpPr>
          <p:cNvPr id="7" name="内容占位符 3">
            <a:extLst>
              <a:ext uri="{FF2B5EF4-FFF2-40B4-BE49-F238E27FC236}">
                <a16:creationId xmlns:a16="http://schemas.microsoft.com/office/drawing/2014/main" id="{ABAD2D4B-36D2-C654-3A34-D31F8EA1493C}"/>
              </a:ext>
            </a:extLst>
          </p:cNvPr>
          <p:cNvSpPr txBox="1">
            <a:spLocks/>
          </p:cNvSpPr>
          <p:nvPr/>
        </p:nvSpPr>
        <p:spPr>
          <a:xfrm>
            <a:off x="567284" y="2038623"/>
            <a:ext cx="8253187" cy="461665"/>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以防火墙为例：</a:t>
            </a:r>
            <a:endParaRPr lang="en-US" altLang="zh-CN" sz="2000" b="0" kern="0" dirty="0">
              <a:latin typeface="+mn-lt"/>
              <a:ea typeface="宋体" panose="02010600030101010101" pitchFamily="2" charset="-122"/>
              <a:cs typeface="Tahoma" panose="020B0604030504040204" pitchFamily="34" charset="0"/>
            </a:endParaRPr>
          </a:p>
        </p:txBody>
      </p:sp>
      <p:sp>
        <p:nvSpPr>
          <p:cNvPr id="2" name="文本框 1">
            <a:extLst>
              <a:ext uri="{FF2B5EF4-FFF2-40B4-BE49-F238E27FC236}">
                <a16:creationId xmlns:a16="http://schemas.microsoft.com/office/drawing/2014/main" id="{59032B81-BFB8-6ED5-CC8B-DB67274156FF}"/>
              </a:ext>
            </a:extLst>
          </p:cNvPr>
          <p:cNvSpPr txBox="1"/>
          <p:nvPr/>
        </p:nvSpPr>
        <p:spPr>
          <a:xfrm>
            <a:off x="323529" y="2710595"/>
            <a:ext cx="8712967"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 altLang="zh-CN" sz="2000" b="0" dirty="0">
                <a:latin typeface="Consolas" panose="020B0609020204030204" pitchFamily="49" charset="0"/>
                <a:cs typeface="Consolas" panose="020B0609020204030204" pitchFamily="49" charset="0"/>
              </a:rPr>
              <a:t>iptables </a:t>
            </a:r>
            <a:r>
              <a:rPr lang="en" altLang="zh-CN" sz="2000" b="0" dirty="0">
                <a:solidFill>
                  <a:srgbClr val="67CDCC"/>
                </a:solidFill>
                <a:effectLst/>
                <a:latin typeface="Consolas" panose="020B0609020204030204" pitchFamily="49" charset="0"/>
                <a:cs typeface="Consolas" panose="020B0609020204030204" pitchFamily="49" charset="0"/>
              </a:rPr>
              <a:t>-</a:t>
            </a:r>
            <a:r>
              <a:rPr lang="en" altLang="zh-CN" sz="2000" b="0" dirty="0">
                <a:solidFill>
                  <a:srgbClr val="F8C555"/>
                </a:solidFill>
                <a:effectLst/>
                <a:latin typeface="Consolas" panose="020B0609020204030204" pitchFamily="49" charset="0"/>
                <a:cs typeface="Consolas" panose="020B0609020204030204" pitchFamily="49" charset="0"/>
              </a:rPr>
              <a:t>A</a:t>
            </a:r>
            <a:r>
              <a:rPr lang="en" altLang="zh-CN" sz="2000" b="0" dirty="0">
                <a:latin typeface="Consolas" panose="020B0609020204030204" pitchFamily="49" charset="0"/>
                <a:cs typeface="Consolas" panose="020B0609020204030204" pitchFamily="49" charset="0"/>
              </a:rPr>
              <a:t> INPUT </a:t>
            </a:r>
            <a:r>
              <a:rPr lang="en" altLang="zh-CN" sz="2000" b="0" dirty="0">
                <a:solidFill>
                  <a:srgbClr val="67CDCC"/>
                </a:solidFill>
                <a:effectLst/>
                <a:latin typeface="Consolas" panose="020B0609020204030204" pitchFamily="49" charset="0"/>
                <a:cs typeface="Consolas" panose="020B0609020204030204" pitchFamily="49" charset="0"/>
              </a:rPr>
              <a:t>-</a:t>
            </a:r>
            <a:r>
              <a:rPr lang="en" altLang="zh-CN" sz="2000" b="0" dirty="0">
                <a:latin typeface="Consolas" panose="020B0609020204030204" pitchFamily="49" charset="0"/>
                <a:cs typeface="Consolas" panose="020B0609020204030204" pitchFamily="49" charset="0"/>
              </a:rPr>
              <a:t>p </a:t>
            </a:r>
            <a:r>
              <a:rPr lang="en" altLang="zh-CN" sz="2000" b="0" dirty="0" err="1">
                <a:latin typeface="Consolas" panose="020B0609020204030204" pitchFamily="49" charset="0"/>
                <a:cs typeface="Consolas" panose="020B0609020204030204" pitchFamily="49" charset="0"/>
              </a:rPr>
              <a:t>tcp</a:t>
            </a:r>
            <a:r>
              <a:rPr lang="en" altLang="zh-CN" sz="2000" b="0" dirty="0">
                <a:latin typeface="Consolas" panose="020B0609020204030204" pitchFamily="49" charset="0"/>
                <a:cs typeface="Consolas" panose="020B0609020204030204" pitchFamily="49" charset="0"/>
              </a:rPr>
              <a:t> </a:t>
            </a:r>
            <a:r>
              <a:rPr lang="en" altLang="zh-CN" sz="2000" b="0" dirty="0">
                <a:solidFill>
                  <a:srgbClr val="67CDCC"/>
                </a:solidFill>
                <a:effectLst/>
                <a:latin typeface="Consolas" panose="020B0609020204030204" pitchFamily="49" charset="0"/>
                <a:cs typeface="Consolas" panose="020B0609020204030204" pitchFamily="49" charset="0"/>
              </a:rPr>
              <a:t>--</a:t>
            </a:r>
            <a:r>
              <a:rPr lang="en" altLang="zh-CN" sz="2000" b="0" dirty="0" err="1">
                <a:latin typeface="Consolas" panose="020B0609020204030204" pitchFamily="49" charset="0"/>
                <a:cs typeface="Consolas" panose="020B0609020204030204" pitchFamily="49" charset="0"/>
              </a:rPr>
              <a:t>dport</a:t>
            </a:r>
            <a:r>
              <a:rPr lang="en" altLang="zh-CN" sz="2000" b="0" dirty="0">
                <a:latin typeface="Consolas" panose="020B0609020204030204" pitchFamily="49" charset="0"/>
                <a:cs typeface="Consolas" panose="020B0609020204030204" pitchFamily="49" charset="0"/>
              </a:rPr>
              <a:t> </a:t>
            </a:r>
            <a:r>
              <a:rPr lang="en" altLang="zh-CN" sz="2000" b="0" dirty="0">
                <a:solidFill>
                  <a:srgbClr val="F08D49"/>
                </a:solidFill>
                <a:effectLst/>
                <a:latin typeface="Consolas" panose="020B0609020204030204" pitchFamily="49" charset="0"/>
                <a:cs typeface="Consolas" panose="020B0609020204030204" pitchFamily="49" charset="0"/>
              </a:rPr>
              <a:t>22</a:t>
            </a:r>
            <a:r>
              <a:rPr lang="en" altLang="zh-CN" sz="2000" b="0" dirty="0">
                <a:latin typeface="Consolas" panose="020B0609020204030204" pitchFamily="49" charset="0"/>
                <a:cs typeface="Consolas" panose="020B0609020204030204" pitchFamily="49" charset="0"/>
              </a:rPr>
              <a:t> </a:t>
            </a:r>
            <a:r>
              <a:rPr lang="en" altLang="zh-CN" sz="2000" b="0" dirty="0">
                <a:solidFill>
                  <a:srgbClr val="67CDCC"/>
                </a:solidFill>
                <a:effectLst/>
                <a:latin typeface="Consolas" panose="020B0609020204030204" pitchFamily="49" charset="0"/>
                <a:cs typeface="Consolas" panose="020B0609020204030204" pitchFamily="49" charset="0"/>
              </a:rPr>
              <a:t>-</a:t>
            </a:r>
            <a:r>
              <a:rPr lang="en" altLang="zh-CN" sz="2000" b="0" dirty="0">
                <a:latin typeface="Consolas" panose="020B0609020204030204" pitchFamily="49" charset="0"/>
                <a:cs typeface="Consolas" panose="020B0609020204030204" pitchFamily="49" charset="0"/>
              </a:rPr>
              <a:t>j DROP</a:t>
            </a:r>
            <a:endParaRPr lang="en-US" altLang="zh-CN" sz="2000" b="0" dirty="0">
              <a:solidFill>
                <a:srgbClr val="D4D4D4"/>
              </a:solidFill>
              <a:effectLst/>
              <a:latin typeface="Consolas" panose="020B0609020204030204" pitchFamily="49" charset="0"/>
              <a:cs typeface="Consolas" panose="020B0609020204030204" pitchFamily="49" charset="0"/>
            </a:endParaRPr>
          </a:p>
        </p:txBody>
      </p:sp>
      <p:sp>
        <p:nvSpPr>
          <p:cNvPr id="5" name="文本框 4">
            <a:extLst>
              <a:ext uri="{FF2B5EF4-FFF2-40B4-BE49-F238E27FC236}">
                <a16:creationId xmlns:a16="http://schemas.microsoft.com/office/drawing/2014/main" id="{5A3D3FD5-41AD-906A-6E63-8CAD755B19AE}"/>
              </a:ext>
            </a:extLst>
          </p:cNvPr>
          <p:cNvSpPr txBox="1"/>
          <p:nvPr/>
        </p:nvSpPr>
        <p:spPr>
          <a:xfrm>
            <a:off x="539448" y="3321012"/>
            <a:ext cx="3483646" cy="369332"/>
          </a:xfrm>
          <a:prstGeom prst="rect">
            <a:avLst/>
          </a:prstGeom>
          <a:noFill/>
          <a:ln>
            <a:solidFill>
              <a:schemeClr val="tx1"/>
            </a:solidFill>
          </a:ln>
        </p:spPr>
        <p:txBody>
          <a:bodyPr wrap="none" rtlCol="0">
            <a:spAutoFit/>
          </a:bodyPr>
          <a:lstStyle/>
          <a:p>
            <a:r>
              <a:rPr kumimoji="1" lang="zh-CN" altLang="en-US" dirty="0"/>
              <a:t>阻止</a:t>
            </a:r>
            <a:r>
              <a:rPr kumimoji="1" lang="en-US" altLang="zh-CN" dirty="0"/>
              <a:t>22</a:t>
            </a:r>
            <a:r>
              <a:rPr kumimoji="1" lang="zh-CN" altLang="en-US" dirty="0"/>
              <a:t>端口的全部传入</a:t>
            </a:r>
            <a:r>
              <a:rPr kumimoji="1" lang="en-US" altLang="zh-CN" dirty="0"/>
              <a:t>TCP</a:t>
            </a:r>
            <a:r>
              <a:rPr kumimoji="1" lang="zh-CN" altLang="en-US" dirty="0"/>
              <a:t>流量</a:t>
            </a:r>
          </a:p>
        </p:txBody>
      </p:sp>
      <p:sp>
        <p:nvSpPr>
          <p:cNvPr id="10" name="文本框 9">
            <a:extLst>
              <a:ext uri="{FF2B5EF4-FFF2-40B4-BE49-F238E27FC236}">
                <a16:creationId xmlns:a16="http://schemas.microsoft.com/office/drawing/2014/main" id="{90E778F0-9588-68CC-363D-D24F558021AA}"/>
              </a:ext>
            </a:extLst>
          </p:cNvPr>
          <p:cNvSpPr txBox="1"/>
          <p:nvPr/>
        </p:nvSpPr>
        <p:spPr>
          <a:xfrm>
            <a:off x="323529" y="4401346"/>
            <a:ext cx="8712967"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 altLang="zh-CN" sz="2000" b="0" dirty="0">
                <a:latin typeface="Consolas" panose="020B0609020204030204" pitchFamily="49" charset="0"/>
                <a:cs typeface="Consolas" panose="020B0609020204030204" pitchFamily="49" charset="0"/>
              </a:rPr>
              <a:t>iptables </a:t>
            </a:r>
            <a:r>
              <a:rPr lang="en" altLang="zh-CN" sz="2000" b="0" dirty="0">
                <a:solidFill>
                  <a:srgbClr val="67CDCC"/>
                </a:solidFill>
                <a:effectLst/>
                <a:latin typeface="Consolas" panose="020B0609020204030204" pitchFamily="49" charset="0"/>
                <a:cs typeface="Consolas" panose="020B0609020204030204" pitchFamily="49" charset="0"/>
              </a:rPr>
              <a:t>-</a:t>
            </a:r>
            <a:r>
              <a:rPr lang="en" altLang="zh-CN" sz="2000" b="0" dirty="0">
                <a:solidFill>
                  <a:srgbClr val="F8C555"/>
                </a:solidFill>
                <a:effectLst/>
                <a:latin typeface="Consolas" panose="020B0609020204030204" pitchFamily="49" charset="0"/>
                <a:cs typeface="Consolas" panose="020B0609020204030204" pitchFamily="49" charset="0"/>
              </a:rPr>
              <a:t>A</a:t>
            </a:r>
            <a:r>
              <a:rPr lang="en" altLang="zh-CN" sz="2000" b="0" dirty="0">
                <a:latin typeface="Consolas" panose="020B0609020204030204" pitchFamily="49" charset="0"/>
                <a:cs typeface="Consolas" panose="020B0609020204030204" pitchFamily="49" charset="0"/>
              </a:rPr>
              <a:t> INPUT </a:t>
            </a:r>
            <a:r>
              <a:rPr lang="en" altLang="zh-CN" sz="2000" b="0" dirty="0">
                <a:solidFill>
                  <a:srgbClr val="67CDCC"/>
                </a:solidFill>
                <a:effectLst/>
                <a:latin typeface="Consolas" panose="020B0609020204030204" pitchFamily="49" charset="0"/>
                <a:cs typeface="Consolas" panose="020B0609020204030204" pitchFamily="49" charset="0"/>
              </a:rPr>
              <a:t>-</a:t>
            </a:r>
            <a:r>
              <a:rPr lang="en" altLang="zh-CN" sz="2000" b="0" dirty="0">
                <a:latin typeface="Consolas" panose="020B0609020204030204" pitchFamily="49" charset="0"/>
                <a:cs typeface="Consolas" panose="020B0609020204030204" pitchFamily="49" charset="0"/>
              </a:rPr>
              <a:t>p tcp </a:t>
            </a:r>
            <a:r>
              <a:rPr lang="en" altLang="zh-CN" sz="2000" b="0" dirty="0">
                <a:solidFill>
                  <a:srgbClr val="67CDCC"/>
                </a:solidFill>
                <a:effectLst/>
                <a:latin typeface="Consolas" panose="020B0609020204030204" pitchFamily="49" charset="0"/>
                <a:cs typeface="Consolas" panose="020B0609020204030204" pitchFamily="49" charset="0"/>
              </a:rPr>
              <a:t>-</a:t>
            </a:r>
            <a:r>
              <a:rPr lang="en" altLang="zh-CN" sz="2000" b="0" dirty="0">
                <a:latin typeface="Consolas" panose="020B0609020204030204" pitchFamily="49" charset="0"/>
                <a:cs typeface="Consolas" panose="020B0609020204030204" pitchFamily="49" charset="0"/>
              </a:rPr>
              <a:t>s </a:t>
            </a:r>
            <a:r>
              <a:rPr lang="en" altLang="zh-CN" sz="2000" b="0" dirty="0">
                <a:solidFill>
                  <a:srgbClr val="F08D49"/>
                </a:solidFill>
                <a:latin typeface="Consolas" panose="020B0609020204030204" pitchFamily="49" charset="0"/>
                <a:cs typeface="Consolas" panose="020B0609020204030204" pitchFamily="49" charset="0"/>
              </a:rPr>
              <a:t>208.2.1.20/32</a:t>
            </a:r>
            <a:r>
              <a:rPr lang="en" altLang="zh-CN" sz="2000" b="0" dirty="0">
                <a:latin typeface="Consolas" panose="020B0609020204030204" pitchFamily="49" charset="0"/>
                <a:cs typeface="Consolas" panose="020B0609020204030204" pitchFamily="49" charset="0"/>
              </a:rPr>
              <a:t> </a:t>
            </a:r>
            <a:r>
              <a:rPr lang="en" altLang="zh-CN" sz="2000" b="0" dirty="0">
                <a:solidFill>
                  <a:srgbClr val="67CDCC"/>
                </a:solidFill>
                <a:effectLst/>
                <a:latin typeface="Consolas" panose="020B0609020204030204" pitchFamily="49" charset="0"/>
                <a:cs typeface="Consolas" panose="020B0609020204030204" pitchFamily="49" charset="0"/>
              </a:rPr>
              <a:t>-</a:t>
            </a:r>
            <a:r>
              <a:rPr lang="en" altLang="zh-CN" sz="2000" b="0" dirty="0">
                <a:latin typeface="Consolas" panose="020B0609020204030204" pitchFamily="49" charset="0"/>
                <a:cs typeface="Consolas" panose="020B0609020204030204" pitchFamily="49" charset="0"/>
              </a:rPr>
              <a:t>j DROP</a:t>
            </a:r>
            <a:endParaRPr lang="en-US" altLang="zh-CN" sz="2000" b="0" dirty="0">
              <a:solidFill>
                <a:srgbClr val="D4D4D4"/>
              </a:solidFill>
              <a:effectLst/>
              <a:latin typeface="Consolas" panose="020B0609020204030204" pitchFamily="49" charset="0"/>
              <a:cs typeface="Consolas" panose="020B0609020204030204" pitchFamily="49" charset="0"/>
            </a:endParaRPr>
          </a:p>
        </p:txBody>
      </p:sp>
      <p:sp>
        <p:nvSpPr>
          <p:cNvPr id="11" name="文本框 10">
            <a:extLst>
              <a:ext uri="{FF2B5EF4-FFF2-40B4-BE49-F238E27FC236}">
                <a16:creationId xmlns:a16="http://schemas.microsoft.com/office/drawing/2014/main" id="{BABCBBA2-7DEA-52FE-D63D-56EE960F5E8A}"/>
              </a:ext>
            </a:extLst>
          </p:cNvPr>
          <p:cNvSpPr txBox="1"/>
          <p:nvPr/>
        </p:nvSpPr>
        <p:spPr>
          <a:xfrm>
            <a:off x="539448" y="5011763"/>
            <a:ext cx="5399235" cy="369332"/>
          </a:xfrm>
          <a:prstGeom prst="rect">
            <a:avLst/>
          </a:prstGeom>
          <a:noFill/>
          <a:ln>
            <a:solidFill>
              <a:schemeClr val="tx1"/>
            </a:solidFill>
          </a:ln>
        </p:spPr>
        <p:txBody>
          <a:bodyPr wrap="none" rtlCol="0">
            <a:spAutoFit/>
          </a:bodyPr>
          <a:lstStyle/>
          <a:p>
            <a:r>
              <a:rPr kumimoji="1" lang="zh-CN" altLang="en-US" dirty="0"/>
              <a:t>阻止来自</a:t>
            </a:r>
            <a:r>
              <a:rPr kumimoji="1" lang="en-US" altLang="zh-CN" dirty="0"/>
              <a:t>IP</a:t>
            </a:r>
            <a:r>
              <a:rPr kumimoji="1" lang="zh-CN" altLang="en-US" dirty="0"/>
              <a:t>地址为</a:t>
            </a:r>
            <a:r>
              <a:rPr kumimoji="1" lang="en-US" altLang="zh-CN" dirty="0"/>
              <a:t>208.2.1.20</a:t>
            </a:r>
            <a:r>
              <a:rPr kumimoji="1" lang="zh-CN" altLang="en-US" dirty="0"/>
              <a:t>的全部传入</a:t>
            </a:r>
            <a:r>
              <a:rPr kumimoji="1" lang="en-US" altLang="zh-CN" dirty="0"/>
              <a:t>TCP</a:t>
            </a:r>
            <a:r>
              <a:rPr kumimoji="1" lang="zh-CN" altLang="en-US" dirty="0"/>
              <a:t>流量</a:t>
            </a:r>
          </a:p>
        </p:txBody>
      </p:sp>
    </p:spTree>
    <p:extLst>
      <p:ext uri="{BB962C8B-B14F-4D97-AF65-F5344CB8AC3E}">
        <p14:creationId xmlns:p14="http://schemas.microsoft.com/office/powerpoint/2010/main" val="127492360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传统的包处理方式 </a:t>
            </a:r>
            <a:r>
              <a:rPr lang="en-US" altLang="zh-CN" sz="2400" b="0" kern="0" dirty="0" err="1">
                <a:latin typeface="Tahoma" panose="020B0604030504040204" pitchFamily="34" charset="0"/>
                <a:ea typeface="Tahoma" panose="020B0604030504040204" pitchFamily="34" charset="0"/>
                <a:cs typeface="Tahoma" panose="020B0604030504040204" pitchFamily="34" charset="0"/>
              </a:rPr>
              <a:t>Netfilter</a:t>
            </a:r>
            <a:r>
              <a:rPr lang="en-US" altLang="zh-CN" sz="2400" b="0" kern="0" dirty="0">
                <a:latin typeface="Tahoma" panose="020B0604030504040204" pitchFamily="34" charset="0"/>
                <a:ea typeface="Tahoma" panose="020B0604030504040204" pitchFamily="34" charset="0"/>
                <a:cs typeface="Tahoma" panose="020B0604030504040204" pitchFamily="34" charset="0"/>
              </a:rPr>
              <a:t>/iptables</a:t>
            </a:r>
          </a:p>
        </p:txBody>
      </p:sp>
      <p:graphicFrame>
        <p:nvGraphicFramePr>
          <p:cNvPr id="3" name="表格 3">
            <a:extLst>
              <a:ext uri="{FF2B5EF4-FFF2-40B4-BE49-F238E27FC236}">
                <a16:creationId xmlns:a16="http://schemas.microsoft.com/office/drawing/2014/main" id="{C81EC277-5C0E-227B-EA72-D5DD9443CBDD}"/>
              </a:ext>
            </a:extLst>
          </p:cNvPr>
          <p:cNvGraphicFramePr>
            <a:graphicFrameLocks noGrp="1"/>
          </p:cNvGraphicFramePr>
          <p:nvPr/>
        </p:nvGraphicFramePr>
        <p:xfrm>
          <a:off x="0" y="2515574"/>
          <a:ext cx="4190715" cy="2760870"/>
        </p:xfrm>
        <a:graphic>
          <a:graphicData uri="http://schemas.openxmlformats.org/drawingml/2006/table">
            <a:tbl>
              <a:tblPr bandRow="1">
                <a:tableStyleId>{BC89EF96-8CEA-46FF-86C4-4CE0E7609802}</a:tableStyleId>
              </a:tblPr>
              <a:tblGrid>
                <a:gridCol w="4190715">
                  <a:extLst>
                    <a:ext uri="{9D8B030D-6E8A-4147-A177-3AD203B41FA5}">
                      <a16:colId xmlns:a16="http://schemas.microsoft.com/office/drawing/2014/main" val="1956948325"/>
                    </a:ext>
                  </a:extLst>
                </a:gridCol>
              </a:tblGrid>
              <a:tr h="552174">
                <a:tc>
                  <a:txBody>
                    <a:bodyPr/>
                    <a:lstStyle/>
                    <a:p>
                      <a:pPr algn="ctr"/>
                      <a:r>
                        <a:rPr lang="zh-CN" altLang="en-US" dirty="0"/>
                        <a:t>应用层</a:t>
                      </a:r>
                    </a:p>
                  </a:txBody>
                  <a:tcPr anchor="ctr"/>
                </a:tc>
                <a:extLst>
                  <a:ext uri="{0D108BD9-81ED-4DB2-BD59-A6C34878D82A}">
                    <a16:rowId xmlns:a16="http://schemas.microsoft.com/office/drawing/2014/main" val="296070813"/>
                  </a:ext>
                </a:extLst>
              </a:tr>
              <a:tr h="5521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传输层</a:t>
                      </a:r>
                    </a:p>
                  </a:txBody>
                  <a:tcPr anchor="ctr"/>
                </a:tc>
                <a:extLst>
                  <a:ext uri="{0D108BD9-81ED-4DB2-BD59-A6C34878D82A}">
                    <a16:rowId xmlns:a16="http://schemas.microsoft.com/office/drawing/2014/main" val="4227674780"/>
                  </a:ext>
                </a:extLst>
              </a:tr>
              <a:tr h="552174">
                <a:tc>
                  <a:txBody>
                    <a:bodyPr/>
                    <a:lstStyle/>
                    <a:p>
                      <a:pPr algn="ctr"/>
                      <a:r>
                        <a:rPr lang="zh-CN" altLang="en-US" dirty="0"/>
                        <a:t>网络层</a:t>
                      </a:r>
                    </a:p>
                  </a:txBody>
                  <a:tcPr anchor="ctr"/>
                </a:tc>
                <a:extLst>
                  <a:ext uri="{0D108BD9-81ED-4DB2-BD59-A6C34878D82A}">
                    <a16:rowId xmlns:a16="http://schemas.microsoft.com/office/drawing/2014/main" val="500910484"/>
                  </a:ext>
                </a:extLst>
              </a:tr>
              <a:tr h="552174">
                <a:tc>
                  <a:txBody>
                    <a:bodyPr/>
                    <a:lstStyle/>
                    <a:p>
                      <a:pPr algn="ctr"/>
                      <a:r>
                        <a:rPr lang="zh-CN" altLang="en-US" dirty="0"/>
                        <a:t>数据链路层</a:t>
                      </a:r>
                    </a:p>
                  </a:txBody>
                  <a:tcPr anchor="ctr"/>
                </a:tc>
                <a:extLst>
                  <a:ext uri="{0D108BD9-81ED-4DB2-BD59-A6C34878D82A}">
                    <a16:rowId xmlns:a16="http://schemas.microsoft.com/office/drawing/2014/main" val="3825426113"/>
                  </a:ext>
                </a:extLst>
              </a:tr>
              <a:tr h="552174">
                <a:tc>
                  <a:txBody>
                    <a:bodyPr/>
                    <a:lstStyle/>
                    <a:p>
                      <a:pPr algn="ctr"/>
                      <a:r>
                        <a:rPr lang="zh-CN" altLang="en-US" dirty="0"/>
                        <a:t>物理层</a:t>
                      </a:r>
                    </a:p>
                  </a:txBody>
                  <a:tcPr anchor="ctr"/>
                </a:tc>
                <a:extLst>
                  <a:ext uri="{0D108BD9-81ED-4DB2-BD59-A6C34878D82A}">
                    <a16:rowId xmlns:a16="http://schemas.microsoft.com/office/drawing/2014/main" val="2690303143"/>
                  </a:ext>
                </a:extLst>
              </a:tr>
            </a:tbl>
          </a:graphicData>
        </a:graphic>
      </p:graphicFrame>
      <p:sp>
        <p:nvSpPr>
          <p:cNvPr id="4" name="对话气泡: 圆角矩形 3">
            <a:extLst>
              <a:ext uri="{FF2B5EF4-FFF2-40B4-BE49-F238E27FC236}">
                <a16:creationId xmlns:a16="http://schemas.microsoft.com/office/drawing/2014/main" id="{B1AB02C0-E271-7335-7CD8-D6D67372B4CD}"/>
              </a:ext>
            </a:extLst>
          </p:cNvPr>
          <p:cNvSpPr/>
          <p:nvPr/>
        </p:nvSpPr>
        <p:spPr>
          <a:xfrm>
            <a:off x="5356392" y="2515574"/>
            <a:ext cx="3587583" cy="2760870"/>
          </a:xfrm>
          <a:prstGeom prst="wedgeRoundRectCallout">
            <a:avLst>
              <a:gd name="adj1" fmla="val -121942"/>
              <a:gd name="adj2" fmla="val -712"/>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0" dirty="0"/>
              <a:t>查路由表，处理下一跳；</a:t>
            </a:r>
            <a:endParaRPr lang="en-US" altLang="zh-CN" b="0" dirty="0"/>
          </a:p>
          <a:p>
            <a:pPr algn="ctr"/>
            <a:r>
              <a:rPr lang="zh-CN" altLang="en-US" b="0" dirty="0"/>
              <a:t>添加 </a:t>
            </a:r>
            <a:r>
              <a:rPr lang="en-US" altLang="zh-CN" b="0" dirty="0"/>
              <a:t>IP </a:t>
            </a:r>
            <a:r>
              <a:rPr lang="zh-CN" altLang="en-US" b="0" dirty="0"/>
              <a:t>头，计算校验和；</a:t>
            </a:r>
            <a:endParaRPr lang="en-US" altLang="zh-CN" b="0" dirty="0"/>
          </a:p>
          <a:p>
            <a:pPr algn="ctr"/>
            <a:r>
              <a:rPr lang="en-US" altLang="zh-CN" u="sng" dirty="0" err="1">
                <a:solidFill>
                  <a:srgbClr val="FF0000"/>
                </a:solidFill>
              </a:rPr>
              <a:t>Netfilter</a:t>
            </a:r>
            <a:r>
              <a:rPr lang="zh-CN" altLang="en-US" u="sng" dirty="0">
                <a:solidFill>
                  <a:srgbClr val="FF0000"/>
                </a:solidFill>
              </a:rPr>
              <a:t>过滤；</a:t>
            </a:r>
            <a:endParaRPr lang="en-US" altLang="zh-CN" u="sng" dirty="0">
              <a:solidFill>
                <a:srgbClr val="FF0000"/>
              </a:solidFill>
            </a:endParaRPr>
          </a:p>
          <a:p>
            <a:pPr algn="ctr"/>
            <a:r>
              <a:rPr lang="en-US" altLang="zh-CN" b="0" dirty="0"/>
              <a:t>IP </a:t>
            </a:r>
            <a:r>
              <a:rPr lang="zh-CN" altLang="en-US" b="0" dirty="0"/>
              <a:t>分片；</a:t>
            </a:r>
            <a:endParaRPr lang="en-US" altLang="zh-CN" b="0" dirty="0"/>
          </a:p>
          <a:p>
            <a:pPr algn="ctr"/>
            <a:r>
              <a:rPr lang="en-US" altLang="zh-CN" b="0" dirty="0"/>
              <a:t>-------------</a:t>
            </a:r>
          </a:p>
          <a:p>
            <a:pPr algn="ctr"/>
            <a:r>
              <a:rPr lang="zh-CN" altLang="en-US" b="0" dirty="0"/>
              <a:t>邻居子系统：发送</a:t>
            </a:r>
            <a:r>
              <a:rPr lang="en-US" altLang="zh-CN" b="0" dirty="0"/>
              <a:t>ARP</a:t>
            </a:r>
            <a:r>
              <a:rPr lang="zh-CN" altLang="en-US" b="0" dirty="0"/>
              <a:t>请求，</a:t>
            </a:r>
            <a:endParaRPr lang="en-US" altLang="zh-CN" b="0" dirty="0"/>
          </a:p>
          <a:p>
            <a:pPr algn="ctr"/>
            <a:r>
              <a:rPr lang="zh-CN" altLang="en-US" b="0" dirty="0"/>
              <a:t>获取下一跳</a:t>
            </a:r>
            <a:r>
              <a:rPr lang="en-US" altLang="zh-CN" b="0" dirty="0"/>
              <a:t>MAC</a:t>
            </a:r>
            <a:r>
              <a:rPr lang="zh-CN" altLang="en-US" b="0" dirty="0"/>
              <a:t>地址并填充</a:t>
            </a:r>
          </a:p>
        </p:txBody>
      </p:sp>
      <p:sp>
        <p:nvSpPr>
          <p:cNvPr id="5" name="灯片编号占位符 4">
            <a:extLst>
              <a:ext uri="{FF2B5EF4-FFF2-40B4-BE49-F238E27FC236}">
                <a16:creationId xmlns:a16="http://schemas.microsoft.com/office/drawing/2014/main" id="{7568672C-674E-AB36-0941-3F5AB208E7B1}"/>
              </a:ext>
            </a:extLst>
          </p:cNvPr>
          <p:cNvSpPr>
            <a:spLocks noGrp="1"/>
          </p:cNvSpPr>
          <p:nvPr>
            <p:ph type="sldNum" sz="quarter" idx="12"/>
          </p:nvPr>
        </p:nvSpPr>
        <p:spPr/>
        <p:txBody>
          <a:bodyPr/>
          <a:lstStyle/>
          <a:p>
            <a:pPr>
              <a:defRPr/>
            </a:pPr>
            <a:fld id="{2BE9E919-A463-264A-AD28-C5A0DC5B5896}" type="slidenum">
              <a:rPr lang="en-US" altLang="zh-CN" smtClean="0"/>
              <a:pPr>
                <a:defRPr/>
              </a:pPr>
              <a:t>67</a:t>
            </a:fld>
            <a:endParaRPr lang="en-US" altLang="zh-CN"/>
          </a:p>
        </p:txBody>
      </p:sp>
    </p:spTree>
    <p:extLst>
      <p:ext uri="{BB962C8B-B14F-4D97-AF65-F5344CB8AC3E}">
        <p14:creationId xmlns:p14="http://schemas.microsoft.com/office/powerpoint/2010/main" val="291417318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 altLang="zh-CN" sz="2400" dirty="0" err="1">
                <a:latin typeface="Tahoma" panose="020B0604030504040204" pitchFamily="34" charset="0"/>
                <a:ea typeface="Tahoma" panose="020B0604030504040204" pitchFamily="34" charset="0"/>
                <a:cs typeface="Tahoma" panose="020B0604030504040204" pitchFamily="34" charset="0"/>
              </a:rPr>
              <a:t>Netfilter</a:t>
            </a:r>
            <a:r>
              <a:rPr kumimoji="1" lang="en" altLang="zh-CN" sz="2400" dirty="0">
                <a:latin typeface="Tahoma" panose="020B0604030504040204" pitchFamily="34" charset="0"/>
                <a:ea typeface="Tahoma" panose="020B0604030504040204" pitchFamily="34" charset="0"/>
                <a:cs typeface="Tahoma" panose="020B0604030504040204" pitchFamily="34" charset="0"/>
              </a:rPr>
              <a:t>/iptables</a:t>
            </a:r>
            <a:r>
              <a:rPr kumimoji="1" lang="zh-CN" altLang="en-US" sz="2400" dirty="0">
                <a:latin typeface="SimHei" panose="02010609060101010101" pitchFamily="49" charset="-122"/>
                <a:ea typeface="SimHei" panose="02010609060101010101" pitchFamily="49" charset="-122"/>
              </a:rPr>
              <a:t>的缺点</a:t>
            </a:r>
          </a:p>
        </p:txBody>
      </p:sp>
      <p:sp>
        <p:nvSpPr>
          <p:cNvPr id="3" name="灯片编号占位符 2">
            <a:extLst>
              <a:ext uri="{FF2B5EF4-FFF2-40B4-BE49-F238E27FC236}">
                <a16:creationId xmlns:a16="http://schemas.microsoft.com/office/drawing/2014/main" id="{93FAB854-C06C-F1A0-68DE-04898F43C93C}"/>
              </a:ext>
            </a:extLst>
          </p:cNvPr>
          <p:cNvSpPr>
            <a:spLocks noGrp="1"/>
          </p:cNvSpPr>
          <p:nvPr>
            <p:ph type="sldNum" sz="quarter" idx="12"/>
          </p:nvPr>
        </p:nvSpPr>
        <p:spPr/>
        <p:txBody>
          <a:bodyPr/>
          <a:lstStyle/>
          <a:p>
            <a:pPr>
              <a:defRPr/>
            </a:pPr>
            <a:fld id="{2BE9E919-A463-264A-AD28-C5A0DC5B5896}" type="slidenum">
              <a:rPr lang="en-US" altLang="zh-CN" smtClean="0"/>
              <a:pPr>
                <a:defRPr/>
              </a:pPr>
              <a:t>68</a:t>
            </a:fld>
            <a:endParaRPr lang="en-US" altLang="zh-CN"/>
          </a:p>
        </p:txBody>
      </p:sp>
      <p:sp>
        <p:nvSpPr>
          <p:cNvPr id="4" name="内容占位符 3">
            <a:extLst>
              <a:ext uri="{FF2B5EF4-FFF2-40B4-BE49-F238E27FC236}">
                <a16:creationId xmlns:a16="http://schemas.microsoft.com/office/drawing/2014/main" id="{BD230E0E-7CF8-B548-0ABB-963A235BCEDE}"/>
              </a:ext>
            </a:extLst>
          </p:cNvPr>
          <p:cNvSpPr txBox="1">
            <a:spLocks/>
          </p:cNvSpPr>
          <p:nvPr/>
        </p:nvSpPr>
        <p:spPr>
          <a:xfrm>
            <a:off x="567284" y="2038623"/>
            <a:ext cx="8253187" cy="2776157"/>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随着</a:t>
            </a:r>
            <a:r>
              <a:rPr lang="en-US" altLang="zh-CN" sz="2000" b="0" kern="0" dirty="0">
                <a:latin typeface="+mn-lt"/>
                <a:ea typeface="宋体" panose="02010600030101010101" pitchFamily="2" charset="-122"/>
                <a:cs typeface="Tahoma" panose="020B0604030504040204" pitchFamily="34" charset="0"/>
              </a:rPr>
              <a:t>iptables</a:t>
            </a:r>
            <a:r>
              <a:rPr lang="zh-CN" altLang="en-US" sz="2000" b="0" kern="0" dirty="0">
                <a:latin typeface="+mn-lt"/>
                <a:ea typeface="宋体" panose="02010600030101010101" pitchFamily="2" charset="-122"/>
                <a:cs typeface="Tahoma" panose="020B0604030504040204" pitchFamily="34" charset="0"/>
              </a:rPr>
              <a:t>规则的逐渐增加，遍历</a:t>
            </a:r>
            <a:r>
              <a:rPr lang="en-US" altLang="zh-CN" sz="2000" b="0" kern="0" dirty="0">
                <a:latin typeface="+mn-lt"/>
                <a:ea typeface="宋体" panose="02010600030101010101" pitchFamily="2" charset="-122"/>
                <a:cs typeface="Tahoma" panose="020B0604030504040204" pitchFamily="34" charset="0"/>
              </a:rPr>
              <a:t>iptables</a:t>
            </a:r>
            <a:r>
              <a:rPr lang="zh-CN" altLang="en-US" sz="2000" b="0" kern="0" dirty="0">
                <a:solidFill>
                  <a:srgbClr val="FF0000"/>
                </a:solidFill>
                <a:latin typeface="+mn-lt"/>
                <a:ea typeface="宋体" panose="02010600030101010101" pitchFamily="2" charset="-122"/>
                <a:cs typeface="Tahoma" panose="020B0604030504040204" pitchFamily="34" charset="0"/>
              </a:rPr>
              <a:t>效率变得很低</a:t>
            </a:r>
            <a:r>
              <a:rPr lang="zh-CN" altLang="en-US" sz="2000" b="0" kern="0" dirty="0">
                <a:latin typeface="+mn-lt"/>
                <a:ea typeface="宋体" panose="02010600030101010101" pitchFamily="2" charset="-122"/>
                <a:cs typeface="Tahoma" panose="020B0604030504040204" pitchFamily="34" charset="0"/>
              </a:rPr>
              <a:t>，导致网络延迟和性能严重下降。</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iptables</a:t>
            </a:r>
            <a:r>
              <a:rPr lang="zh-CN" altLang="en-US" sz="2000" b="0" kern="0" dirty="0">
                <a:solidFill>
                  <a:srgbClr val="FF0000"/>
                </a:solidFill>
                <a:latin typeface="+mn-lt"/>
                <a:ea typeface="宋体" panose="02010600030101010101" pitchFamily="2" charset="-122"/>
                <a:cs typeface="Tahoma" panose="020B0604030504040204" pitchFamily="34" charset="0"/>
              </a:rPr>
              <a:t>无法实现增量更新</a:t>
            </a:r>
            <a:r>
              <a:rPr lang="zh-CN" altLang="en-US" sz="2000" b="0" kern="0" dirty="0">
                <a:latin typeface="+mn-lt"/>
                <a:ea typeface="宋体" panose="02010600030101010101" pitchFamily="2" charset="-122"/>
                <a:cs typeface="Tahoma" panose="020B0604030504040204" pitchFamily="34" charset="0"/>
              </a:rPr>
              <a:t>，每次添加新规则时，必须更新整个规则列表。一个例子：装配</a:t>
            </a:r>
            <a:r>
              <a:rPr lang="en-US" altLang="zh-CN" sz="2000" b="0" kern="0" dirty="0">
                <a:latin typeface="+mn-lt"/>
                <a:ea typeface="宋体" panose="02010600030101010101" pitchFamily="2" charset="-122"/>
                <a:cs typeface="Tahoma" panose="020B0604030504040204" pitchFamily="34" charset="0"/>
              </a:rPr>
              <a:t>2</a:t>
            </a:r>
            <a:r>
              <a:rPr lang="zh-CN" altLang="en-US" sz="2000" b="0" kern="0" dirty="0">
                <a:latin typeface="+mn-lt"/>
                <a:ea typeface="宋体" panose="02010600030101010101" pitchFamily="2" charset="-122"/>
                <a:cs typeface="Tahoma" panose="020B0604030504040204" pitchFamily="34" charset="0"/>
              </a:rPr>
              <a:t>万个</a:t>
            </a:r>
            <a:r>
              <a:rPr lang="en-US" altLang="zh-CN" sz="2000" b="0" kern="0" dirty="0">
                <a:latin typeface="+mn-lt"/>
                <a:ea typeface="宋体" panose="02010600030101010101" pitchFamily="2" charset="-122"/>
                <a:cs typeface="Tahoma" panose="020B0604030504040204" pitchFamily="34" charset="0"/>
              </a:rPr>
              <a:t>Kubernetes</a:t>
            </a:r>
            <a:r>
              <a:rPr lang="zh-CN" altLang="en-US" sz="2000" b="0" kern="0" dirty="0">
                <a:latin typeface="+mn-lt"/>
                <a:ea typeface="宋体" panose="02010600030101010101" pitchFamily="2" charset="-122"/>
                <a:cs typeface="Tahoma" panose="020B0604030504040204" pitchFamily="34" charset="0"/>
              </a:rPr>
              <a:t>服务产生</a:t>
            </a:r>
            <a:r>
              <a:rPr lang="en-US" altLang="zh-CN" sz="2000" b="0" kern="0" dirty="0">
                <a:latin typeface="+mn-lt"/>
                <a:ea typeface="宋体" panose="02010600030101010101" pitchFamily="2" charset="-122"/>
                <a:cs typeface="Tahoma" panose="020B0604030504040204" pitchFamily="34" charset="0"/>
              </a:rPr>
              <a:t>16</a:t>
            </a:r>
            <a:r>
              <a:rPr lang="zh-CN" altLang="en-US" sz="2000" b="0" kern="0" dirty="0">
                <a:latin typeface="+mn-lt"/>
                <a:ea typeface="宋体" panose="02010600030101010101" pitchFamily="2" charset="-122"/>
                <a:cs typeface="Tahoma" panose="020B0604030504040204" pitchFamily="34" charset="0"/>
              </a:rPr>
              <a:t>万条的</a:t>
            </a:r>
            <a:r>
              <a:rPr lang="en-US" altLang="zh-CN" sz="2000" b="0" kern="0" dirty="0">
                <a:latin typeface="+mn-lt"/>
                <a:ea typeface="宋体" panose="02010600030101010101" pitchFamily="2" charset="-122"/>
                <a:cs typeface="Tahoma" panose="020B0604030504040204" pitchFamily="34" charset="0"/>
              </a:rPr>
              <a:t>iptables</a:t>
            </a:r>
            <a:r>
              <a:rPr lang="zh-CN" altLang="en-US" sz="2000" b="0" kern="0" dirty="0">
                <a:latin typeface="+mn-lt"/>
                <a:ea typeface="宋体" panose="02010600030101010101" pitchFamily="2" charset="-122"/>
                <a:cs typeface="Tahoma" panose="020B0604030504040204" pitchFamily="34" charset="0"/>
              </a:rPr>
              <a:t>规则需要耗时</a:t>
            </a:r>
            <a:r>
              <a:rPr lang="en-US" altLang="zh-CN" sz="2000" b="0" kern="0" dirty="0">
                <a:latin typeface="+mn-lt"/>
                <a:ea typeface="宋体" panose="02010600030101010101" pitchFamily="2" charset="-122"/>
                <a:cs typeface="Tahoma" panose="020B0604030504040204" pitchFamily="34" charset="0"/>
              </a:rPr>
              <a:t>5</a:t>
            </a:r>
            <a:r>
              <a:rPr lang="zh-CN" altLang="en-US" sz="2000" b="0" kern="0" dirty="0">
                <a:latin typeface="+mn-lt"/>
                <a:ea typeface="宋体" panose="02010600030101010101" pitchFamily="2" charset="-122"/>
                <a:cs typeface="Tahoma" panose="020B0604030504040204" pitchFamily="34" charset="0"/>
              </a:rPr>
              <a:t>个小时。</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对于接收数据，</a:t>
            </a:r>
            <a:r>
              <a:rPr lang="en" altLang="zh-CN" sz="2000" b="0" kern="0" dirty="0">
                <a:solidFill>
                  <a:srgbClr val="FF0000"/>
                </a:solidFill>
                <a:latin typeface="+mn-lt"/>
                <a:ea typeface="宋体" panose="02010600030101010101" pitchFamily="2" charset="-122"/>
                <a:cs typeface="Tahoma" panose="020B0604030504040204" pitchFamily="34" charset="0"/>
              </a:rPr>
              <a:t>iptables</a:t>
            </a:r>
            <a:r>
              <a:rPr lang="zh-CN" altLang="en-US" sz="2000" b="0" kern="0" dirty="0">
                <a:solidFill>
                  <a:srgbClr val="FF0000"/>
                </a:solidFill>
                <a:latin typeface="+mn-lt"/>
                <a:ea typeface="宋体" panose="02010600030101010101" pitchFamily="2" charset="-122"/>
                <a:cs typeface="Tahoma" panose="020B0604030504040204" pitchFamily="34" charset="0"/>
              </a:rPr>
              <a:t>层级过高</a:t>
            </a:r>
            <a:r>
              <a:rPr lang="zh-CN" altLang="en-US" sz="2000" b="0" kern="0" dirty="0">
                <a:latin typeface="+mn-lt"/>
                <a:ea typeface="宋体" panose="02010600030101010101" pitchFamily="2" charset="-122"/>
                <a:cs typeface="Tahoma" panose="020B0604030504040204" pitchFamily="34" charset="0"/>
              </a:rPr>
              <a:t>，已经经过网络栈许多处理流程，</a:t>
            </a:r>
            <a:r>
              <a:rPr lang="zh-CN" altLang="en-US" sz="2000" b="0" kern="0" dirty="0">
                <a:solidFill>
                  <a:srgbClr val="FF0000"/>
                </a:solidFill>
                <a:latin typeface="+mn-lt"/>
                <a:ea typeface="宋体" panose="02010600030101010101" pitchFamily="2" charset="-122"/>
                <a:cs typeface="Tahoma" panose="020B0604030504040204" pitchFamily="34" charset="0"/>
              </a:rPr>
              <a:t>效率低。</a:t>
            </a:r>
            <a:endParaRPr lang="en-US" altLang="zh-CN" sz="2000" b="0" kern="0" dirty="0">
              <a:solidFill>
                <a:srgbClr val="FF0000"/>
              </a:solidFill>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4268806888"/>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与网络包处理</a:t>
            </a:r>
          </a:p>
        </p:txBody>
      </p:sp>
      <p:sp>
        <p:nvSpPr>
          <p:cNvPr id="3" name="灯片编号占位符 2">
            <a:extLst>
              <a:ext uri="{FF2B5EF4-FFF2-40B4-BE49-F238E27FC236}">
                <a16:creationId xmlns:a16="http://schemas.microsoft.com/office/drawing/2014/main" id="{F67E5E5E-CEB6-A510-E207-2CFD584F0B65}"/>
              </a:ext>
            </a:extLst>
          </p:cNvPr>
          <p:cNvSpPr>
            <a:spLocks noGrp="1"/>
          </p:cNvSpPr>
          <p:nvPr>
            <p:ph type="sldNum" sz="quarter" idx="12"/>
          </p:nvPr>
        </p:nvSpPr>
        <p:spPr/>
        <p:txBody>
          <a:bodyPr/>
          <a:lstStyle/>
          <a:p>
            <a:pPr>
              <a:defRPr/>
            </a:pPr>
            <a:fld id="{2BE9E919-A463-264A-AD28-C5A0DC5B5896}" type="slidenum">
              <a:rPr lang="en-US" altLang="zh-CN" smtClean="0"/>
              <a:pPr>
                <a:defRPr/>
              </a:pPr>
              <a:t>69</a:t>
            </a:fld>
            <a:endParaRPr lang="en-US" altLang="zh-CN"/>
          </a:p>
        </p:txBody>
      </p:sp>
      <p:sp>
        <p:nvSpPr>
          <p:cNvPr id="4" name="内容占位符 3">
            <a:extLst>
              <a:ext uri="{FF2B5EF4-FFF2-40B4-BE49-F238E27FC236}">
                <a16:creationId xmlns:a16="http://schemas.microsoft.com/office/drawing/2014/main" id="{002BD517-05A2-3D3B-65DD-E0216E7F1AB6}"/>
              </a:ext>
            </a:extLst>
          </p:cNvPr>
          <p:cNvSpPr txBox="1">
            <a:spLocks/>
          </p:cNvSpPr>
          <p:nvPr/>
        </p:nvSpPr>
        <p:spPr>
          <a:xfrm>
            <a:off x="567284" y="2038624"/>
            <a:ext cx="8253187" cy="196644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a:latin typeface="+mn-lt"/>
                <a:ea typeface="宋体" panose="02010600030101010101" pitchFamily="2" charset="-122"/>
                <a:cs typeface="Tahoma" panose="020B0604030504040204" pitchFamily="34" charset="0"/>
              </a:rPr>
              <a:t>eBPF </a:t>
            </a:r>
            <a:r>
              <a:rPr lang="zh-CN" altLang="en-US" sz="2000" b="0" kern="0" dirty="0">
                <a:latin typeface="+mn-lt"/>
                <a:ea typeface="宋体" panose="02010600030101010101" pitchFamily="2" charset="-122"/>
                <a:cs typeface="Tahoma" panose="020B0604030504040204" pitchFamily="34" charset="0"/>
              </a:rPr>
              <a:t>与 </a:t>
            </a:r>
            <a:r>
              <a:rPr lang="en" altLang="zh-CN" sz="2000" b="0" kern="0" dirty="0">
                <a:latin typeface="+mn-lt"/>
                <a:ea typeface="宋体" panose="02010600030101010101" pitchFamily="2" charset="-122"/>
                <a:cs typeface="Tahoma" panose="020B0604030504040204" pitchFamily="34" charset="0"/>
              </a:rPr>
              <a:t>XDP</a:t>
            </a:r>
            <a:r>
              <a:rPr lang="zh-CN" altLang="en" sz="2000" b="0" kern="0" dirty="0">
                <a:latin typeface="+mn-lt"/>
                <a:ea typeface="宋体" panose="02010600030101010101" pitchFamily="2" charset="-122"/>
                <a:cs typeface="Tahoma" panose="020B0604030504040204" pitchFamily="34" charset="0"/>
              </a:rPr>
              <a:t>（</a:t>
            </a:r>
            <a:r>
              <a:rPr lang="en" altLang="zh-CN" sz="2000" b="0" kern="0" dirty="0" err="1">
                <a:latin typeface="+mn-lt"/>
                <a:ea typeface="宋体" panose="02010600030101010101" pitchFamily="2" charset="-122"/>
                <a:cs typeface="Tahoma" panose="020B0604030504040204" pitchFamily="34" charset="0"/>
              </a:rPr>
              <a:t>eXpress</a:t>
            </a:r>
            <a:r>
              <a:rPr lang="en" altLang="zh-CN" sz="2000" b="0" kern="0" dirty="0">
                <a:latin typeface="+mn-lt"/>
                <a:ea typeface="宋体" panose="02010600030101010101" pitchFamily="2" charset="-122"/>
                <a:cs typeface="Tahoma" panose="020B0604030504040204" pitchFamily="34" charset="0"/>
              </a:rPr>
              <a:t> Data Path</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和 </a:t>
            </a:r>
            <a:r>
              <a:rPr lang="en" altLang="zh-CN" sz="2000" b="0" kern="0" dirty="0">
                <a:latin typeface="+mn-lt"/>
                <a:ea typeface="宋体" panose="02010600030101010101" pitchFamily="2" charset="-122"/>
                <a:cs typeface="Tahoma" panose="020B0604030504040204" pitchFamily="34" charset="0"/>
              </a:rPr>
              <a:t>TC</a:t>
            </a:r>
            <a:r>
              <a:rPr lang="zh-CN" altLang="en" sz="2000" b="0" kern="0" dirty="0">
                <a:latin typeface="+mn-lt"/>
                <a:ea typeface="宋体" panose="02010600030101010101" pitchFamily="2" charset="-122"/>
                <a:cs typeface="Tahoma" panose="020B0604030504040204" pitchFamily="34" charset="0"/>
              </a:rPr>
              <a:t>（</a:t>
            </a:r>
            <a:r>
              <a:rPr lang="en" altLang="zh-CN" sz="2000" b="0" kern="0" dirty="0">
                <a:latin typeface="+mn-lt"/>
                <a:ea typeface="宋体" panose="02010600030101010101" pitchFamily="2" charset="-122"/>
                <a:cs typeface="Tahoma" panose="020B0604030504040204" pitchFamily="34" charset="0"/>
              </a:rPr>
              <a:t>Traffic Control</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组合，可以实现比</a:t>
            </a:r>
            <a:r>
              <a:rPr lang="en" altLang="zh-CN" sz="2000" b="0" kern="0" dirty="0" err="1">
                <a:latin typeface="+mn-lt"/>
                <a:ea typeface="宋体" panose="02010600030101010101" pitchFamily="2" charset="-122"/>
                <a:cs typeface="Tahoma" panose="020B0604030504040204" pitchFamily="34" charset="0"/>
              </a:rPr>
              <a:t>Netfilter</a:t>
            </a:r>
            <a:r>
              <a:rPr lang="en" altLang="zh-CN" sz="2000" b="0" kern="0" dirty="0">
                <a:latin typeface="+mn-lt"/>
                <a:ea typeface="宋体" panose="02010600030101010101" pitchFamily="2" charset="-122"/>
                <a:cs typeface="Tahoma" panose="020B0604030504040204" pitchFamily="34" charset="0"/>
              </a:rPr>
              <a:t>/iptables</a:t>
            </a:r>
            <a:r>
              <a:rPr lang="zh-CN" altLang="en" sz="2000" b="0" kern="0" dirty="0">
                <a:latin typeface="+mn-lt"/>
                <a:ea typeface="宋体" panose="02010600030101010101" pitchFamily="2" charset="-122"/>
                <a:cs typeface="Tahoma" panose="020B0604030504040204" pitchFamily="34" charset="0"/>
              </a:rPr>
              <a:t>性能</a:t>
            </a:r>
            <a:r>
              <a:rPr lang="zh-CN" altLang="en-US" sz="2000" kern="0" dirty="0">
                <a:latin typeface="+mn-lt"/>
                <a:ea typeface="宋体" panose="02010600030101010101" pitchFamily="2" charset="-122"/>
                <a:cs typeface="Tahoma" panose="020B0604030504040204" pitchFamily="34" charset="0"/>
              </a:rPr>
              <a:t>更高、更为强大</a:t>
            </a:r>
            <a:r>
              <a:rPr lang="zh-CN" altLang="en-US" sz="2000" b="0" kern="0" dirty="0">
                <a:latin typeface="+mn-lt"/>
                <a:ea typeface="宋体" panose="02010600030101010101" pitchFamily="2" charset="-122"/>
                <a:cs typeface="Tahoma" panose="020B0604030504040204" pitchFamily="34" charset="0"/>
              </a:rPr>
              <a:t>的网络包处理功能。</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程序具有</a:t>
            </a:r>
            <a:r>
              <a:rPr lang="zh-CN" altLang="en-US" sz="2000" kern="0" dirty="0">
                <a:latin typeface="+mn-lt"/>
                <a:ea typeface="宋体" panose="02010600030101010101" pitchFamily="2" charset="-122"/>
                <a:cs typeface="Tahoma" panose="020B0604030504040204" pitchFamily="34" charset="0"/>
              </a:rPr>
              <a:t>动态加载</a:t>
            </a:r>
            <a:r>
              <a:rPr lang="zh-CN" altLang="en-US" sz="2000" b="0" kern="0" dirty="0">
                <a:latin typeface="+mn-lt"/>
                <a:ea typeface="宋体" panose="02010600030101010101" pitchFamily="2" charset="-122"/>
                <a:cs typeface="Tahoma" panose="020B0604030504040204" pitchFamily="34" charset="0"/>
              </a:rPr>
              <a:t>的特性，可以实现网络包处理规则的增量更新而不会中断任何网络流量。</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通过</a:t>
            </a:r>
            <a:r>
              <a:rPr lang="en-US" altLang="zh-CN" sz="2000" b="0" kern="0" dirty="0">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，可以在</a:t>
            </a:r>
            <a:r>
              <a:rPr lang="zh-CN" altLang="en-US" sz="2000" kern="0" dirty="0">
                <a:latin typeface="+mn-lt"/>
                <a:ea typeface="宋体" panose="02010600030101010101" pitchFamily="2" charset="-122"/>
                <a:cs typeface="Tahoma" panose="020B0604030504040204" pitchFamily="34" charset="0"/>
              </a:rPr>
              <a:t>更底层级</a:t>
            </a:r>
            <a:r>
              <a:rPr lang="zh-CN" altLang="en-US" sz="2000" b="0" kern="0" dirty="0">
                <a:latin typeface="+mn-lt"/>
                <a:ea typeface="宋体" panose="02010600030101010101" pitchFamily="2" charset="-122"/>
                <a:cs typeface="Tahoma" panose="020B0604030504040204" pitchFamily="34" charset="0"/>
              </a:rPr>
              <a:t>对传入流量进行处理，从而</a:t>
            </a:r>
            <a:r>
              <a:rPr lang="zh-CN" altLang="en-US" sz="2000" kern="0" dirty="0">
                <a:latin typeface="+mn-lt"/>
                <a:ea typeface="宋体" panose="02010600030101010101" pitchFamily="2" charset="-122"/>
                <a:cs typeface="Tahoma" panose="020B0604030504040204" pitchFamily="34" charset="0"/>
              </a:rPr>
              <a:t>提升性能</a:t>
            </a:r>
            <a:r>
              <a:rPr lang="zh-CN" altLang="en-US" sz="2000" b="0" kern="0" dirty="0">
                <a:latin typeface="+mn-lt"/>
                <a:ea typeface="宋体" panose="02010600030101010101" pitchFamily="2" charset="-122"/>
                <a:cs typeface="Tahoma" panose="020B0604030504040204" pitchFamily="34" charset="0"/>
              </a:rPr>
              <a:t>。</a:t>
            </a:r>
          </a:p>
        </p:txBody>
      </p:sp>
      <p:pic>
        <p:nvPicPr>
          <p:cNvPr id="2" name="图片 1" descr="图示&#10;&#10;描述已自动生成">
            <a:extLst>
              <a:ext uri="{FF2B5EF4-FFF2-40B4-BE49-F238E27FC236}">
                <a16:creationId xmlns:a16="http://schemas.microsoft.com/office/drawing/2014/main" id="{5140C336-6D40-549F-A4A0-7265408F40C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8288" y="3721075"/>
            <a:ext cx="6344071" cy="3110738"/>
          </a:xfrm>
          <a:prstGeom prst="rect">
            <a:avLst/>
          </a:prstGeom>
          <a:noFill/>
          <a:ln>
            <a:noFill/>
          </a:ln>
        </p:spPr>
      </p:pic>
    </p:spTree>
    <p:extLst>
      <p:ext uri="{BB962C8B-B14F-4D97-AF65-F5344CB8AC3E}">
        <p14:creationId xmlns:p14="http://schemas.microsoft.com/office/powerpoint/2010/main" val="121961360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如何理解通用虚拟机？</a:t>
            </a:r>
          </a:p>
        </p:txBody>
      </p:sp>
      <p:sp>
        <p:nvSpPr>
          <p:cNvPr id="2" name="文本框 1">
            <a:extLst>
              <a:ext uri="{FF2B5EF4-FFF2-40B4-BE49-F238E27FC236}">
                <a16:creationId xmlns:a16="http://schemas.microsoft.com/office/drawing/2014/main" id="{6182695C-4491-8252-B76E-6734A2B3DBC3}"/>
              </a:ext>
            </a:extLst>
          </p:cNvPr>
          <p:cNvSpPr txBox="1"/>
          <p:nvPr/>
        </p:nvSpPr>
        <p:spPr>
          <a:xfrm>
            <a:off x="539551" y="2185945"/>
            <a:ext cx="8404423" cy="369332"/>
          </a:xfrm>
          <a:prstGeom prst="rect">
            <a:avLst/>
          </a:prstGeom>
          <a:noFill/>
        </p:spPr>
        <p:txBody>
          <a:bodyPr wrap="square" rtlCol="0">
            <a:spAutoFit/>
          </a:bodyPr>
          <a:lstStyle/>
          <a:p>
            <a:r>
              <a:rPr kumimoji="1" lang="en-US" altLang="zh-CN" b="0" dirty="0" err="1"/>
              <a:t>eBPF</a:t>
            </a:r>
            <a:r>
              <a:rPr kumimoji="1" lang="zh-CN" altLang="en-US" b="0" dirty="0"/>
              <a:t>提供了一种在各种内核事件和应用程序事件发生时运行一小段程序的机制。</a:t>
            </a:r>
            <a:endParaRPr kumimoji="1" lang="en-US" altLang="zh-CN" b="0" dirty="0"/>
          </a:p>
        </p:txBody>
      </p:sp>
      <p:sp>
        <p:nvSpPr>
          <p:cNvPr id="4" name="灯片编号占位符 3">
            <a:extLst>
              <a:ext uri="{FF2B5EF4-FFF2-40B4-BE49-F238E27FC236}">
                <a16:creationId xmlns:a16="http://schemas.microsoft.com/office/drawing/2014/main" id="{42623368-9565-93B2-4F5C-C583B2D8A29B}"/>
              </a:ext>
            </a:extLst>
          </p:cNvPr>
          <p:cNvSpPr>
            <a:spLocks noGrp="1"/>
          </p:cNvSpPr>
          <p:nvPr>
            <p:ph type="sldNum" sz="quarter" idx="12"/>
          </p:nvPr>
        </p:nvSpPr>
        <p:spPr/>
        <p:txBody>
          <a:bodyPr/>
          <a:lstStyle/>
          <a:p>
            <a:pPr>
              <a:defRPr/>
            </a:pPr>
            <a:fld id="{2BE9E919-A463-264A-AD28-C5A0DC5B5896}" type="slidenum">
              <a:rPr lang="en-US" altLang="zh-CN" smtClean="0"/>
              <a:pPr>
                <a:defRPr/>
              </a:pPr>
              <a:t>7</a:t>
            </a:fld>
            <a:endParaRPr lang="en-US" altLang="zh-CN" dirty="0"/>
          </a:p>
        </p:txBody>
      </p:sp>
      <p:grpSp>
        <p:nvGrpSpPr>
          <p:cNvPr id="17" name="组合 16">
            <a:extLst>
              <a:ext uri="{FF2B5EF4-FFF2-40B4-BE49-F238E27FC236}">
                <a16:creationId xmlns:a16="http://schemas.microsoft.com/office/drawing/2014/main" id="{DDF0B2DB-57C4-4CC1-6015-A6C16C0AA56B}"/>
              </a:ext>
            </a:extLst>
          </p:cNvPr>
          <p:cNvGrpSpPr/>
          <p:nvPr/>
        </p:nvGrpSpPr>
        <p:grpSpPr>
          <a:xfrm>
            <a:off x="472025" y="2960753"/>
            <a:ext cx="8199949" cy="2982166"/>
            <a:chOff x="548516" y="2940268"/>
            <a:chExt cx="8199949" cy="2982166"/>
          </a:xfrm>
        </p:grpSpPr>
        <p:grpSp>
          <p:nvGrpSpPr>
            <p:cNvPr id="15" name="组合 14">
              <a:extLst>
                <a:ext uri="{FF2B5EF4-FFF2-40B4-BE49-F238E27FC236}">
                  <a16:creationId xmlns:a16="http://schemas.microsoft.com/office/drawing/2014/main" id="{9414D024-0FCB-C4F2-2E63-891875D22B6A}"/>
                </a:ext>
              </a:extLst>
            </p:cNvPr>
            <p:cNvGrpSpPr/>
            <p:nvPr/>
          </p:nvGrpSpPr>
          <p:grpSpPr>
            <a:xfrm>
              <a:off x="548516" y="2940268"/>
              <a:ext cx="3744417" cy="2982166"/>
              <a:chOff x="395535" y="2914388"/>
              <a:chExt cx="3744417" cy="2982166"/>
            </a:xfrm>
          </p:grpSpPr>
          <p:sp>
            <p:nvSpPr>
              <p:cNvPr id="6" name="文本框 5">
                <a:extLst>
                  <a:ext uri="{FF2B5EF4-FFF2-40B4-BE49-F238E27FC236}">
                    <a16:creationId xmlns:a16="http://schemas.microsoft.com/office/drawing/2014/main" id="{0BE820B5-11B8-DC00-BF93-1623EEF3CE76}"/>
                  </a:ext>
                </a:extLst>
              </p:cNvPr>
              <p:cNvSpPr txBox="1"/>
              <p:nvPr/>
            </p:nvSpPr>
            <p:spPr>
              <a:xfrm>
                <a:off x="539551" y="3034232"/>
                <a:ext cx="3600401" cy="2862322"/>
              </a:xfrm>
              <a:prstGeom prst="rect">
                <a:avLst/>
              </a:prstGeom>
              <a:noFill/>
            </p:spPr>
            <p:txBody>
              <a:bodyPr wrap="square">
                <a:spAutoFit/>
              </a:bodyPr>
              <a:lstStyle/>
              <a:p>
                <a:pPr algn="ctr"/>
                <a:r>
                  <a:rPr lang="en-US" altLang="zh-CN" sz="1800" dirty="0"/>
                  <a:t>JavaScript</a:t>
                </a:r>
              </a:p>
              <a:p>
                <a:pPr algn="ctr"/>
                <a:endParaRPr lang="en-US" altLang="zh-CN" sz="1800" b="0" dirty="0"/>
              </a:p>
              <a:p>
                <a:pPr marL="285750" indent="-285750">
                  <a:buFont typeface="Arial" panose="020B0604020202020204" pitchFamily="34" charset="0"/>
                  <a:buChar char="•"/>
                </a:pPr>
                <a:r>
                  <a:rPr lang="zh-CN" altLang="en-US" sz="1800" b="0" dirty="0"/>
                  <a:t>可以在</a:t>
                </a:r>
                <a:r>
                  <a:rPr lang="zh-CN" altLang="en-US" sz="1800" dirty="0">
                    <a:solidFill>
                      <a:srgbClr val="FF0000"/>
                    </a:solidFill>
                  </a:rPr>
                  <a:t>网页</a:t>
                </a:r>
                <a:r>
                  <a:rPr lang="zh-CN" altLang="en-US" sz="1800" b="0" dirty="0"/>
                  <a:t>中实现复杂功能，即网页不再是静态内容</a:t>
                </a:r>
                <a:endParaRPr lang="en-US" altLang="zh-CN" sz="1800" b="0" dirty="0"/>
              </a:p>
              <a:p>
                <a:pPr marL="285750" indent="-285750">
                  <a:buFont typeface="Arial" panose="020B0604020202020204" pitchFamily="34" charset="0"/>
                  <a:buChar char="•"/>
                </a:pPr>
                <a:r>
                  <a:rPr lang="zh-CN" altLang="en-US" sz="1800" b="0" dirty="0"/>
                  <a:t>内容及时更新、地图交互等</a:t>
                </a:r>
                <a:endParaRPr lang="en-US" altLang="zh-CN" sz="1800" b="0" dirty="0"/>
              </a:p>
              <a:p>
                <a:pPr marL="285750" indent="-285750">
                  <a:buFont typeface="Arial" panose="020B0604020202020204" pitchFamily="34" charset="0"/>
                  <a:buChar char="•"/>
                </a:pPr>
                <a:endParaRPr lang="en-US" altLang="zh-CN" sz="1800" b="0" dirty="0"/>
              </a:p>
              <a:p>
                <a:pPr marL="285750" indent="-285750">
                  <a:buFont typeface="Arial" panose="020B0604020202020204" pitchFamily="34" charset="0"/>
                  <a:buChar char="•"/>
                </a:pPr>
                <a:r>
                  <a:rPr lang="zh-CN" altLang="en-US" sz="1800" b="0" dirty="0"/>
                  <a:t>事件驱动：鼠标点击等</a:t>
                </a:r>
                <a:endParaRPr lang="en-US" altLang="zh-CN" sz="1800" b="0" dirty="0"/>
              </a:p>
              <a:p>
                <a:pPr marL="285750" indent="-285750">
                  <a:buFont typeface="Arial" panose="020B0604020202020204" pitchFamily="34" charset="0"/>
                  <a:buChar char="•"/>
                </a:pPr>
                <a:r>
                  <a:rPr lang="zh-CN" altLang="en-US" sz="1800" b="0" dirty="0"/>
                  <a:t>安全性：沙盒</a:t>
                </a:r>
                <a:r>
                  <a:rPr lang="en-US" altLang="zh-CN" sz="1800" b="0" dirty="0"/>
                  <a:t>JavaScript</a:t>
                </a:r>
                <a:r>
                  <a:rPr lang="zh-CN" altLang="en-US" sz="1800" b="0" dirty="0"/>
                  <a:t>程序</a:t>
                </a:r>
                <a:endParaRPr lang="en-US" altLang="zh-CN" sz="1800" b="0" dirty="0"/>
              </a:p>
              <a:p>
                <a:pPr marL="285750" indent="-285750">
                  <a:buFont typeface="Arial" panose="020B0604020202020204" pitchFamily="34" charset="0"/>
                  <a:buChar char="•"/>
                </a:pPr>
                <a:r>
                  <a:rPr lang="zh-CN" altLang="en-US" sz="1800" b="0" dirty="0"/>
                  <a:t>性能：</a:t>
                </a:r>
                <a:r>
                  <a:rPr lang="en-US" altLang="zh-CN" sz="1800" b="0" dirty="0"/>
                  <a:t>JIT</a:t>
                </a:r>
              </a:p>
              <a:p>
                <a:pPr marL="285750" indent="-285750">
                  <a:buFont typeface="Arial" panose="020B0604020202020204" pitchFamily="34" charset="0"/>
                  <a:buChar char="•"/>
                </a:pPr>
                <a:endParaRPr lang="en-US" altLang="zh-CN" sz="1800" b="0" dirty="0"/>
              </a:p>
            </p:txBody>
          </p:sp>
          <p:sp>
            <p:nvSpPr>
              <p:cNvPr id="10" name="圆角矩形 9">
                <a:extLst>
                  <a:ext uri="{FF2B5EF4-FFF2-40B4-BE49-F238E27FC236}">
                    <a16:creationId xmlns:a16="http://schemas.microsoft.com/office/drawing/2014/main" id="{26CE7681-0637-8A84-9DB2-5F7E89F038E1}"/>
                  </a:ext>
                </a:extLst>
              </p:cNvPr>
              <p:cNvSpPr/>
              <p:nvPr/>
            </p:nvSpPr>
            <p:spPr bwMode="auto">
              <a:xfrm>
                <a:off x="395535" y="2914388"/>
                <a:ext cx="3600402" cy="2970139"/>
              </a:xfrm>
              <a:prstGeom prst="round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grpSp>
        <p:grpSp>
          <p:nvGrpSpPr>
            <p:cNvPr id="14" name="组合 13">
              <a:extLst>
                <a:ext uri="{FF2B5EF4-FFF2-40B4-BE49-F238E27FC236}">
                  <a16:creationId xmlns:a16="http://schemas.microsoft.com/office/drawing/2014/main" id="{8BEFB219-50A6-57E9-AEBF-06804E0EB973}"/>
                </a:ext>
              </a:extLst>
            </p:cNvPr>
            <p:cNvGrpSpPr/>
            <p:nvPr/>
          </p:nvGrpSpPr>
          <p:grpSpPr>
            <a:xfrm>
              <a:off x="5004051" y="2940268"/>
              <a:ext cx="3744414" cy="2970139"/>
              <a:chOff x="4848435" y="2960753"/>
              <a:chExt cx="3744414" cy="2970139"/>
            </a:xfrm>
          </p:grpSpPr>
          <p:sp>
            <p:nvSpPr>
              <p:cNvPr id="8" name="文本框 7">
                <a:extLst>
                  <a:ext uri="{FF2B5EF4-FFF2-40B4-BE49-F238E27FC236}">
                    <a16:creationId xmlns:a16="http://schemas.microsoft.com/office/drawing/2014/main" id="{CC5F47FF-F614-B109-0380-B39D17A86D1C}"/>
                  </a:ext>
                </a:extLst>
              </p:cNvPr>
              <p:cNvSpPr txBox="1"/>
              <p:nvPr/>
            </p:nvSpPr>
            <p:spPr>
              <a:xfrm>
                <a:off x="4992450" y="3106795"/>
                <a:ext cx="3600399" cy="2585323"/>
              </a:xfrm>
              <a:prstGeom prst="rect">
                <a:avLst/>
              </a:prstGeom>
              <a:noFill/>
            </p:spPr>
            <p:txBody>
              <a:bodyPr wrap="square" rtlCol="0">
                <a:spAutoFit/>
              </a:bodyPr>
              <a:lstStyle/>
              <a:p>
                <a:pPr algn="ctr"/>
                <a:r>
                  <a:rPr lang="en-US" altLang="zh-CN" dirty="0" err="1"/>
                  <a:t>eBPF</a:t>
                </a:r>
                <a:endParaRPr lang="en-US" altLang="zh-CN" dirty="0"/>
              </a:p>
              <a:p>
                <a:pPr algn="ctr"/>
                <a:endParaRPr lang="en-US" altLang="zh-CN" b="0" dirty="0"/>
              </a:p>
              <a:p>
                <a:pPr marL="285750" indent="-285750">
                  <a:buFont typeface="Arial" panose="020B0604020202020204" pitchFamily="34" charset="0"/>
                  <a:buChar char="•"/>
                </a:pPr>
                <a:r>
                  <a:rPr lang="zh-CN" altLang="en-US" b="0" dirty="0"/>
                  <a:t>可以在</a:t>
                </a:r>
                <a:r>
                  <a:rPr lang="zh-CN" altLang="en-US" dirty="0">
                    <a:solidFill>
                      <a:srgbClr val="FF0000"/>
                    </a:solidFill>
                  </a:rPr>
                  <a:t>内核</a:t>
                </a:r>
                <a:r>
                  <a:rPr lang="zh-CN" altLang="en-US" b="0" dirty="0"/>
                  <a:t>中实现功能，即内核不再是很难触摸到的</a:t>
                </a:r>
                <a:endParaRPr lang="en-US" altLang="zh-CN" b="0" dirty="0"/>
              </a:p>
              <a:p>
                <a:pPr marL="285750" indent="-285750">
                  <a:buFont typeface="Arial" panose="020B0604020202020204" pitchFamily="34" charset="0"/>
                  <a:buChar char="•"/>
                </a:pPr>
                <a:r>
                  <a:rPr lang="zh-CN" altLang="en-US" b="0" dirty="0"/>
                  <a:t>实时应用、内核信息提取等</a:t>
                </a:r>
                <a:endParaRPr lang="en-US" altLang="zh-CN" b="0" dirty="0"/>
              </a:p>
              <a:p>
                <a:pPr marL="285750" indent="-285750">
                  <a:buFont typeface="Arial" panose="020B0604020202020204" pitchFamily="34" charset="0"/>
                  <a:buChar char="•"/>
                </a:pPr>
                <a:endParaRPr lang="en-US" altLang="zh-CN" b="0" dirty="0"/>
              </a:p>
              <a:p>
                <a:pPr marL="285750" indent="-285750">
                  <a:buFont typeface="Arial" panose="020B0604020202020204" pitchFamily="34" charset="0"/>
                  <a:buChar char="•"/>
                </a:pPr>
                <a:r>
                  <a:rPr lang="zh-CN" altLang="en-US" b="0" dirty="0"/>
                  <a:t>事件驱动：</a:t>
                </a:r>
                <a:r>
                  <a:rPr lang="en-US" altLang="zh-CN" b="0" dirty="0" err="1"/>
                  <a:t>uprobe</a:t>
                </a:r>
                <a:r>
                  <a:rPr lang="zh-CN" altLang="en-US" b="0" dirty="0"/>
                  <a:t>、</a:t>
                </a:r>
                <a:r>
                  <a:rPr lang="en-US" altLang="zh-CN" b="0" dirty="0" err="1"/>
                  <a:t>kprobe</a:t>
                </a:r>
                <a:r>
                  <a:rPr lang="zh-CN" altLang="en-US" b="0" dirty="0"/>
                  <a:t>等</a:t>
                </a:r>
                <a:endParaRPr lang="en-US" altLang="zh-CN" b="0" dirty="0"/>
              </a:p>
              <a:p>
                <a:pPr marL="285750" indent="-285750">
                  <a:buFont typeface="Arial" panose="020B0604020202020204" pitchFamily="34" charset="0"/>
                  <a:buChar char="•"/>
                </a:pPr>
                <a:r>
                  <a:rPr lang="zh-CN" altLang="en-US" b="0" dirty="0"/>
                  <a:t>安全性：</a:t>
                </a:r>
                <a:r>
                  <a:rPr lang="en-US" altLang="zh-CN" b="0" dirty="0"/>
                  <a:t>BPF VM</a:t>
                </a:r>
                <a:r>
                  <a:rPr lang="zh-CN" altLang="en-US" b="0" dirty="0"/>
                  <a:t>、</a:t>
                </a:r>
                <a:r>
                  <a:rPr lang="en-US" altLang="zh-CN" b="0" dirty="0"/>
                  <a:t>Verifier</a:t>
                </a:r>
              </a:p>
              <a:p>
                <a:pPr marL="285750" indent="-285750">
                  <a:buFont typeface="Arial" panose="020B0604020202020204" pitchFamily="34" charset="0"/>
                  <a:buChar char="•"/>
                </a:pPr>
                <a:r>
                  <a:rPr lang="zh-CN" altLang="en-US" b="0" dirty="0"/>
                  <a:t>性能：</a:t>
                </a:r>
                <a:r>
                  <a:rPr lang="en-US" altLang="zh-CN" b="0" dirty="0"/>
                  <a:t>JIT</a:t>
                </a:r>
              </a:p>
            </p:txBody>
          </p:sp>
          <p:sp>
            <p:nvSpPr>
              <p:cNvPr id="13" name="圆角矩形 12">
                <a:extLst>
                  <a:ext uri="{FF2B5EF4-FFF2-40B4-BE49-F238E27FC236}">
                    <a16:creationId xmlns:a16="http://schemas.microsoft.com/office/drawing/2014/main" id="{A82F177D-8D5B-15EA-EF74-0EEB248F1FFE}"/>
                  </a:ext>
                </a:extLst>
              </p:cNvPr>
              <p:cNvSpPr/>
              <p:nvPr/>
            </p:nvSpPr>
            <p:spPr bwMode="auto">
              <a:xfrm>
                <a:off x="4848435" y="2960753"/>
                <a:ext cx="3600402" cy="2970139"/>
              </a:xfrm>
              <a:prstGeom prst="roundRect">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grpSp>
        <p:sp>
          <p:nvSpPr>
            <p:cNvPr id="16" name="左右箭头 15">
              <a:extLst>
                <a:ext uri="{FF2B5EF4-FFF2-40B4-BE49-F238E27FC236}">
                  <a16:creationId xmlns:a16="http://schemas.microsoft.com/office/drawing/2014/main" id="{238DA35D-F5B8-7817-195D-0D2428F24C39}"/>
                </a:ext>
              </a:extLst>
            </p:cNvPr>
            <p:cNvSpPr/>
            <p:nvPr/>
          </p:nvSpPr>
          <p:spPr bwMode="auto">
            <a:xfrm>
              <a:off x="4320000" y="4258080"/>
              <a:ext cx="567099" cy="346173"/>
            </a:xfrm>
            <a:prstGeom prst="leftRightArrow">
              <a:avLst/>
            </a:prstGeom>
            <a:noFill/>
            <a:ln w="28575"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grpSp>
    </p:spTree>
    <p:extLst>
      <p:ext uri="{BB962C8B-B14F-4D97-AF65-F5344CB8AC3E}">
        <p14:creationId xmlns:p14="http://schemas.microsoft.com/office/powerpoint/2010/main" val="1859900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介绍</a:t>
            </a:r>
          </a:p>
        </p:txBody>
      </p:sp>
      <p:sp>
        <p:nvSpPr>
          <p:cNvPr id="2" name="灯片编号占位符 1">
            <a:extLst>
              <a:ext uri="{FF2B5EF4-FFF2-40B4-BE49-F238E27FC236}">
                <a16:creationId xmlns:a16="http://schemas.microsoft.com/office/drawing/2014/main" id="{BC5C0A48-C563-13FB-3A74-8C2DE9B99622}"/>
              </a:ext>
            </a:extLst>
          </p:cNvPr>
          <p:cNvSpPr>
            <a:spLocks noGrp="1"/>
          </p:cNvSpPr>
          <p:nvPr>
            <p:ph type="sldNum" sz="quarter" idx="12"/>
          </p:nvPr>
        </p:nvSpPr>
        <p:spPr/>
        <p:txBody>
          <a:bodyPr/>
          <a:lstStyle/>
          <a:p>
            <a:pPr>
              <a:defRPr/>
            </a:pPr>
            <a:fld id="{2BE9E919-A463-264A-AD28-C5A0DC5B5896}" type="slidenum">
              <a:rPr lang="en-US" altLang="zh-CN" smtClean="0"/>
              <a:pPr>
                <a:defRPr/>
              </a:pPr>
              <a:t>70</a:t>
            </a:fld>
            <a:endParaRPr lang="en-US" altLang="zh-CN"/>
          </a:p>
        </p:txBody>
      </p:sp>
      <p:sp>
        <p:nvSpPr>
          <p:cNvPr id="4" name="内容占位符 3">
            <a:extLst>
              <a:ext uri="{FF2B5EF4-FFF2-40B4-BE49-F238E27FC236}">
                <a16:creationId xmlns:a16="http://schemas.microsoft.com/office/drawing/2014/main" id="{C2B32B02-5969-1F0B-60F7-8AC65293EE7F}"/>
              </a:ext>
            </a:extLst>
          </p:cNvPr>
          <p:cNvSpPr txBox="1">
            <a:spLocks/>
          </p:cNvSpPr>
          <p:nvPr/>
        </p:nvSpPr>
        <p:spPr>
          <a:xfrm>
            <a:off x="567284" y="2038624"/>
            <a:ext cx="8037163" cy="340660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a:latin typeface="+mn-lt"/>
                <a:ea typeface="宋体" panose="02010600030101010101" pitchFamily="2" charset="-122"/>
                <a:cs typeface="Tahoma" panose="020B0604030504040204" pitchFamily="34" charset="0"/>
              </a:rPr>
              <a:t>XDP</a:t>
            </a:r>
            <a:r>
              <a:rPr lang="zh-CN" altLang="en" sz="2000" b="0" kern="0" dirty="0">
                <a:latin typeface="+mn-lt"/>
                <a:ea typeface="宋体" panose="02010600030101010101" pitchFamily="2" charset="-122"/>
                <a:cs typeface="Tahoma" panose="020B0604030504040204" pitchFamily="34" charset="0"/>
              </a:rPr>
              <a:t>（</a:t>
            </a:r>
            <a:r>
              <a:rPr lang="en" altLang="zh-CN" sz="2000" b="0" kern="0" dirty="0" err="1">
                <a:latin typeface="+mn-lt"/>
                <a:ea typeface="宋体" panose="02010600030101010101" pitchFamily="2" charset="-122"/>
                <a:cs typeface="Tahoma" panose="020B0604030504040204" pitchFamily="34" charset="0"/>
              </a:rPr>
              <a:t>eXpress</a:t>
            </a:r>
            <a:r>
              <a:rPr lang="en" altLang="zh-CN" sz="2000" b="0" kern="0" dirty="0">
                <a:latin typeface="+mn-lt"/>
                <a:ea typeface="宋体" panose="02010600030101010101" pitchFamily="2" charset="-122"/>
                <a:cs typeface="Tahoma" panose="020B0604030504040204" pitchFamily="34" charset="0"/>
              </a:rPr>
              <a:t> Data Path</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提供了一个内核态、高性能、可编程 </a:t>
            </a:r>
            <a:r>
              <a:rPr lang="en" altLang="zh-CN" sz="2000" b="0" kern="0" dirty="0">
                <a:latin typeface="+mn-lt"/>
                <a:ea typeface="宋体" panose="02010600030101010101" pitchFamily="2" charset="-122"/>
                <a:cs typeface="Tahoma" panose="020B0604030504040204" pitchFamily="34" charset="0"/>
              </a:rPr>
              <a:t>BPF </a:t>
            </a:r>
            <a:r>
              <a:rPr lang="zh-CN" altLang="en-US" sz="2000" b="0" kern="0" dirty="0">
                <a:latin typeface="+mn-lt"/>
                <a:ea typeface="宋体" panose="02010600030101010101" pitchFamily="2" charset="-122"/>
                <a:cs typeface="Tahoma" panose="020B0604030504040204" pitchFamily="34" charset="0"/>
              </a:rPr>
              <a:t>包处理框架</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这个框架在软件中最早可以处理包的位置（即网卡驱动收到包时）运行 </a:t>
            </a:r>
            <a:r>
              <a:rPr lang="en" altLang="zh-CN" sz="2000" b="0" kern="0" dirty="0">
                <a:latin typeface="+mn-lt"/>
                <a:ea typeface="宋体" panose="02010600030101010101" pitchFamily="2" charset="-122"/>
                <a:cs typeface="Tahoma" panose="020B0604030504040204" pitchFamily="34" charset="0"/>
              </a:rPr>
              <a:t>BPF </a:t>
            </a:r>
            <a:r>
              <a:rPr lang="zh-CN" altLang="en-US" sz="2000" b="0" kern="0" dirty="0">
                <a:latin typeface="+mn-lt"/>
                <a:ea typeface="宋体" panose="02010600030101010101" pitchFamily="2" charset="-122"/>
                <a:cs typeface="Tahoma" panose="020B0604030504040204" pitchFamily="34" charset="0"/>
              </a:rPr>
              <a:t>程序，可以在数据包进入协议栈之前就对其进行处理</a:t>
            </a:r>
            <a:endParaRPr lang="en-US" altLang="zh-CN"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XDP</a:t>
            </a:r>
            <a:r>
              <a:rPr lang="zh-CN" altLang="en" sz="2000" b="0" kern="0" dirty="0">
                <a:latin typeface="+mn-lt"/>
                <a:ea typeface="宋体" panose="02010600030101010101" pitchFamily="2" charset="-122"/>
                <a:cs typeface="Tahoma" panose="020B0604030504040204" pitchFamily="34" charset="0"/>
              </a:rPr>
              <a:t>作用</a:t>
            </a:r>
            <a:r>
              <a:rPr lang="zh-CN" altLang="en-US" sz="2000" b="0" kern="0" dirty="0">
                <a:latin typeface="+mn-lt"/>
                <a:ea typeface="宋体" panose="02010600030101010101" pitchFamily="2" charset="-122"/>
                <a:cs typeface="Tahoma" panose="020B0604030504040204" pitchFamily="34" charset="0"/>
              </a:rPr>
              <a:t>于</a:t>
            </a:r>
            <a:r>
              <a:rPr lang="zh-CN" altLang="en-US" sz="2000" kern="0" dirty="0">
                <a:latin typeface="+mn-lt"/>
                <a:ea typeface="宋体" panose="02010600030101010101" pitchFamily="2" charset="-122"/>
                <a:cs typeface="Tahoma" panose="020B0604030504040204" pitchFamily="34" charset="0"/>
              </a:rPr>
              <a:t>流量流入的</a:t>
            </a:r>
            <a:r>
              <a:rPr lang="en-US" altLang="zh-CN" sz="2000" kern="0" dirty="0">
                <a:latin typeface="+mn-lt"/>
                <a:ea typeface="宋体" panose="02010600030101010101" pitchFamily="2" charset="-122"/>
                <a:cs typeface="Tahoma" panose="020B0604030504040204" pitchFamily="34" charset="0"/>
              </a:rPr>
              <a:t>ingress</a:t>
            </a:r>
            <a:r>
              <a:rPr lang="zh-CN" altLang="en-US" sz="2000" b="0" kern="0" dirty="0">
                <a:latin typeface="+mn-lt"/>
                <a:ea typeface="宋体" panose="02010600030101010101" pitchFamily="2" charset="-122"/>
                <a:cs typeface="Tahoma" panose="020B0604030504040204" pitchFamily="34" charset="0"/>
              </a:rPr>
              <a:t>点</a:t>
            </a:r>
            <a:endParaRPr lang="en-US" altLang="zh-CN" sz="2000" b="0" kern="0" dirty="0">
              <a:latin typeface="+mn-lt"/>
              <a:ea typeface="宋体" panose="02010600030101010101" pitchFamily="2" charset="-122"/>
              <a:cs typeface="Tahoma" panose="020B0604030504040204" pitchFamily="34" charset="0"/>
            </a:endParaRPr>
          </a:p>
          <a:p>
            <a:endParaRPr lang="zh-CN" altLang="en-US" sz="2000" b="0" kern="0" dirty="0">
              <a:latin typeface="+mn-lt"/>
              <a:ea typeface="宋体" panose="02010600030101010101" pitchFamily="2" charset="-122"/>
              <a:cs typeface="Tahoma" panose="020B0604030504040204" pitchFamily="34" charset="0"/>
            </a:endParaRPr>
          </a:p>
          <a:p>
            <a:endParaRPr lang="zh-CN" altLang="en-US" sz="2000" b="0" kern="0" dirty="0">
              <a:latin typeface="+mn-lt"/>
              <a:ea typeface="宋体" panose="02010600030101010101" pitchFamily="2" charset="-122"/>
              <a:cs typeface="Tahoma" panose="020B0604030504040204" pitchFamily="34" charset="0"/>
            </a:endParaRPr>
          </a:p>
        </p:txBody>
      </p:sp>
      <p:pic>
        <p:nvPicPr>
          <p:cNvPr id="19" name="图片 18">
            <a:extLst>
              <a:ext uri="{FF2B5EF4-FFF2-40B4-BE49-F238E27FC236}">
                <a16:creationId xmlns:a16="http://schemas.microsoft.com/office/drawing/2014/main" id="{21511E79-1376-DC96-7F49-C72195DCBF28}"/>
              </a:ext>
            </a:extLst>
          </p:cNvPr>
          <p:cNvPicPr>
            <a:picLocks noChangeAspect="1"/>
          </p:cNvPicPr>
          <p:nvPr/>
        </p:nvPicPr>
        <p:blipFill>
          <a:blip r:embed="rId3"/>
          <a:stretch>
            <a:fillRect/>
          </a:stretch>
        </p:blipFill>
        <p:spPr>
          <a:xfrm>
            <a:off x="211470" y="4437112"/>
            <a:ext cx="8721060" cy="1264992"/>
          </a:xfrm>
          <a:prstGeom prst="rect">
            <a:avLst/>
          </a:prstGeom>
        </p:spPr>
      </p:pic>
    </p:spTree>
    <p:extLst>
      <p:ext uri="{BB962C8B-B14F-4D97-AF65-F5344CB8AC3E}">
        <p14:creationId xmlns:p14="http://schemas.microsoft.com/office/powerpoint/2010/main" val="264944919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介绍</a:t>
            </a:r>
          </a:p>
        </p:txBody>
      </p:sp>
      <p:sp>
        <p:nvSpPr>
          <p:cNvPr id="2" name="灯片编号占位符 1">
            <a:extLst>
              <a:ext uri="{FF2B5EF4-FFF2-40B4-BE49-F238E27FC236}">
                <a16:creationId xmlns:a16="http://schemas.microsoft.com/office/drawing/2014/main" id="{BC5C0A48-C563-13FB-3A74-8C2DE9B99622}"/>
              </a:ext>
            </a:extLst>
          </p:cNvPr>
          <p:cNvSpPr>
            <a:spLocks noGrp="1"/>
          </p:cNvSpPr>
          <p:nvPr>
            <p:ph type="sldNum" sz="quarter" idx="12"/>
          </p:nvPr>
        </p:nvSpPr>
        <p:spPr/>
        <p:txBody>
          <a:bodyPr/>
          <a:lstStyle/>
          <a:p>
            <a:pPr>
              <a:defRPr/>
            </a:pPr>
            <a:fld id="{2BE9E919-A463-264A-AD28-C5A0DC5B5896}" type="slidenum">
              <a:rPr lang="en-US" altLang="zh-CN" smtClean="0"/>
              <a:pPr>
                <a:defRPr/>
              </a:pPr>
              <a:t>71</a:t>
            </a:fld>
            <a:endParaRPr lang="en-US" altLang="zh-CN"/>
          </a:p>
        </p:txBody>
      </p:sp>
      <p:sp>
        <p:nvSpPr>
          <p:cNvPr id="4" name="内容占位符 3">
            <a:extLst>
              <a:ext uri="{FF2B5EF4-FFF2-40B4-BE49-F238E27FC236}">
                <a16:creationId xmlns:a16="http://schemas.microsoft.com/office/drawing/2014/main" id="{C2B32B02-5969-1F0B-60F7-8AC65293EE7F}"/>
              </a:ext>
            </a:extLst>
          </p:cNvPr>
          <p:cNvSpPr txBox="1">
            <a:spLocks/>
          </p:cNvSpPr>
          <p:nvPr/>
        </p:nvSpPr>
        <p:spPr>
          <a:xfrm>
            <a:off x="567284" y="2038624"/>
            <a:ext cx="8037163" cy="340660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a:latin typeface="+mn-lt"/>
                <a:ea typeface="宋体" panose="02010600030101010101" pitchFamily="2" charset="-122"/>
                <a:cs typeface="Tahoma" panose="020B0604030504040204" pitchFamily="34" charset="0"/>
              </a:rPr>
              <a:t>XDP</a:t>
            </a:r>
            <a:r>
              <a:rPr lang="zh-CN" altLang="en" sz="2000" b="0" kern="0" dirty="0">
                <a:latin typeface="+mn-lt"/>
                <a:ea typeface="宋体" panose="02010600030101010101" pitchFamily="2" charset="-122"/>
                <a:cs typeface="Tahoma" panose="020B0604030504040204" pitchFamily="34" charset="0"/>
              </a:rPr>
              <a:t>（</a:t>
            </a:r>
            <a:r>
              <a:rPr lang="en" altLang="zh-CN" sz="2000" b="0" kern="0" dirty="0" err="1">
                <a:latin typeface="+mn-lt"/>
                <a:ea typeface="宋体" panose="02010600030101010101" pitchFamily="2" charset="-122"/>
                <a:cs typeface="Tahoma" panose="020B0604030504040204" pitchFamily="34" charset="0"/>
              </a:rPr>
              <a:t>eXpress</a:t>
            </a:r>
            <a:r>
              <a:rPr lang="en" altLang="zh-CN" sz="2000" b="0" kern="0" dirty="0">
                <a:latin typeface="+mn-lt"/>
                <a:ea typeface="宋体" panose="02010600030101010101" pitchFamily="2" charset="-122"/>
                <a:cs typeface="Tahoma" panose="020B0604030504040204" pitchFamily="34" charset="0"/>
              </a:rPr>
              <a:t> Data Path</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提供了一个内核态、高性能、可编程 </a:t>
            </a:r>
            <a:r>
              <a:rPr lang="en" altLang="zh-CN" sz="2000" b="0" kern="0" dirty="0">
                <a:latin typeface="+mn-lt"/>
                <a:ea typeface="宋体" panose="02010600030101010101" pitchFamily="2" charset="-122"/>
                <a:cs typeface="Tahoma" panose="020B0604030504040204" pitchFamily="34" charset="0"/>
              </a:rPr>
              <a:t>BPF </a:t>
            </a:r>
            <a:r>
              <a:rPr lang="zh-CN" altLang="en-US" sz="2000" b="0" kern="0" dirty="0">
                <a:latin typeface="+mn-lt"/>
                <a:ea typeface="宋体" panose="02010600030101010101" pitchFamily="2" charset="-122"/>
                <a:cs typeface="Tahoma" panose="020B0604030504040204" pitchFamily="34" charset="0"/>
              </a:rPr>
              <a:t>包处理框架</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这个框架在软件中最早可以处理包的位置（即网卡驱动收到包时）运行 </a:t>
            </a:r>
            <a:r>
              <a:rPr lang="en" altLang="zh-CN" sz="2000" b="0" kern="0" dirty="0">
                <a:latin typeface="+mn-lt"/>
                <a:ea typeface="宋体" panose="02010600030101010101" pitchFamily="2" charset="-122"/>
                <a:cs typeface="Tahoma" panose="020B0604030504040204" pitchFamily="34" charset="0"/>
              </a:rPr>
              <a:t>BPF </a:t>
            </a:r>
            <a:r>
              <a:rPr lang="zh-CN" altLang="en-US" sz="2000" b="0" kern="0" dirty="0">
                <a:latin typeface="+mn-lt"/>
                <a:ea typeface="宋体" panose="02010600030101010101" pitchFamily="2" charset="-122"/>
                <a:cs typeface="Tahoma" panose="020B0604030504040204" pitchFamily="34" charset="0"/>
              </a:rPr>
              <a:t>程序，可以在数据包进入协议栈之前就对其进行处理</a:t>
            </a:r>
            <a:endParaRPr lang="en-US" altLang="zh-CN"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XDP</a:t>
            </a:r>
            <a:r>
              <a:rPr lang="zh-CN" altLang="en" sz="2000" b="0" kern="0" dirty="0">
                <a:latin typeface="+mn-lt"/>
                <a:ea typeface="宋体" panose="02010600030101010101" pitchFamily="2" charset="-122"/>
                <a:cs typeface="Tahoma" panose="020B0604030504040204" pitchFamily="34" charset="0"/>
              </a:rPr>
              <a:t>作用</a:t>
            </a:r>
            <a:r>
              <a:rPr lang="zh-CN" altLang="en-US" sz="2000" b="0" kern="0" dirty="0">
                <a:latin typeface="+mn-lt"/>
                <a:ea typeface="宋体" panose="02010600030101010101" pitchFamily="2" charset="-122"/>
                <a:cs typeface="Tahoma" panose="020B0604030504040204" pitchFamily="34" charset="0"/>
              </a:rPr>
              <a:t>于</a:t>
            </a:r>
            <a:r>
              <a:rPr lang="zh-CN" altLang="en-US" sz="2000" kern="0" dirty="0">
                <a:latin typeface="+mn-lt"/>
                <a:ea typeface="宋体" panose="02010600030101010101" pitchFamily="2" charset="-122"/>
                <a:cs typeface="Tahoma" panose="020B0604030504040204" pitchFamily="34" charset="0"/>
              </a:rPr>
              <a:t>流量流入的</a:t>
            </a:r>
            <a:r>
              <a:rPr lang="en-US" altLang="zh-CN" sz="2000" kern="0" dirty="0">
                <a:latin typeface="+mn-lt"/>
                <a:ea typeface="宋体" panose="02010600030101010101" pitchFamily="2" charset="-122"/>
                <a:cs typeface="Tahoma" panose="020B0604030504040204" pitchFamily="34" charset="0"/>
              </a:rPr>
              <a:t>ingress</a:t>
            </a:r>
            <a:r>
              <a:rPr lang="zh-CN" altLang="en-US" sz="2000" b="0" kern="0" dirty="0">
                <a:latin typeface="+mn-lt"/>
                <a:ea typeface="宋体" panose="02010600030101010101" pitchFamily="2" charset="-122"/>
                <a:cs typeface="Tahoma" panose="020B0604030504040204" pitchFamily="34" charset="0"/>
              </a:rPr>
              <a:t>点</a:t>
            </a:r>
            <a:endParaRPr lang="en-US" altLang="zh-CN" sz="2000" b="0" kern="0" dirty="0">
              <a:latin typeface="+mn-lt"/>
              <a:ea typeface="宋体" panose="02010600030101010101" pitchFamily="2" charset="-122"/>
              <a:cs typeface="Tahoma" panose="020B0604030504040204" pitchFamily="34" charset="0"/>
            </a:endParaRPr>
          </a:p>
          <a:p>
            <a:endParaRPr lang="zh-CN" altLang="en-US" sz="2000" b="0" kern="0" dirty="0">
              <a:latin typeface="+mn-lt"/>
              <a:ea typeface="宋体" panose="02010600030101010101" pitchFamily="2" charset="-122"/>
              <a:cs typeface="Tahoma" panose="020B0604030504040204" pitchFamily="34" charset="0"/>
            </a:endParaRPr>
          </a:p>
          <a:p>
            <a:endParaRPr lang="zh-CN" altLang="en-US" sz="2000" b="0" kern="0" dirty="0">
              <a:latin typeface="+mn-lt"/>
              <a:ea typeface="宋体" panose="02010600030101010101" pitchFamily="2" charset="-122"/>
              <a:cs typeface="Tahoma" panose="020B0604030504040204" pitchFamily="34" charset="0"/>
            </a:endParaRPr>
          </a:p>
        </p:txBody>
      </p:sp>
      <p:pic>
        <p:nvPicPr>
          <p:cNvPr id="3" name="图片 2">
            <a:extLst>
              <a:ext uri="{FF2B5EF4-FFF2-40B4-BE49-F238E27FC236}">
                <a16:creationId xmlns:a16="http://schemas.microsoft.com/office/drawing/2014/main" id="{5A3CC62B-CAED-DA20-578E-51E34B9393A0}"/>
              </a:ext>
            </a:extLst>
          </p:cNvPr>
          <p:cNvPicPr>
            <a:picLocks noChangeAspect="1"/>
          </p:cNvPicPr>
          <p:nvPr/>
        </p:nvPicPr>
        <p:blipFill>
          <a:blip r:embed="rId3"/>
          <a:stretch>
            <a:fillRect/>
          </a:stretch>
        </p:blipFill>
        <p:spPr>
          <a:xfrm>
            <a:off x="166892" y="3807425"/>
            <a:ext cx="8810216" cy="2111310"/>
          </a:xfrm>
          <a:prstGeom prst="rect">
            <a:avLst/>
          </a:prstGeom>
        </p:spPr>
      </p:pic>
    </p:spTree>
    <p:extLst>
      <p:ext uri="{BB962C8B-B14F-4D97-AF65-F5344CB8AC3E}">
        <p14:creationId xmlns:p14="http://schemas.microsoft.com/office/powerpoint/2010/main" val="294081717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在网络栈中的位置</a:t>
            </a:r>
          </a:p>
        </p:txBody>
      </p:sp>
      <p:graphicFrame>
        <p:nvGraphicFramePr>
          <p:cNvPr id="2" name="表格 3">
            <a:extLst>
              <a:ext uri="{FF2B5EF4-FFF2-40B4-BE49-F238E27FC236}">
                <a16:creationId xmlns:a16="http://schemas.microsoft.com/office/drawing/2014/main" id="{37DED6D3-B42F-C20F-F7F9-EAB9397AA2EA}"/>
              </a:ext>
            </a:extLst>
          </p:cNvPr>
          <p:cNvGraphicFramePr>
            <a:graphicFrameLocks noGrp="1"/>
          </p:cNvGraphicFramePr>
          <p:nvPr/>
        </p:nvGraphicFramePr>
        <p:xfrm>
          <a:off x="0" y="2636912"/>
          <a:ext cx="4190715" cy="2760870"/>
        </p:xfrm>
        <a:graphic>
          <a:graphicData uri="http://schemas.openxmlformats.org/drawingml/2006/table">
            <a:tbl>
              <a:tblPr bandRow="1">
                <a:tableStyleId>{BC89EF96-8CEA-46FF-86C4-4CE0E7609802}</a:tableStyleId>
              </a:tblPr>
              <a:tblGrid>
                <a:gridCol w="4190715">
                  <a:extLst>
                    <a:ext uri="{9D8B030D-6E8A-4147-A177-3AD203B41FA5}">
                      <a16:colId xmlns:a16="http://schemas.microsoft.com/office/drawing/2014/main" val="1956948325"/>
                    </a:ext>
                  </a:extLst>
                </a:gridCol>
              </a:tblGrid>
              <a:tr h="552174">
                <a:tc>
                  <a:txBody>
                    <a:bodyPr/>
                    <a:lstStyle/>
                    <a:p>
                      <a:pPr algn="ctr"/>
                      <a:r>
                        <a:rPr lang="zh-CN" altLang="en-US" dirty="0"/>
                        <a:t>应用层</a:t>
                      </a:r>
                    </a:p>
                  </a:txBody>
                  <a:tcPr anchor="ctr"/>
                </a:tc>
                <a:extLst>
                  <a:ext uri="{0D108BD9-81ED-4DB2-BD59-A6C34878D82A}">
                    <a16:rowId xmlns:a16="http://schemas.microsoft.com/office/drawing/2014/main" val="296070813"/>
                  </a:ext>
                </a:extLst>
              </a:tr>
              <a:tr h="5521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传输层</a:t>
                      </a:r>
                    </a:p>
                  </a:txBody>
                  <a:tcPr anchor="ctr"/>
                </a:tc>
                <a:extLst>
                  <a:ext uri="{0D108BD9-81ED-4DB2-BD59-A6C34878D82A}">
                    <a16:rowId xmlns:a16="http://schemas.microsoft.com/office/drawing/2014/main" val="4227674780"/>
                  </a:ext>
                </a:extLst>
              </a:tr>
              <a:tr h="552174">
                <a:tc>
                  <a:txBody>
                    <a:bodyPr/>
                    <a:lstStyle/>
                    <a:p>
                      <a:pPr algn="ctr"/>
                      <a:r>
                        <a:rPr lang="zh-CN" altLang="en-US" dirty="0"/>
                        <a:t>网络层</a:t>
                      </a:r>
                    </a:p>
                  </a:txBody>
                  <a:tcPr anchor="ctr"/>
                </a:tc>
                <a:extLst>
                  <a:ext uri="{0D108BD9-81ED-4DB2-BD59-A6C34878D82A}">
                    <a16:rowId xmlns:a16="http://schemas.microsoft.com/office/drawing/2014/main" val="500910484"/>
                  </a:ext>
                </a:extLst>
              </a:tr>
              <a:tr h="552174">
                <a:tc>
                  <a:txBody>
                    <a:bodyPr/>
                    <a:lstStyle/>
                    <a:p>
                      <a:pPr algn="ctr"/>
                      <a:r>
                        <a:rPr lang="zh-CN" altLang="en-US" dirty="0"/>
                        <a:t>数据链路层</a:t>
                      </a:r>
                    </a:p>
                  </a:txBody>
                  <a:tcPr anchor="ctr"/>
                </a:tc>
                <a:extLst>
                  <a:ext uri="{0D108BD9-81ED-4DB2-BD59-A6C34878D82A}">
                    <a16:rowId xmlns:a16="http://schemas.microsoft.com/office/drawing/2014/main" val="3825426113"/>
                  </a:ext>
                </a:extLst>
              </a:tr>
              <a:tr h="552174">
                <a:tc>
                  <a:txBody>
                    <a:bodyPr/>
                    <a:lstStyle/>
                    <a:p>
                      <a:pPr algn="ctr"/>
                      <a:r>
                        <a:rPr lang="zh-CN" altLang="en-US" dirty="0"/>
                        <a:t>物理层</a:t>
                      </a:r>
                    </a:p>
                  </a:txBody>
                  <a:tcPr anchor="ctr"/>
                </a:tc>
                <a:extLst>
                  <a:ext uri="{0D108BD9-81ED-4DB2-BD59-A6C34878D82A}">
                    <a16:rowId xmlns:a16="http://schemas.microsoft.com/office/drawing/2014/main" val="2690303143"/>
                  </a:ext>
                </a:extLst>
              </a:tr>
            </a:tbl>
          </a:graphicData>
        </a:graphic>
      </p:graphicFrame>
      <p:sp>
        <p:nvSpPr>
          <p:cNvPr id="4" name="对话气泡: 圆角矩形 3">
            <a:extLst>
              <a:ext uri="{FF2B5EF4-FFF2-40B4-BE49-F238E27FC236}">
                <a16:creationId xmlns:a16="http://schemas.microsoft.com/office/drawing/2014/main" id="{A07823D4-8942-C753-CDF1-A9E14927D0E9}"/>
              </a:ext>
            </a:extLst>
          </p:cNvPr>
          <p:cNvSpPr/>
          <p:nvPr/>
        </p:nvSpPr>
        <p:spPr>
          <a:xfrm>
            <a:off x="5356393" y="2636912"/>
            <a:ext cx="3464080" cy="2760870"/>
          </a:xfrm>
          <a:prstGeom prst="wedgeRoundRectCallout">
            <a:avLst>
              <a:gd name="adj1" fmla="val -114263"/>
              <a:gd name="adj2" fmla="val 201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0" dirty="0">
                <a:cs typeface="Tahoma" panose="020B0604030504040204" pitchFamily="34" charset="0"/>
              </a:rPr>
              <a:t>网络设备子系统：</a:t>
            </a:r>
            <a:endParaRPr lang="en-US" altLang="zh-CN" b="0" dirty="0">
              <a:cs typeface="Tahoma" panose="020B0604030504040204" pitchFamily="34" charset="0"/>
            </a:endParaRPr>
          </a:p>
          <a:p>
            <a:pPr algn="ctr"/>
            <a:r>
              <a:rPr lang="zh-CN" altLang="en-US" b="0" dirty="0">
                <a:cs typeface="Tahoma" panose="020B0604030504040204" pitchFamily="34" charset="0"/>
              </a:rPr>
              <a:t>选择队列，获取排队规则</a:t>
            </a:r>
            <a:r>
              <a:rPr lang="en-US" altLang="zh-CN" b="0" dirty="0" err="1">
                <a:cs typeface="Tahoma" panose="020B0604030504040204" pitchFamily="34" charset="0"/>
              </a:rPr>
              <a:t>qdisc</a:t>
            </a:r>
            <a:r>
              <a:rPr lang="zh-CN" altLang="en-US" b="0" dirty="0">
                <a:cs typeface="Tahoma" panose="020B0604030504040204" pitchFamily="34" charset="0"/>
              </a:rPr>
              <a:t>；</a:t>
            </a:r>
            <a:endParaRPr lang="en-US" altLang="zh-CN" b="0" dirty="0">
              <a:cs typeface="Tahoma" panose="020B0604030504040204" pitchFamily="34" charset="0"/>
            </a:endParaRPr>
          </a:p>
          <a:p>
            <a:pPr algn="ctr"/>
            <a:r>
              <a:rPr lang="en-US" altLang="zh-CN" b="0" dirty="0">
                <a:cs typeface="Tahoma" panose="020B0604030504040204" pitchFamily="34" charset="0"/>
              </a:rPr>
              <a:t>TC</a:t>
            </a:r>
            <a:r>
              <a:rPr lang="zh-CN" altLang="en-US" b="0" dirty="0">
                <a:cs typeface="Tahoma" panose="020B0604030504040204" pitchFamily="34" charset="0"/>
              </a:rPr>
              <a:t>（</a:t>
            </a:r>
            <a:r>
              <a:rPr lang="en-US" altLang="zh-CN" b="0" dirty="0">
                <a:cs typeface="Tahoma" panose="020B0604030504040204" pitchFamily="34" charset="0"/>
              </a:rPr>
              <a:t>Traffic Control</a:t>
            </a:r>
            <a:r>
              <a:rPr lang="zh-CN" altLang="en-US" b="0" dirty="0">
                <a:cs typeface="Tahoma" panose="020B0604030504040204" pitchFamily="34" charset="0"/>
              </a:rPr>
              <a:t>）</a:t>
            </a:r>
            <a:endParaRPr lang="en-US" altLang="zh-CN" b="0" dirty="0">
              <a:cs typeface="Tahoma" panose="020B0604030504040204" pitchFamily="34" charset="0"/>
            </a:endParaRPr>
          </a:p>
          <a:p>
            <a:pPr algn="ctr"/>
            <a:r>
              <a:rPr lang="en-US" altLang="zh-CN" b="0" dirty="0">
                <a:cs typeface="Tahoma" panose="020B0604030504040204" pitchFamily="34" charset="0"/>
              </a:rPr>
              <a:t>-------------</a:t>
            </a:r>
          </a:p>
          <a:p>
            <a:pPr algn="ctr"/>
            <a:r>
              <a:rPr lang="zh-CN" altLang="en-US" b="0" dirty="0">
                <a:cs typeface="Tahoma" panose="020B0604030504040204" pitchFamily="34" charset="0"/>
              </a:rPr>
              <a:t>网卡驱动：处理网卡队列，通知网卡发送数据，向</a:t>
            </a:r>
            <a:r>
              <a:rPr lang="en-US" altLang="zh-CN" b="0" dirty="0">
                <a:cs typeface="Tahoma" panose="020B0604030504040204" pitchFamily="34" charset="0"/>
              </a:rPr>
              <a:t>CPU</a:t>
            </a:r>
            <a:r>
              <a:rPr lang="zh-CN" altLang="en-US" b="0" dirty="0">
                <a:cs typeface="Tahoma" panose="020B0604030504040204" pitchFamily="34" charset="0"/>
              </a:rPr>
              <a:t>发送中断等</a:t>
            </a:r>
            <a:endParaRPr lang="en-US" altLang="zh-CN" b="0" dirty="0">
              <a:cs typeface="Tahoma" panose="020B0604030504040204" pitchFamily="34" charset="0"/>
            </a:endParaRPr>
          </a:p>
        </p:txBody>
      </p:sp>
      <p:sp>
        <p:nvSpPr>
          <p:cNvPr id="5" name="对话气泡: 圆角矩形 1">
            <a:extLst>
              <a:ext uri="{FF2B5EF4-FFF2-40B4-BE49-F238E27FC236}">
                <a16:creationId xmlns:a16="http://schemas.microsoft.com/office/drawing/2014/main" id="{39604909-847F-C144-F144-9EF111E6828F}"/>
              </a:ext>
            </a:extLst>
          </p:cNvPr>
          <p:cNvSpPr/>
          <p:nvPr/>
        </p:nvSpPr>
        <p:spPr>
          <a:xfrm flipH="1">
            <a:off x="3123781" y="3322616"/>
            <a:ext cx="2133867" cy="661207"/>
          </a:xfrm>
          <a:prstGeom prst="wedgeRoundRectCallout">
            <a:avLst>
              <a:gd name="adj1" fmla="val -113274"/>
              <a:gd name="adj2" fmla="val 7204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u="sng" dirty="0"/>
              <a:t>Generic XDP</a:t>
            </a:r>
            <a:endParaRPr lang="zh-CN" altLang="en-US" u="sng" dirty="0"/>
          </a:p>
        </p:txBody>
      </p:sp>
      <p:sp>
        <p:nvSpPr>
          <p:cNvPr id="6" name="对话气泡: 圆角矩形 9">
            <a:extLst>
              <a:ext uri="{FF2B5EF4-FFF2-40B4-BE49-F238E27FC236}">
                <a16:creationId xmlns:a16="http://schemas.microsoft.com/office/drawing/2014/main" id="{C1B47837-8258-CF5D-16BD-60F7CB33BE33}"/>
              </a:ext>
            </a:extLst>
          </p:cNvPr>
          <p:cNvSpPr/>
          <p:nvPr/>
        </p:nvSpPr>
        <p:spPr>
          <a:xfrm>
            <a:off x="6315249" y="5853042"/>
            <a:ext cx="1869896" cy="661207"/>
          </a:xfrm>
          <a:prstGeom prst="wedgeRoundRectCallout">
            <a:avLst>
              <a:gd name="adj1" fmla="val 9893"/>
              <a:gd name="adj2" fmla="val -1900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Native XDP</a:t>
            </a:r>
            <a:endParaRPr lang="zh-CN" altLang="en-US" u="sng" dirty="0"/>
          </a:p>
        </p:txBody>
      </p:sp>
      <p:sp>
        <p:nvSpPr>
          <p:cNvPr id="3" name="灯片编号占位符 2">
            <a:extLst>
              <a:ext uri="{FF2B5EF4-FFF2-40B4-BE49-F238E27FC236}">
                <a16:creationId xmlns:a16="http://schemas.microsoft.com/office/drawing/2014/main" id="{12FEC1FD-4024-D61D-A931-6F86DDBE6E2F}"/>
              </a:ext>
            </a:extLst>
          </p:cNvPr>
          <p:cNvSpPr>
            <a:spLocks noGrp="1"/>
          </p:cNvSpPr>
          <p:nvPr>
            <p:ph type="sldNum" sz="quarter" idx="12"/>
          </p:nvPr>
        </p:nvSpPr>
        <p:spPr/>
        <p:txBody>
          <a:bodyPr/>
          <a:lstStyle/>
          <a:p>
            <a:pPr>
              <a:defRPr/>
            </a:pPr>
            <a:fld id="{2BE9E919-A463-264A-AD28-C5A0DC5B5896}" type="slidenum">
              <a:rPr lang="en-US" altLang="zh-CN" smtClean="0"/>
              <a:pPr>
                <a:defRPr/>
              </a:pPr>
              <a:t>72</a:t>
            </a:fld>
            <a:endParaRPr lang="en-US" altLang="zh-CN"/>
          </a:p>
        </p:txBody>
      </p:sp>
    </p:spTree>
    <p:extLst>
      <p:ext uri="{BB962C8B-B14F-4D97-AF65-F5344CB8AC3E}">
        <p14:creationId xmlns:p14="http://schemas.microsoft.com/office/powerpoint/2010/main" val="394819276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在网络栈中的位置</a:t>
            </a:r>
          </a:p>
        </p:txBody>
      </p:sp>
      <p:graphicFrame>
        <p:nvGraphicFramePr>
          <p:cNvPr id="3" name="表格 3">
            <a:extLst>
              <a:ext uri="{FF2B5EF4-FFF2-40B4-BE49-F238E27FC236}">
                <a16:creationId xmlns:a16="http://schemas.microsoft.com/office/drawing/2014/main" id="{287A07B8-DDD0-E725-F63A-BE2C0CF6C3F4}"/>
              </a:ext>
            </a:extLst>
          </p:cNvPr>
          <p:cNvGraphicFramePr>
            <a:graphicFrameLocks noGrp="1"/>
          </p:cNvGraphicFramePr>
          <p:nvPr/>
        </p:nvGraphicFramePr>
        <p:xfrm>
          <a:off x="535" y="2555000"/>
          <a:ext cx="4190715" cy="2760870"/>
        </p:xfrm>
        <a:graphic>
          <a:graphicData uri="http://schemas.openxmlformats.org/drawingml/2006/table">
            <a:tbl>
              <a:tblPr bandRow="1">
                <a:tableStyleId>{BC89EF96-8CEA-46FF-86C4-4CE0E7609802}</a:tableStyleId>
              </a:tblPr>
              <a:tblGrid>
                <a:gridCol w="4190715">
                  <a:extLst>
                    <a:ext uri="{9D8B030D-6E8A-4147-A177-3AD203B41FA5}">
                      <a16:colId xmlns:a16="http://schemas.microsoft.com/office/drawing/2014/main" val="1956948325"/>
                    </a:ext>
                  </a:extLst>
                </a:gridCol>
              </a:tblGrid>
              <a:tr h="552174">
                <a:tc>
                  <a:txBody>
                    <a:bodyPr/>
                    <a:lstStyle/>
                    <a:p>
                      <a:pPr algn="ctr"/>
                      <a:r>
                        <a:rPr lang="zh-CN" altLang="en-US" dirty="0"/>
                        <a:t>应用层</a:t>
                      </a:r>
                    </a:p>
                  </a:txBody>
                  <a:tcPr anchor="ctr"/>
                </a:tc>
                <a:extLst>
                  <a:ext uri="{0D108BD9-81ED-4DB2-BD59-A6C34878D82A}">
                    <a16:rowId xmlns:a16="http://schemas.microsoft.com/office/drawing/2014/main" val="296070813"/>
                  </a:ext>
                </a:extLst>
              </a:tr>
              <a:tr h="5521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传输层</a:t>
                      </a:r>
                    </a:p>
                  </a:txBody>
                  <a:tcPr anchor="ctr"/>
                </a:tc>
                <a:extLst>
                  <a:ext uri="{0D108BD9-81ED-4DB2-BD59-A6C34878D82A}">
                    <a16:rowId xmlns:a16="http://schemas.microsoft.com/office/drawing/2014/main" val="4227674780"/>
                  </a:ext>
                </a:extLst>
              </a:tr>
              <a:tr h="552174">
                <a:tc>
                  <a:txBody>
                    <a:bodyPr/>
                    <a:lstStyle/>
                    <a:p>
                      <a:pPr algn="ctr"/>
                      <a:r>
                        <a:rPr lang="zh-CN" altLang="en-US" dirty="0"/>
                        <a:t>网络层</a:t>
                      </a:r>
                    </a:p>
                  </a:txBody>
                  <a:tcPr anchor="ctr"/>
                </a:tc>
                <a:extLst>
                  <a:ext uri="{0D108BD9-81ED-4DB2-BD59-A6C34878D82A}">
                    <a16:rowId xmlns:a16="http://schemas.microsoft.com/office/drawing/2014/main" val="500910484"/>
                  </a:ext>
                </a:extLst>
              </a:tr>
              <a:tr h="552174">
                <a:tc>
                  <a:txBody>
                    <a:bodyPr/>
                    <a:lstStyle/>
                    <a:p>
                      <a:pPr algn="ctr"/>
                      <a:r>
                        <a:rPr lang="zh-CN" altLang="en-US" dirty="0"/>
                        <a:t>数据链路层</a:t>
                      </a:r>
                    </a:p>
                  </a:txBody>
                  <a:tcPr anchor="ctr"/>
                </a:tc>
                <a:extLst>
                  <a:ext uri="{0D108BD9-81ED-4DB2-BD59-A6C34878D82A}">
                    <a16:rowId xmlns:a16="http://schemas.microsoft.com/office/drawing/2014/main" val="3825426113"/>
                  </a:ext>
                </a:extLst>
              </a:tr>
              <a:tr h="552174">
                <a:tc>
                  <a:txBody>
                    <a:bodyPr/>
                    <a:lstStyle/>
                    <a:p>
                      <a:pPr algn="ctr"/>
                      <a:r>
                        <a:rPr lang="zh-CN" altLang="en-US" dirty="0"/>
                        <a:t>物理层</a:t>
                      </a:r>
                    </a:p>
                  </a:txBody>
                  <a:tcPr anchor="ctr"/>
                </a:tc>
                <a:extLst>
                  <a:ext uri="{0D108BD9-81ED-4DB2-BD59-A6C34878D82A}">
                    <a16:rowId xmlns:a16="http://schemas.microsoft.com/office/drawing/2014/main" val="2690303143"/>
                  </a:ext>
                </a:extLst>
              </a:tr>
            </a:tbl>
          </a:graphicData>
        </a:graphic>
      </p:graphicFrame>
      <p:sp>
        <p:nvSpPr>
          <p:cNvPr id="7" name="对话气泡: 圆角矩形 3">
            <a:extLst>
              <a:ext uri="{FF2B5EF4-FFF2-40B4-BE49-F238E27FC236}">
                <a16:creationId xmlns:a16="http://schemas.microsoft.com/office/drawing/2014/main" id="{E6517C70-17FE-33BA-C25E-2ECCE9EF9706}"/>
              </a:ext>
            </a:extLst>
          </p:cNvPr>
          <p:cNvSpPr/>
          <p:nvPr/>
        </p:nvSpPr>
        <p:spPr>
          <a:xfrm>
            <a:off x="5356928" y="2555000"/>
            <a:ext cx="3587048" cy="2760870"/>
          </a:xfrm>
          <a:prstGeom prst="wedgeRoundRectCallout">
            <a:avLst>
              <a:gd name="adj1" fmla="val -120918"/>
              <a:gd name="adj2" fmla="val 39851"/>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t>物理网卡设备</a:t>
            </a:r>
            <a:endParaRPr lang="en-US" altLang="zh-CN" dirty="0"/>
          </a:p>
        </p:txBody>
      </p:sp>
      <p:sp>
        <p:nvSpPr>
          <p:cNvPr id="8" name="对话气泡: 圆角矩形 8">
            <a:extLst>
              <a:ext uri="{FF2B5EF4-FFF2-40B4-BE49-F238E27FC236}">
                <a16:creationId xmlns:a16="http://schemas.microsoft.com/office/drawing/2014/main" id="{77170D90-33E6-A1D7-CA2E-60DCAC96944F}"/>
              </a:ext>
            </a:extLst>
          </p:cNvPr>
          <p:cNvSpPr/>
          <p:nvPr/>
        </p:nvSpPr>
        <p:spPr>
          <a:xfrm>
            <a:off x="6428865" y="4538811"/>
            <a:ext cx="1869896" cy="661207"/>
          </a:xfrm>
          <a:prstGeom prst="wedgeRoundRectCallout">
            <a:avLst>
              <a:gd name="adj1" fmla="val -5449"/>
              <a:gd name="adj2" fmla="val -10842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u="sng" dirty="0"/>
              <a:t>Offloaded XDP</a:t>
            </a:r>
            <a:endParaRPr lang="zh-CN" altLang="en-US" u="sng" dirty="0"/>
          </a:p>
        </p:txBody>
      </p:sp>
      <p:sp>
        <p:nvSpPr>
          <p:cNvPr id="2" name="灯片编号占位符 1">
            <a:extLst>
              <a:ext uri="{FF2B5EF4-FFF2-40B4-BE49-F238E27FC236}">
                <a16:creationId xmlns:a16="http://schemas.microsoft.com/office/drawing/2014/main" id="{64452E08-0943-934A-390D-FB23910A44B6}"/>
              </a:ext>
            </a:extLst>
          </p:cNvPr>
          <p:cNvSpPr>
            <a:spLocks noGrp="1"/>
          </p:cNvSpPr>
          <p:nvPr>
            <p:ph type="sldNum" sz="quarter" idx="12"/>
          </p:nvPr>
        </p:nvSpPr>
        <p:spPr/>
        <p:txBody>
          <a:bodyPr/>
          <a:lstStyle/>
          <a:p>
            <a:pPr>
              <a:defRPr/>
            </a:pPr>
            <a:fld id="{2BE9E919-A463-264A-AD28-C5A0DC5B5896}" type="slidenum">
              <a:rPr lang="en-US" altLang="zh-CN" smtClean="0"/>
              <a:pPr>
                <a:defRPr/>
              </a:pPr>
              <a:t>73</a:t>
            </a:fld>
            <a:endParaRPr lang="en-US" altLang="zh-CN"/>
          </a:p>
        </p:txBody>
      </p:sp>
    </p:spTree>
    <p:extLst>
      <p:ext uri="{BB962C8B-B14F-4D97-AF65-F5344CB8AC3E}">
        <p14:creationId xmlns:p14="http://schemas.microsoft.com/office/powerpoint/2010/main" val="201178577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介绍</a:t>
            </a:r>
          </a:p>
        </p:txBody>
      </p:sp>
      <p:sp>
        <p:nvSpPr>
          <p:cNvPr id="2" name="灯片编号占位符 1">
            <a:extLst>
              <a:ext uri="{FF2B5EF4-FFF2-40B4-BE49-F238E27FC236}">
                <a16:creationId xmlns:a16="http://schemas.microsoft.com/office/drawing/2014/main" id="{BE547CF3-2BC1-5D06-80AB-A3B1FC75747A}"/>
              </a:ext>
            </a:extLst>
          </p:cNvPr>
          <p:cNvSpPr>
            <a:spLocks noGrp="1"/>
          </p:cNvSpPr>
          <p:nvPr>
            <p:ph type="sldNum" sz="quarter" idx="12"/>
          </p:nvPr>
        </p:nvSpPr>
        <p:spPr/>
        <p:txBody>
          <a:bodyPr/>
          <a:lstStyle/>
          <a:p>
            <a:pPr>
              <a:defRPr/>
            </a:pPr>
            <a:fld id="{2BE9E919-A463-264A-AD28-C5A0DC5B5896}" type="slidenum">
              <a:rPr lang="en-US" altLang="zh-CN" smtClean="0"/>
              <a:pPr>
                <a:defRPr/>
              </a:pPr>
              <a:t>74</a:t>
            </a:fld>
            <a:endParaRPr lang="en-US" altLang="zh-CN"/>
          </a:p>
        </p:txBody>
      </p:sp>
      <p:sp>
        <p:nvSpPr>
          <p:cNvPr id="3" name="内容占位符 3">
            <a:extLst>
              <a:ext uri="{FF2B5EF4-FFF2-40B4-BE49-F238E27FC236}">
                <a16:creationId xmlns:a16="http://schemas.microsoft.com/office/drawing/2014/main" id="{EE7BA119-A01C-B9F0-A4D4-126349ECE324}"/>
              </a:ext>
            </a:extLst>
          </p:cNvPr>
          <p:cNvSpPr txBox="1">
            <a:spLocks/>
          </p:cNvSpPr>
          <p:nvPr/>
        </p:nvSpPr>
        <p:spPr>
          <a:xfrm>
            <a:off x="567284" y="2038624"/>
            <a:ext cx="8376691" cy="104877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a:latin typeface="+mn-lt"/>
                <a:ea typeface="宋体" panose="02010600030101010101" pitchFamily="2" charset="-122"/>
                <a:cs typeface="Tahoma" panose="020B0604030504040204" pitchFamily="34" charset="0"/>
              </a:rPr>
              <a:t>TC</a:t>
            </a:r>
            <a:r>
              <a:rPr lang="zh-CN" altLang="en" sz="2000" b="0" kern="0" dirty="0">
                <a:latin typeface="+mn-lt"/>
                <a:ea typeface="宋体" panose="02010600030101010101" pitchFamily="2" charset="-122"/>
                <a:cs typeface="Tahoma" panose="020B0604030504040204" pitchFamily="34" charset="0"/>
              </a:rPr>
              <a:t>（</a:t>
            </a:r>
            <a:r>
              <a:rPr lang="en" altLang="zh-CN" sz="2000" b="0" kern="0" dirty="0">
                <a:latin typeface="+mn-lt"/>
                <a:ea typeface="宋体" panose="02010600030101010101" pitchFamily="2" charset="-122"/>
                <a:cs typeface="Tahoma" panose="020B0604030504040204" pitchFamily="34" charset="0"/>
              </a:rPr>
              <a:t>Traffic Control</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是</a:t>
            </a:r>
            <a:r>
              <a:rPr lang="en" altLang="zh-CN" sz="2000" b="0" kern="0" dirty="0">
                <a:latin typeface="+mn-lt"/>
                <a:ea typeface="宋体" panose="02010600030101010101" pitchFamily="2" charset="-122"/>
                <a:cs typeface="Tahoma" panose="020B0604030504040204" pitchFamily="34" charset="0"/>
              </a:rPr>
              <a:t>Linux</a:t>
            </a:r>
            <a:r>
              <a:rPr lang="zh-CN" altLang="en-US" sz="2000" b="0" kern="0" dirty="0">
                <a:latin typeface="+mn-lt"/>
                <a:ea typeface="宋体" panose="02010600030101010101" pitchFamily="2" charset="-122"/>
                <a:cs typeface="Tahoma" panose="020B0604030504040204" pitchFamily="34" charset="0"/>
              </a:rPr>
              <a:t>内核提供的流量限速、整形和策略控制机制，多用于实现</a:t>
            </a:r>
            <a:r>
              <a:rPr lang="en" altLang="zh-CN" sz="2000" b="0" kern="0" dirty="0">
                <a:latin typeface="+mn-lt"/>
                <a:ea typeface="宋体" panose="02010600030101010101" pitchFamily="2" charset="-122"/>
                <a:cs typeface="Tahoma" panose="020B0604030504040204" pitchFamily="34" charset="0"/>
              </a:rPr>
              <a:t>QoS</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对不同优先等级的网络服务分配网络资源。</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通过在网络端口处建立一个队列（</a:t>
            </a:r>
            <a:r>
              <a:rPr lang="en-US" altLang="zh-CN" sz="2000" b="0" kern="0" dirty="0" err="1">
                <a:latin typeface="+mn-lt"/>
                <a:ea typeface="宋体" panose="02010600030101010101" pitchFamily="2" charset="-122"/>
                <a:cs typeface="Tahoma" panose="020B0604030504040204" pitchFamily="34" charset="0"/>
              </a:rPr>
              <a:t>qdisc</a:t>
            </a:r>
            <a:r>
              <a:rPr lang="zh-CN" altLang="en-US" sz="2000" b="0" kern="0" dirty="0">
                <a:latin typeface="+mn-lt"/>
                <a:ea typeface="宋体" panose="02010600030101010101" pitchFamily="2" charset="-122"/>
                <a:cs typeface="Tahoma" panose="020B0604030504040204" pitchFamily="34" charset="0"/>
              </a:rPr>
              <a:t>）来实现流量控制。</a:t>
            </a:r>
            <a:endParaRPr lang="en-US" altLang="zh-CN" sz="2000" b="0" kern="0" dirty="0">
              <a:latin typeface="+mn-lt"/>
              <a:ea typeface="宋体" panose="02010600030101010101" pitchFamily="2" charset="-122"/>
              <a:cs typeface="Tahoma" panose="020B0604030504040204" pitchFamily="34" charset="0"/>
            </a:endParaRPr>
          </a:p>
          <a:p>
            <a:pPr marL="0" indent="0">
              <a:buNone/>
            </a:pPr>
            <a:endParaRPr lang="zh-CN" altLang="en-US" sz="2000" b="0" kern="0" dirty="0">
              <a:latin typeface="+mn-lt"/>
              <a:ea typeface="宋体" panose="02010600030101010101" pitchFamily="2" charset="-122"/>
              <a:cs typeface="Tahoma" panose="020B0604030504040204" pitchFamily="34" charset="0"/>
            </a:endParaRPr>
          </a:p>
        </p:txBody>
      </p:sp>
      <p:sp>
        <p:nvSpPr>
          <p:cNvPr id="5" name="文本框 4">
            <a:extLst>
              <a:ext uri="{FF2B5EF4-FFF2-40B4-BE49-F238E27FC236}">
                <a16:creationId xmlns:a16="http://schemas.microsoft.com/office/drawing/2014/main" id="{2ACDC466-B67B-81CA-153F-606C21B28A7F}"/>
              </a:ext>
            </a:extLst>
          </p:cNvPr>
          <p:cNvSpPr txBox="1"/>
          <p:nvPr/>
        </p:nvSpPr>
        <p:spPr>
          <a:xfrm>
            <a:off x="539552" y="3087398"/>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核心概念</a:t>
            </a:r>
          </a:p>
        </p:txBody>
      </p:sp>
      <p:sp>
        <p:nvSpPr>
          <p:cNvPr id="6" name="内容占位符 3">
            <a:extLst>
              <a:ext uri="{FF2B5EF4-FFF2-40B4-BE49-F238E27FC236}">
                <a16:creationId xmlns:a16="http://schemas.microsoft.com/office/drawing/2014/main" id="{3021AB22-4C4A-E604-27D9-CAEED5479D5F}"/>
              </a:ext>
            </a:extLst>
          </p:cNvPr>
          <p:cNvSpPr txBox="1">
            <a:spLocks/>
          </p:cNvSpPr>
          <p:nvPr/>
        </p:nvSpPr>
        <p:spPr>
          <a:xfrm>
            <a:off x="567284" y="3544466"/>
            <a:ext cx="8376691" cy="254883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US" altLang="zh-CN" sz="2000" b="0" kern="0" dirty="0">
                <a:latin typeface="+mn-lt"/>
                <a:ea typeface="宋体" panose="02010600030101010101" pitchFamily="2" charset="-122"/>
                <a:cs typeface="Tahoma" panose="020B0604030504040204" pitchFamily="34" charset="0"/>
              </a:rPr>
              <a:t>Queuing disciplines</a:t>
            </a:r>
            <a:r>
              <a:rPr lang="zh-CN" altLang="en-US" sz="2000" b="0" kern="0" dirty="0">
                <a:latin typeface="+mn-lt"/>
                <a:ea typeface="宋体" panose="02010600030101010101" pitchFamily="2" charset="-122"/>
                <a:cs typeface="Tahoma" panose="020B0604030504040204" pitchFamily="34" charset="0"/>
              </a:rPr>
              <a:t>，简称为</a:t>
            </a:r>
            <a:r>
              <a:rPr lang="en-US" altLang="zh-CN" sz="2000" b="0" kern="0" dirty="0" err="1">
                <a:latin typeface="+mn-lt"/>
                <a:ea typeface="宋体" panose="02010600030101010101" pitchFamily="2" charset="-122"/>
                <a:cs typeface="Tahoma" panose="020B0604030504040204" pitchFamily="34" charset="0"/>
              </a:rPr>
              <a:t>qdisc</a:t>
            </a:r>
            <a:r>
              <a:rPr lang="zh-CN" altLang="en-US" sz="2000" b="0" kern="0" dirty="0">
                <a:latin typeface="+mn-lt"/>
                <a:ea typeface="宋体" panose="02010600030101010101" pitchFamily="2" charset="-122"/>
                <a:cs typeface="Tahoma" panose="020B0604030504040204" pitchFamily="34" charset="0"/>
              </a:rPr>
              <a:t>，即排队规则，它的本质是一个带有算法的队列，根据某种算法完成限速、整形等功能，默认的算法是</a:t>
            </a:r>
            <a:r>
              <a:rPr lang="en-US" altLang="zh-CN" sz="2000" b="0" kern="0" dirty="0">
                <a:latin typeface="+mn-lt"/>
                <a:ea typeface="宋体" panose="02010600030101010101" pitchFamily="2" charset="-122"/>
                <a:cs typeface="Tahoma" panose="020B0604030504040204" pitchFamily="34" charset="0"/>
              </a:rPr>
              <a:t>FIFO</a:t>
            </a:r>
            <a:r>
              <a:rPr lang="zh-CN" altLang="en-US" sz="2000" b="0" kern="0" dirty="0">
                <a:latin typeface="+mn-lt"/>
                <a:ea typeface="宋体" panose="02010600030101010101" pitchFamily="2" charset="-122"/>
                <a:cs typeface="Tahoma" panose="020B0604030504040204" pitchFamily="34" charset="0"/>
              </a:rPr>
              <a:t>，形成了一个最简单的流量调度器。</a:t>
            </a:r>
          </a:p>
          <a:p>
            <a:r>
              <a:rPr lang="en-US" altLang="zh-CN" sz="2000" b="0" kern="0" dirty="0">
                <a:latin typeface="+mn-lt"/>
                <a:ea typeface="宋体" panose="02010600030101010101" pitchFamily="2" charset="-122"/>
                <a:cs typeface="Tahoma" panose="020B0604030504040204" pitchFamily="34" charset="0"/>
              </a:rPr>
              <a:t>Class</a:t>
            </a:r>
            <a:r>
              <a:rPr lang="zh-CN" altLang="en-US" sz="2000" b="0" kern="0" dirty="0">
                <a:latin typeface="+mn-lt"/>
                <a:ea typeface="宋体" panose="02010600030101010101" pitchFamily="2" charset="-122"/>
                <a:cs typeface="Tahoma" panose="020B0604030504040204" pitchFamily="34" charset="0"/>
              </a:rPr>
              <a:t>，用户定义的流量的类别。</a:t>
            </a:r>
          </a:p>
          <a:p>
            <a:r>
              <a:rPr lang="en-US" altLang="zh-CN" sz="2000" b="0" kern="0" dirty="0">
                <a:latin typeface="+mn-lt"/>
                <a:ea typeface="宋体" panose="02010600030101010101" pitchFamily="2" charset="-122"/>
                <a:cs typeface="Tahoma" panose="020B0604030504040204" pitchFamily="34" charset="0"/>
              </a:rPr>
              <a:t>Classifier</a:t>
            </a:r>
            <a:r>
              <a:rPr lang="en" altLang="zh-CN" sz="2000" b="0" kern="0" dirty="0">
                <a:latin typeface="+mn-lt"/>
                <a:ea typeface="宋体" panose="02010600030101010101" pitchFamily="2" charset="-122"/>
                <a:cs typeface="Tahoma" panose="020B0604030504040204" pitchFamily="34" charset="0"/>
              </a:rPr>
              <a:t> (</a:t>
            </a:r>
            <a:r>
              <a:rPr lang="zh-CN" altLang="en-US" sz="2000" b="0" kern="0" dirty="0">
                <a:latin typeface="+mn-lt"/>
                <a:ea typeface="宋体" panose="02010600030101010101" pitchFamily="2" charset="-122"/>
                <a:cs typeface="Tahoma" panose="020B0604030504040204" pitchFamily="34" charset="0"/>
              </a:rPr>
              <a:t>也称为 </a:t>
            </a:r>
            <a:r>
              <a:rPr lang="en" altLang="zh-CN" sz="2000" b="0" kern="0" dirty="0">
                <a:latin typeface="+mn-lt"/>
                <a:ea typeface="宋体" panose="02010600030101010101" pitchFamily="2" charset="-122"/>
                <a:cs typeface="Tahoma" panose="020B0604030504040204" pitchFamily="34" charset="0"/>
              </a:rPr>
              <a:t>filter) </a:t>
            </a:r>
            <a:r>
              <a:rPr lang="zh-CN" altLang="en-US" sz="2000" b="0" kern="0" dirty="0">
                <a:latin typeface="+mn-lt"/>
                <a:ea typeface="宋体" panose="02010600030101010101" pitchFamily="2" charset="-122"/>
                <a:cs typeface="Tahoma" panose="020B0604030504040204" pitchFamily="34" charset="0"/>
              </a:rPr>
              <a:t>，分类器，它是用来过滤传入的网络包，使它们进入到对应的</a:t>
            </a:r>
            <a:r>
              <a:rPr lang="en-US" altLang="zh-CN" sz="2000" b="0" kern="0" dirty="0">
                <a:latin typeface="+mn-lt"/>
                <a:ea typeface="宋体" panose="02010600030101010101" pitchFamily="2" charset="-122"/>
                <a:cs typeface="Tahoma" panose="020B0604030504040204" pitchFamily="34" charset="0"/>
              </a:rPr>
              <a:t>class</a:t>
            </a:r>
            <a:r>
              <a:rPr lang="zh-CN" altLang="en-US" sz="2000" b="0" kern="0" dirty="0">
                <a:latin typeface="+mn-lt"/>
                <a:ea typeface="宋体" panose="02010600030101010101" pitchFamily="2" charset="-122"/>
                <a:cs typeface="Tahoma" panose="020B0604030504040204" pitchFamily="34" charset="0"/>
              </a:rPr>
              <a:t>。</a:t>
            </a:r>
          </a:p>
          <a:p>
            <a:r>
              <a:rPr lang="en-US" altLang="zh-CN" sz="2000" b="0" kern="0" dirty="0">
                <a:latin typeface="+mn-lt"/>
                <a:ea typeface="宋体" panose="02010600030101010101" pitchFamily="2" charset="-122"/>
                <a:cs typeface="Tahoma" panose="020B0604030504040204" pitchFamily="34" charset="0"/>
              </a:rPr>
              <a:t>Action</a:t>
            </a:r>
            <a:r>
              <a:rPr lang="zh-CN" altLang="en-US" sz="2000" b="0" kern="0" dirty="0">
                <a:latin typeface="+mn-lt"/>
                <a:ea typeface="宋体" panose="02010600030101010101" pitchFamily="2" charset="-122"/>
                <a:cs typeface="Tahoma" panose="020B0604030504040204" pitchFamily="34" charset="0"/>
              </a:rPr>
              <a:t>，为</a:t>
            </a:r>
            <a:r>
              <a:rPr lang="en-US" altLang="zh-CN" sz="2000" b="0" kern="0" dirty="0">
                <a:latin typeface="+mn-lt"/>
                <a:ea typeface="宋体" panose="02010600030101010101" pitchFamily="2" charset="-122"/>
                <a:cs typeface="Tahoma" panose="020B0604030504040204" pitchFamily="34" charset="0"/>
              </a:rPr>
              <a:t>classifier</a:t>
            </a:r>
            <a:r>
              <a:rPr lang="zh-CN" altLang="en-US" sz="2000" b="0" kern="0" dirty="0">
                <a:latin typeface="+mn-lt"/>
                <a:ea typeface="宋体" panose="02010600030101010101" pitchFamily="2" charset="-122"/>
                <a:cs typeface="Tahoma" panose="020B0604030504040204" pitchFamily="34" charset="0"/>
              </a:rPr>
              <a:t>定义之后的操作，如丢弃、延迟或限速。</a:t>
            </a:r>
            <a:endParaRPr lang="en-US" altLang="zh-CN" sz="2000" b="0" kern="0" dirty="0">
              <a:latin typeface="+mn-lt"/>
              <a:ea typeface="宋体" panose="02010600030101010101" pitchFamily="2" charset="-122"/>
              <a:cs typeface="Tahoma" panose="020B0604030504040204" pitchFamily="34" charset="0"/>
            </a:endParaRPr>
          </a:p>
          <a:p>
            <a:pPr marL="0" indent="0">
              <a:buNone/>
            </a:pPr>
            <a:endParaRPr lang="zh-CN" altLang="en-US" sz="2000" b="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167538801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应用</a:t>
            </a:r>
            <a:r>
              <a:rPr kumimoji="1" lang="en-US" altLang="zh-CN" sz="2400" dirty="0">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的大致步骤</a:t>
            </a:r>
          </a:p>
        </p:txBody>
      </p:sp>
      <p:sp>
        <p:nvSpPr>
          <p:cNvPr id="2" name="灯片编号占位符 1">
            <a:extLst>
              <a:ext uri="{FF2B5EF4-FFF2-40B4-BE49-F238E27FC236}">
                <a16:creationId xmlns:a16="http://schemas.microsoft.com/office/drawing/2014/main" id="{BE547CF3-2BC1-5D06-80AB-A3B1FC75747A}"/>
              </a:ext>
            </a:extLst>
          </p:cNvPr>
          <p:cNvSpPr>
            <a:spLocks noGrp="1"/>
          </p:cNvSpPr>
          <p:nvPr>
            <p:ph type="sldNum" sz="quarter" idx="12"/>
          </p:nvPr>
        </p:nvSpPr>
        <p:spPr/>
        <p:txBody>
          <a:bodyPr/>
          <a:lstStyle/>
          <a:p>
            <a:pPr>
              <a:defRPr/>
            </a:pPr>
            <a:fld id="{2BE9E919-A463-264A-AD28-C5A0DC5B5896}" type="slidenum">
              <a:rPr lang="en-US" altLang="zh-CN" smtClean="0"/>
              <a:pPr>
                <a:defRPr/>
              </a:pPr>
              <a:t>75</a:t>
            </a:fld>
            <a:endParaRPr lang="en-US" altLang="zh-CN"/>
          </a:p>
        </p:txBody>
      </p:sp>
      <p:sp>
        <p:nvSpPr>
          <p:cNvPr id="3" name="内容占位符 3">
            <a:extLst>
              <a:ext uri="{FF2B5EF4-FFF2-40B4-BE49-F238E27FC236}">
                <a16:creationId xmlns:a16="http://schemas.microsoft.com/office/drawing/2014/main" id="{EE7BA119-A01C-B9F0-A4D4-126349ECE324}"/>
              </a:ext>
            </a:extLst>
          </p:cNvPr>
          <p:cNvSpPr txBox="1">
            <a:spLocks/>
          </p:cNvSpPr>
          <p:nvPr/>
        </p:nvSpPr>
        <p:spPr>
          <a:xfrm>
            <a:off x="567284" y="2038624"/>
            <a:ext cx="8376691" cy="434270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buNone/>
            </a:pPr>
            <a:r>
              <a:rPr lang="en-US" altLang="zh-CN" sz="2000" b="0" kern="0" dirty="0">
                <a:latin typeface="+mn-lt"/>
                <a:ea typeface="宋体" panose="02010600030101010101" pitchFamily="2" charset="-122"/>
                <a:cs typeface="Tahoma" panose="020B0604030504040204" pitchFamily="34" charset="0"/>
              </a:rPr>
              <a:t>1.</a:t>
            </a:r>
            <a:r>
              <a:rPr lang="zh-CN" altLang="en-US" sz="2000" b="0" kern="0" dirty="0">
                <a:latin typeface="+mn-lt"/>
                <a:ea typeface="宋体" panose="02010600030101010101" pitchFamily="2" charset="-122"/>
                <a:cs typeface="Tahoma" panose="020B0604030504040204" pitchFamily="34" charset="0"/>
              </a:rPr>
              <a:t> 为网络设备创建一个 </a:t>
            </a:r>
            <a:r>
              <a:rPr lang="en" altLang="zh-CN" sz="2000" b="0" kern="0" dirty="0" err="1">
                <a:latin typeface="+mn-lt"/>
                <a:ea typeface="宋体" panose="02010600030101010101" pitchFamily="2" charset="-122"/>
                <a:cs typeface="Tahoma" panose="020B0604030504040204" pitchFamily="34" charset="0"/>
              </a:rPr>
              <a:t>qdisc</a:t>
            </a:r>
            <a:endParaRPr lang="zh-CN" altLang="en" sz="2000" b="0" kern="0" dirty="0">
              <a:latin typeface="+mn-lt"/>
              <a:ea typeface="宋体" panose="02010600030101010101" pitchFamily="2" charset="-122"/>
              <a:cs typeface="Tahoma" panose="020B0604030504040204" pitchFamily="34" charset="0"/>
            </a:endParaRPr>
          </a:p>
          <a:p>
            <a:r>
              <a:rPr lang="en" altLang="zh-CN" sz="2000" b="0" kern="0" dirty="0" err="1">
                <a:latin typeface="+mn-lt"/>
                <a:ea typeface="宋体" panose="02010600030101010101" pitchFamily="2" charset="-122"/>
                <a:cs typeface="Tahoma" panose="020B0604030504040204" pitchFamily="34" charset="0"/>
              </a:rPr>
              <a:t>qdisc</a:t>
            </a:r>
            <a:r>
              <a:rPr lang="en" altLang="zh-CN" sz="2000" b="0" kern="0" dirty="0">
                <a:latin typeface="+mn-lt"/>
                <a:ea typeface="宋体" panose="02010600030101010101" pitchFamily="2" charset="-122"/>
                <a:cs typeface="Tahoma" panose="020B0604030504040204" pitchFamily="34" charset="0"/>
              </a:rPr>
              <a:t> </a:t>
            </a:r>
            <a:r>
              <a:rPr lang="zh-CN" altLang="en-US" sz="2000" b="0" kern="0" dirty="0">
                <a:latin typeface="+mn-lt"/>
                <a:ea typeface="宋体" panose="02010600030101010101" pitchFamily="2" charset="-122"/>
                <a:cs typeface="Tahoma" panose="020B0604030504040204" pitchFamily="34" charset="0"/>
              </a:rPr>
              <a:t>是一个整流器</a:t>
            </a:r>
            <a:r>
              <a:rPr lang="en-US" altLang="zh-C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整形器（</a:t>
            </a:r>
            <a:r>
              <a:rPr lang="en" altLang="zh-CN" sz="2000" b="0" kern="0" dirty="0">
                <a:latin typeface="+mn-lt"/>
                <a:ea typeface="宋体" panose="02010600030101010101" pitchFamily="2" charset="-122"/>
                <a:cs typeface="Tahoma" panose="020B0604030504040204" pitchFamily="34" charset="0"/>
              </a:rPr>
              <a:t>shaper</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可以包含多个 </a:t>
            </a:r>
            <a:r>
              <a:rPr lang="en" altLang="zh-CN" sz="2000" b="0" kern="0" dirty="0">
                <a:latin typeface="+mn-lt"/>
                <a:ea typeface="宋体" panose="02010600030101010101" pitchFamily="2" charset="-122"/>
                <a:cs typeface="Tahoma" panose="020B0604030504040204" pitchFamily="34" charset="0"/>
              </a:rPr>
              <a:t>class</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不同 </a:t>
            </a:r>
            <a:r>
              <a:rPr lang="en" altLang="zh-CN" sz="2000" b="0" kern="0" dirty="0">
                <a:latin typeface="+mn-lt"/>
                <a:ea typeface="宋体" panose="02010600030101010101" pitchFamily="2" charset="-122"/>
                <a:cs typeface="Tahoma" panose="020B0604030504040204" pitchFamily="34" charset="0"/>
              </a:rPr>
              <a:t>class </a:t>
            </a:r>
            <a:r>
              <a:rPr lang="zh-CN" altLang="en-US" sz="2000" b="0" kern="0" dirty="0">
                <a:latin typeface="+mn-lt"/>
                <a:ea typeface="宋体" panose="02010600030101010101" pitchFamily="2" charset="-122"/>
                <a:cs typeface="Tahoma" panose="020B0604030504040204" pitchFamily="34" charset="0"/>
              </a:rPr>
              <a:t>可以应用不同的策略</a:t>
            </a:r>
          </a:p>
          <a:p>
            <a:r>
              <a:rPr lang="en" altLang="zh-CN" sz="2000" b="0" kern="0" dirty="0" err="1">
                <a:latin typeface="+mn-lt"/>
                <a:ea typeface="宋体" panose="02010600030101010101" pitchFamily="2" charset="-122"/>
                <a:cs typeface="Tahoma" panose="020B0604030504040204" pitchFamily="34" charset="0"/>
              </a:rPr>
              <a:t>qdisc</a:t>
            </a:r>
            <a:r>
              <a:rPr lang="en" altLang="zh-CN" sz="2000" b="0" kern="0" dirty="0">
                <a:latin typeface="+mn-lt"/>
                <a:ea typeface="宋体" panose="02010600030101010101" pitchFamily="2" charset="-122"/>
                <a:cs typeface="Tahoma" panose="020B0604030504040204" pitchFamily="34" charset="0"/>
              </a:rPr>
              <a:t> </a:t>
            </a:r>
            <a:r>
              <a:rPr lang="zh-CN" altLang="en-US" sz="2000" b="0" kern="0" dirty="0">
                <a:latin typeface="+mn-lt"/>
                <a:ea typeface="宋体" panose="02010600030101010101" pitchFamily="2" charset="-122"/>
                <a:cs typeface="Tahoma" panose="020B0604030504040204" pitchFamily="34" charset="0"/>
              </a:rPr>
              <a:t>需要附着（</a:t>
            </a:r>
            <a:r>
              <a:rPr lang="en" altLang="zh-CN" sz="2000" b="0" kern="0" dirty="0">
                <a:latin typeface="+mn-lt"/>
                <a:ea typeface="宋体" panose="02010600030101010101" pitchFamily="2" charset="-122"/>
                <a:cs typeface="Tahoma" panose="020B0604030504040204" pitchFamily="34" charset="0"/>
              </a:rPr>
              <a:t>attach</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到某个网络接口（</a:t>
            </a:r>
            <a:r>
              <a:rPr lang="en" altLang="zh-CN" sz="2000" b="0" kern="0" dirty="0">
                <a:latin typeface="+mn-lt"/>
                <a:ea typeface="宋体" panose="02010600030101010101" pitchFamily="2" charset="-122"/>
                <a:cs typeface="Tahoma" panose="020B0604030504040204" pitchFamily="34" charset="0"/>
              </a:rPr>
              <a:t>network interface</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及流量方向（</a:t>
            </a:r>
            <a:r>
              <a:rPr lang="en" altLang="zh-CN" sz="2000" b="0" kern="0" dirty="0">
                <a:latin typeface="+mn-lt"/>
                <a:ea typeface="宋体" panose="02010600030101010101" pitchFamily="2" charset="-122"/>
                <a:cs typeface="Tahoma" panose="020B0604030504040204" pitchFamily="34" charset="0"/>
              </a:rPr>
              <a:t>ingress or egress</a:t>
            </a:r>
            <a:r>
              <a:rPr lang="zh-CN" altLang="en" sz="2000" b="0" kern="0" dirty="0">
                <a:latin typeface="+mn-lt"/>
                <a:ea typeface="宋体" panose="02010600030101010101" pitchFamily="2" charset="-122"/>
                <a:cs typeface="Tahoma" panose="020B0604030504040204" pitchFamily="34" charset="0"/>
              </a:rPr>
              <a:t>）</a:t>
            </a:r>
          </a:p>
          <a:p>
            <a:pPr marL="0" indent="0">
              <a:buNone/>
            </a:pPr>
            <a:r>
              <a:rPr lang="en-US" altLang="zh-CN" sz="2000" b="0" kern="0" dirty="0">
                <a:latin typeface="+mn-lt"/>
                <a:ea typeface="宋体" panose="02010600030101010101" pitchFamily="2" charset="-122"/>
                <a:cs typeface="Tahoma" panose="020B0604030504040204" pitchFamily="34" charset="0"/>
              </a:rPr>
              <a:t>2.</a:t>
            </a:r>
            <a:r>
              <a:rPr lang="zh-CN" altLang="en-US" sz="2000" b="0" kern="0" dirty="0">
                <a:latin typeface="+mn-lt"/>
                <a:ea typeface="宋体" panose="02010600030101010101" pitchFamily="2" charset="-122"/>
                <a:cs typeface="Tahoma" panose="020B0604030504040204" pitchFamily="34" charset="0"/>
              </a:rPr>
              <a:t> 创建流量类别（</a:t>
            </a:r>
            <a:r>
              <a:rPr lang="en" altLang="zh-CN" sz="2000" b="0" kern="0" dirty="0">
                <a:latin typeface="+mn-lt"/>
                <a:ea typeface="宋体" panose="02010600030101010101" pitchFamily="2" charset="-122"/>
                <a:cs typeface="Tahoma" panose="020B0604030504040204" pitchFamily="34" charset="0"/>
              </a:rPr>
              <a:t>class</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并 </a:t>
            </a:r>
            <a:r>
              <a:rPr lang="en" altLang="zh-CN" sz="2000" b="0" kern="0" dirty="0">
                <a:latin typeface="+mn-lt"/>
                <a:ea typeface="宋体" panose="02010600030101010101" pitchFamily="2" charset="-122"/>
                <a:cs typeface="Tahoma" panose="020B0604030504040204" pitchFamily="34" charset="0"/>
              </a:rPr>
              <a:t>attach </a:t>
            </a:r>
            <a:r>
              <a:rPr lang="zh-CN" altLang="en-US" sz="2000" b="0" kern="0" dirty="0">
                <a:latin typeface="+mn-lt"/>
                <a:ea typeface="宋体" panose="02010600030101010101" pitchFamily="2" charset="-122"/>
                <a:cs typeface="Tahoma" panose="020B0604030504040204" pitchFamily="34" charset="0"/>
              </a:rPr>
              <a:t>到 </a:t>
            </a:r>
            <a:r>
              <a:rPr lang="en" altLang="zh-CN" sz="2000" b="0" kern="0" dirty="0" err="1">
                <a:latin typeface="+mn-lt"/>
                <a:ea typeface="宋体" panose="02010600030101010101" pitchFamily="2" charset="-122"/>
                <a:cs typeface="Tahoma" panose="020B0604030504040204" pitchFamily="34" charset="0"/>
              </a:rPr>
              <a:t>qdisc</a:t>
            </a:r>
            <a:endParaRPr lang="zh-CN" altLang="e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例如，根据带宽分类，创建高、中、低三个类别</a:t>
            </a:r>
          </a:p>
          <a:p>
            <a:pPr marL="0" indent="0">
              <a:buNone/>
            </a:pPr>
            <a:r>
              <a:rPr lang="en-US" altLang="zh-CN" sz="2000" b="0" kern="0" dirty="0">
                <a:latin typeface="+mn-lt"/>
                <a:ea typeface="宋体" panose="02010600030101010101" pitchFamily="2" charset="-122"/>
                <a:cs typeface="Tahoma" panose="020B0604030504040204" pitchFamily="34" charset="0"/>
              </a:rPr>
              <a:t>3.</a:t>
            </a:r>
            <a:r>
              <a:rPr lang="zh-CN" altLang="en-US" sz="2000" b="0" kern="0" dirty="0">
                <a:latin typeface="+mn-lt"/>
                <a:ea typeface="宋体" panose="02010600030101010101" pitchFamily="2" charset="-122"/>
                <a:cs typeface="Tahoma" panose="020B0604030504040204" pitchFamily="34" charset="0"/>
              </a:rPr>
              <a:t> 创建 </a:t>
            </a:r>
            <a:r>
              <a:rPr lang="en" altLang="zh-CN" sz="2000" b="0" kern="0" dirty="0">
                <a:latin typeface="+mn-lt"/>
                <a:ea typeface="宋体" panose="02010600030101010101" pitchFamily="2" charset="-122"/>
                <a:cs typeface="Tahoma" panose="020B0604030504040204" pitchFamily="34" charset="0"/>
              </a:rPr>
              <a:t>filter</a:t>
            </a:r>
            <a:r>
              <a:rPr lang="zh-CN" altLang="en" sz="2000" b="0" kern="0" dirty="0">
                <a:latin typeface="+mn-lt"/>
                <a:ea typeface="宋体" panose="02010600030101010101" pitchFamily="2" charset="-122"/>
                <a:cs typeface="Tahoma" panose="020B0604030504040204" pitchFamily="34" charset="0"/>
              </a:rPr>
              <a:t>（</a:t>
            </a:r>
            <a:r>
              <a:rPr lang="en" altLang="zh-CN" sz="2000" b="0" kern="0" dirty="0">
                <a:latin typeface="+mn-lt"/>
                <a:ea typeface="宋体" panose="02010600030101010101" pitchFamily="2" charset="-122"/>
                <a:cs typeface="Tahoma" panose="020B0604030504040204" pitchFamily="34" charset="0"/>
              </a:rPr>
              <a:t>classifier</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并 </a:t>
            </a:r>
            <a:r>
              <a:rPr lang="en" altLang="zh-CN" sz="2000" b="0" kern="0" dirty="0">
                <a:latin typeface="+mn-lt"/>
                <a:ea typeface="宋体" panose="02010600030101010101" pitchFamily="2" charset="-122"/>
                <a:cs typeface="Tahoma" panose="020B0604030504040204" pitchFamily="34" charset="0"/>
              </a:rPr>
              <a:t>attach </a:t>
            </a:r>
            <a:r>
              <a:rPr lang="zh-CN" altLang="en-US" sz="2000" b="0" kern="0" dirty="0">
                <a:latin typeface="+mn-lt"/>
                <a:ea typeface="宋体" panose="02010600030101010101" pitchFamily="2" charset="-122"/>
                <a:cs typeface="Tahoma" panose="020B0604030504040204" pitchFamily="34" charset="0"/>
              </a:rPr>
              <a:t>到 </a:t>
            </a:r>
            <a:r>
              <a:rPr lang="en" altLang="zh-CN" sz="2000" b="0" kern="0" dirty="0" err="1">
                <a:latin typeface="+mn-lt"/>
                <a:ea typeface="宋体" panose="02010600030101010101" pitchFamily="2" charset="-122"/>
                <a:cs typeface="Tahoma" panose="020B0604030504040204" pitchFamily="34" charset="0"/>
              </a:rPr>
              <a:t>qdisc</a:t>
            </a:r>
            <a:endParaRPr lang="zh-CN" altLang="en"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filters </a:t>
            </a:r>
            <a:r>
              <a:rPr lang="zh-CN" altLang="en-US" sz="2000" b="0" kern="0" dirty="0">
                <a:latin typeface="+mn-lt"/>
                <a:ea typeface="宋体" panose="02010600030101010101" pitchFamily="2" charset="-122"/>
                <a:cs typeface="Tahoma" panose="020B0604030504040204" pitchFamily="34" charset="0"/>
              </a:rPr>
              <a:t>用于对网络设备上的流量进行分类，并将包分发（</a:t>
            </a:r>
            <a:r>
              <a:rPr lang="en" altLang="zh-CN" sz="2000" b="0" kern="0" dirty="0">
                <a:latin typeface="+mn-lt"/>
                <a:ea typeface="宋体" panose="02010600030101010101" pitchFamily="2" charset="-122"/>
                <a:cs typeface="Tahoma" panose="020B0604030504040204" pitchFamily="34" charset="0"/>
              </a:rPr>
              <a:t>dispatch</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到前面定义的不同 </a:t>
            </a:r>
            <a:r>
              <a:rPr lang="en" altLang="zh-CN" sz="2000" b="0" kern="0" dirty="0">
                <a:latin typeface="+mn-lt"/>
                <a:ea typeface="宋体" panose="02010600030101010101" pitchFamily="2" charset="-122"/>
                <a:cs typeface="Tahoma" panose="020B0604030504040204" pitchFamily="34" charset="0"/>
              </a:rPr>
              <a:t>class</a:t>
            </a:r>
            <a:endParaRPr lang="zh-CN" altLang="en" sz="2000" b="0" kern="0" dirty="0">
              <a:latin typeface="+mn-lt"/>
              <a:ea typeface="宋体" panose="02010600030101010101" pitchFamily="2" charset="-122"/>
              <a:cs typeface="Tahoma" panose="020B0604030504040204" pitchFamily="34" charset="0"/>
            </a:endParaRPr>
          </a:p>
          <a:p>
            <a:pPr marL="0" indent="0">
              <a:buNone/>
            </a:pPr>
            <a:r>
              <a:rPr lang="en-US" altLang="zh-CN" sz="2000" b="0" kern="0" dirty="0">
                <a:latin typeface="+mn-lt"/>
                <a:ea typeface="宋体" panose="02010600030101010101" pitchFamily="2" charset="-122"/>
                <a:cs typeface="Tahoma" panose="020B0604030504040204" pitchFamily="34" charset="0"/>
              </a:rPr>
              <a:t>4.</a:t>
            </a:r>
            <a:r>
              <a:rPr lang="zh-CN" altLang="en-US" sz="2000" b="0" kern="0" dirty="0">
                <a:latin typeface="+mn-lt"/>
                <a:ea typeface="宋体" panose="02010600030101010101" pitchFamily="2" charset="-122"/>
                <a:cs typeface="Tahoma" panose="020B0604030504040204" pitchFamily="34" charset="0"/>
              </a:rPr>
              <a:t> 另外，可以给 </a:t>
            </a:r>
            <a:r>
              <a:rPr lang="en" altLang="zh-CN" sz="2000" b="0" kern="0" dirty="0">
                <a:latin typeface="+mn-lt"/>
                <a:ea typeface="宋体" panose="02010600030101010101" pitchFamily="2" charset="-122"/>
                <a:cs typeface="Tahoma" panose="020B0604030504040204" pitchFamily="34" charset="0"/>
              </a:rPr>
              <a:t>filter </a:t>
            </a:r>
            <a:r>
              <a:rPr lang="zh-CN" altLang="en-US" sz="2000" b="0" kern="0" dirty="0">
                <a:latin typeface="+mn-lt"/>
                <a:ea typeface="宋体" panose="02010600030101010101" pitchFamily="2" charset="-122"/>
                <a:cs typeface="Tahoma" panose="020B0604030504040204" pitchFamily="34" charset="0"/>
              </a:rPr>
              <a:t>添加 </a:t>
            </a:r>
            <a:r>
              <a:rPr lang="en" altLang="zh-CN" sz="2000" b="0" kern="0" dirty="0">
                <a:latin typeface="+mn-lt"/>
                <a:ea typeface="宋体" panose="02010600030101010101" pitchFamily="2" charset="-122"/>
                <a:cs typeface="Tahoma" panose="020B0604030504040204" pitchFamily="34" charset="0"/>
              </a:rPr>
              <a:t>action</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例如，将选中的包丢弃（</a:t>
            </a:r>
            <a:r>
              <a:rPr lang="en" altLang="zh-CN" sz="2000" b="0" kern="0" dirty="0">
                <a:latin typeface="+mn-lt"/>
                <a:ea typeface="宋体" panose="02010600030101010101" pitchFamily="2" charset="-122"/>
                <a:cs typeface="Tahoma" panose="020B0604030504040204" pitchFamily="34" charset="0"/>
              </a:rPr>
              <a:t>drop</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或者将流量镜像到另一个网络设备等等</a:t>
            </a:r>
          </a:p>
        </p:txBody>
      </p:sp>
    </p:spTree>
    <p:extLst>
      <p:ext uri="{BB962C8B-B14F-4D97-AF65-F5344CB8AC3E}">
        <p14:creationId xmlns:p14="http://schemas.microsoft.com/office/powerpoint/2010/main" val="13083936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eBPF/TC</a:t>
            </a:r>
            <a:r>
              <a:rPr kumimoji="1" lang="zh-CN" altLang="en-US" sz="2400" dirty="0">
                <a:latin typeface="SimHei" panose="02010609060101010101" pitchFamily="49" charset="-122"/>
                <a:ea typeface="SimHei" panose="02010609060101010101" pitchFamily="49" charset="-122"/>
              </a:rPr>
              <a:t>介绍</a:t>
            </a:r>
          </a:p>
        </p:txBody>
      </p:sp>
      <p:sp>
        <p:nvSpPr>
          <p:cNvPr id="2" name="灯片编号占位符 1">
            <a:extLst>
              <a:ext uri="{FF2B5EF4-FFF2-40B4-BE49-F238E27FC236}">
                <a16:creationId xmlns:a16="http://schemas.microsoft.com/office/drawing/2014/main" id="{BE547CF3-2BC1-5D06-80AB-A3B1FC75747A}"/>
              </a:ext>
            </a:extLst>
          </p:cNvPr>
          <p:cNvSpPr>
            <a:spLocks noGrp="1"/>
          </p:cNvSpPr>
          <p:nvPr>
            <p:ph type="sldNum" sz="quarter" idx="12"/>
          </p:nvPr>
        </p:nvSpPr>
        <p:spPr/>
        <p:txBody>
          <a:bodyPr/>
          <a:lstStyle/>
          <a:p>
            <a:pPr>
              <a:defRPr/>
            </a:pPr>
            <a:fld id="{2BE9E919-A463-264A-AD28-C5A0DC5B5896}" type="slidenum">
              <a:rPr lang="en-US" altLang="zh-CN" smtClean="0"/>
              <a:pPr>
                <a:defRPr/>
              </a:pPr>
              <a:t>76</a:t>
            </a:fld>
            <a:endParaRPr lang="en-US" altLang="zh-CN"/>
          </a:p>
        </p:txBody>
      </p:sp>
      <p:sp>
        <p:nvSpPr>
          <p:cNvPr id="3" name="内容占位符 3">
            <a:extLst>
              <a:ext uri="{FF2B5EF4-FFF2-40B4-BE49-F238E27FC236}">
                <a16:creationId xmlns:a16="http://schemas.microsoft.com/office/drawing/2014/main" id="{EE7BA119-A01C-B9F0-A4D4-126349ECE324}"/>
              </a:ext>
            </a:extLst>
          </p:cNvPr>
          <p:cNvSpPr txBox="1">
            <a:spLocks/>
          </p:cNvSpPr>
          <p:nvPr/>
        </p:nvSpPr>
        <p:spPr>
          <a:xfrm>
            <a:off x="567284" y="2038624"/>
            <a:ext cx="8376691" cy="434270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从内核</a:t>
            </a:r>
            <a:r>
              <a:rPr lang="en-US" altLang="zh-CN" sz="2000" b="0" kern="0" dirty="0">
                <a:latin typeface="+mn-lt"/>
                <a:ea typeface="宋体" panose="02010600030101010101" pitchFamily="2" charset="-122"/>
                <a:cs typeface="Tahoma" panose="020B0604030504040204" pitchFamily="34" charset="0"/>
              </a:rPr>
              <a:t>4.1</a:t>
            </a:r>
            <a:r>
              <a:rPr lang="zh-CN" altLang="en-US" sz="2000" b="0" kern="0" dirty="0">
                <a:latin typeface="+mn-lt"/>
                <a:ea typeface="宋体" panose="02010600030101010101" pitchFamily="2" charset="-122"/>
                <a:cs typeface="Tahoma" panose="020B0604030504040204" pitchFamily="34" charset="0"/>
              </a:rPr>
              <a:t>版本起，引入了一个特殊的</a:t>
            </a:r>
            <a:r>
              <a:rPr lang="en-US" altLang="zh-CN" sz="2000" b="0" kern="0" dirty="0" err="1">
                <a:latin typeface="+mn-lt"/>
                <a:ea typeface="宋体" panose="02010600030101010101" pitchFamily="2" charset="-122"/>
                <a:cs typeface="Tahoma" panose="020B0604030504040204" pitchFamily="34" charset="0"/>
              </a:rPr>
              <a:t>qdisc</a:t>
            </a:r>
            <a:r>
              <a:rPr lang="zh-CN" altLang="en-US" sz="2000" b="0" kern="0" dirty="0">
                <a:latin typeface="+mn-lt"/>
                <a:ea typeface="宋体" panose="02010600030101010101" pitchFamily="2" charset="-122"/>
                <a:cs typeface="Tahoma" panose="020B0604030504040204" pitchFamily="34" charset="0"/>
              </a:rPr>
              <a:t>，叫做</a:t>
            </a:r>
            <a:r>
              <a:rPr lang="en-US" altLang="zh-CN" sz="2000" b="0" kern="0" dirty="0" err="1">
                <a:latin typeface="+mn-lt"/>
                <a:ea typeface="宋体" panose="02010600030101010101" pitchFamily="2" charset="-122"/>
                <a:cs typeface="Tahoma" panose="020B0604030504040204" pitchFamily="34" charset="0"/>
              </a:rPr>
              <a:t>clsact</a:t>
            </a:r>
            <a:r>
              <a:rPr lang="zh-CN" altLang="en-US" sz="2000" b="0" kern="0" dirty="0">
                <a:latin typeface="+mn-lt"/>
                <a:ea typeface="宋体" panose="02010600030101010101" pitchFamily="2" charset="-122"/>
                <a:cs typeface="Tahoma" panose="020B0604030504040204" pitchFamily="34" charset="0"/>
              </a:rPr>
              <a:t>，它为</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提供了一个可以加载</a:t>
            </a:r>
            <a:r>
              <a:rPr lang="en-US" altLang="zh-CN" sz="2000" b="0" kern="0" dirty="0">
                <a:latin typeface="+mn-lt"/>
                <a:ea typeface="宋体" panose="02010600030101010101" pitchFamily="2" charset="-122"/>
                <a:cs typeface="Tahoma" panose="020B0604030504040204" pitchFamily="34" charset="0"/>
              </a:rPr>
              <a:t>BPF</a:t>
            </a:r>
            <a:r>
              <a:rPr lang="zh-CN" altLang="en-US" sz="2000" b="0" kern="0" dirty="0">
                <a:latin typeface="+mn-lt"/>
                <a:ea typeface="宋体" panose="02010600030101010101" pitchFamily="2" charset="-122"/>
                <a:cs typeface="Tahoma" panose="020B0604030504040204" pitchFamily="34" charset="0"/>
              </a:rPr>
              <a:t>程序的入口</a:t>
            </a:r>
          </a:p>
          <a:p>
            <a:r>
              <a:rPr lang="zh-CN" altLang="en-US" sz="2000" b="0" kern="0" dirty="0">
                <a:latin typeface="+mn-lt"/>
                <a:ea typeface="宋体" panose="02010600030101010101" pitchFamily="2" charset="-122"/>
                <a:cs typeface="Tahoma" panose="020B0604030504040204" pitchFamily="34" charset="0"/>
              </a:rPr>
              <a:t>从此，</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和</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一样，可以使用</a:t>
            </a:r>
            <a:r>
              <a:rPr lang="en-US" altLang="zh-CN" sz="2000" b="0" kern="0" dirty="0">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程序进行开发</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用户可以基于</a:t>
            </a:r>
            <a:r>
              <a:rPr lang="en-US" altLang="zh-CN" sz="2000" b="0" kern="0" dirty="0">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为</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开发</a:t>
            </a:r>
            <a:r>
              <a:rPr lang="en-US" altLang="zh-CN" sz="2000" b="0" kern="0" dirty="0">
                <a:latin typeface="+mn-lt"/>
                <a:ea typeface="宋体" panose="02010600030101010101" pitchFamily="2" charset="-122"/>
                <a:cs typeface="Tahoma" panose="020B0604030504040204" pitchFamily="34" charset="0"/>
              </a:rPr>
              <a:t>classifier</a:t>
            </a:r>
            <a:r>
              <a:rPr lang="zh-CN" altLang="en-US" sz="2000" b="0" kern="0" dirty="0">
                <a:latin typeface="+mn-lt"/>
                <a:ea typeface="宋体" panose="02010600030101010101" pitchFamily="2" charset="-122"/>
                <a:cs typeface="Tahoma" panose="020B0604030504040204" pitchFamily="34" charset="0"/>
              </a:rPr>
              <a:t>与</a:t>
            </a:r>
            <a:r>
              <a:rPr lang="en-US" altLang="zh-CN" sz="2000" b="0" kern="0" dirty="0">
                <a:latin typeface="+mn-lt"/>
                <a:ea typeface="宋体" panose="02010600030101010101" pitchFamily="2" charset="-122"/>
                <a:cs typeface="Tahoma" panose="020B0604030504040204" pitchFamily="34" charset="0"/>
              </a:rPr>
              <a:t>action</a:t>
            </a:r>
            <a:endParaRPr lang="zh-CN" altLang="en-US" sz="2000" b="0" kern="0" dirty="0">
              <a:latin typeface="+mn-lt"/>
              <a:ea typeface="宋体" panose="02010600030101010101" pitchFamily="2" charset="-122"/>
              <a:cs typeface="Tahoma" panose="020B0604030504040204" pitchFamily="34" charset="0"/>
            </a:endParaRPr>
          </a:p>
          <a:p>
            <a:endParaRPr lang="en-US" altLang="zh-CN"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TC</a:t>
            </a:r>
            <a:r>
              <a:rPr lang="zh-CN" altLang="en" sz="2000" b="0" kern="0" dirty="0">
                <a:latin typeface="+mn-lt"/>
                <a:ea typeface="宋体" panose="02010600030101010101" pitchFamily="2" charset="-122"/>
                <a:cs typeface="Tahoma" panose="020B0604030504040204" pitchFamily="34" charset="0"/>
              </a:rPr>
              <a:t>可以作用</a:t>
            </a:r>
            <a:r>
              <a:rPr lang="zh-CN" altLang="en-US" sz="2000" b="0" kern="0" dirty="0">
                <a:latin typeface="+mn-lt"/>
                <a:ea typeface="宋体" panose="02010600030101010101" pitchFamily="2" charset="-122"/>
                <a:cs typeface="Tahoma" panose="020B0604030504040204" pitchFamily="34" charset="0"/>
              </a:rPr>
              <a:t>于</a:t>
            </a:r>
            <a:r>
              <a:rPr lang="zh-CN" altLang="en-US" sz="2000" kern="0" dirty="0">
                <a:latin typeface="+mn-lt"/>
                <a:ea typeface="宋体" panose="02010600030101010101" pitchFamily="2" charset="-122"/>
                <a:cs typeface="Tahoma" panose="020B0604030504040204" pitchFamily="34" charset="0"/>
              </a:rPr>
              <a:t>流量流入的</a:t>
            </a:r>
            <a:r>
              <a:rPr lang="en-US" altLang="zh-CN" sz="2000" kern="0" dirty="0">
                <a:latin typeface="+mn-lt"/>
                <a:ea typeface="宋体" panose="02010600030101010101" pitchFamily="2" charset="-122"/>
                <a:cs typeface="Tahoma" panose="020B0604030504040204" pitchFamily="34" charset="0"/>
              </a:rPr>
              <a:t>ingress</a:t>
            </a:r>
            <a:r>
              <a:rPr lang="zh-CN" altLang="en-US" sz="2000" b="0" kern="0" dirty="0">
                <a:latin typeface="+mn-lt"/>
                <a:ea typeface="宋体" panose="02010600030101010101" pitchFamily="2" charset="-122"/>
                <a:cs typeface="Tahoma" panose="020B0604030504040204" pitchFamily="34" charset="0"/>
              </a:rPr>
              <a:t>点与</a:t>
            </a:r>
            <a:r>
              <a:rPr lang="zh-CN" altLang="en-US" sz="2000" kern="0" dirty="0">
                <a:latin typeface="+mn-lt"/>
                <a:ea typeface="宋体" panose="02010600030101010101" pitchFamily="2" charset="-122"/>
                <a:cs typeface="Tahoma" panose="020B0604030504040204" pitchFamily="34" charset="0"/>
              </a:rPr>
              <a:t>流量流出的</a:t>
            </a:r>
            <a:r>
              <a:rPr lang="en-US" altLang="zh-CN" sz="2000" kern="0" dirty="0">
                <a:latin typeface="+mn-lt"/>
                <a:ea typeface="宋体" panose="02010600030101010101" pitchFamily="2" charset="-122"/>
                <a:cs typeface="Tahoma" panose="020B0604030504040204" pitchFamily="34" charset="0"/>
              </a:rPr>
              <a:t>egress</a:t>
            </a:r>
            <a:r>
              <a:rPr lang="zh-CN" altLang="en-US" sz="2000" kern="0" dirty="0">
                <a:latin typeface="+mn-lt"/>
                <a:ea typeface="宋体" panose="02010600030101010101" pitchFamily="2" charset="-122"/>
                <a:cs typeface="Tahoma" panose="020B0604030504040204" pitchFamily="34" charset="0"/>
              </a:rPr>
              <a:t>点</a:t>
            </a:r>
            <a:endParaRPr lang="en" altLang="zh-CN" sz="2000" kern="0" dirty="0">
              <a:latin typeface="+mn-lt"/>
              <a:ea typeface="宋体" panose="02010600030101010101" pitchFamily="2" charset="-122"/>
              <a:cs typeface="Tahoma" panose="020B0604030504040204" pitchFamily="34" charset="0"/>
            </a:endParaRPr>
          </a:p>
        </p:txBody>
      </p:sp>
      <p:pic>
        <p:nvPicPr>
          <p:cNvPr id="25" name="图片 24">
            <a:extLst>
              <a:ext uri="{FF2B5EF4-FFF2-40B4-BE49-F238E27FC236}">
                <a16:creationId xmlns:a16="http://schemas.microsoft.com/office/drawing/2014/main" id="{7FF89053-47CD-ECFC-7562-77C05EC7102D}"/>
              </a:ext>
            </a:extLst>
          </p:cNvPr>
          <p:cNvPicPr>
            <a:picLocks noChangeAspect="1"/>
          </p:cNvPicPr>
          <p:nvPr/>
        </p:nvPicPr>
        <p:blipFill>
          <a:blip r:embed="rId3"/>
          <a:stretch>
            <a:fillRect/>
          </a:stretch>
        </p:blipFill>
        <p:spPr>
          <a:xfrm>
            <a:off x="409298" y="4293097"/>
            <a:ext cx="8135204" cy="2084404"/>
          </a:xfrm>
          <a:prstGeom prst="rect">
            <a:avLst/>
          </a:prstGeom>
        </p:spPr>
      </p:pic>
    </p:spTree>
    <p:extLst>
      <p:ext uri="{BB962C8B-B14F-4D97-AF65-F5344CB8AC3E}">
        <p14:creationId xmlns:p14="http://schemas.microsoft.com/office/powerpoint/2010/main" val="403439012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eBPF/TC</a:t>
            </a:r>
            <a:r>
              <a:rPr kumimoji="1" lang="zh-CN" altLang="en-US" sz="2400" dirty="0">
                <a:latin typeface="SimHei" panose="02010609060101010101" pitchFamily="49" charset="-122"/>
                <a:ea typeface="SimHei" panose="02010609060101010101" pitchFamily="49" charset="-122"/>
              </a:rPr>
              <a:t>介绍</a:t>
            </a:r>
          </a:p>
        </p:txBody>
      </p:sp>
      <p:sp>
        <p:nvSpPr>
          <p:cNvPr id="2" name="灯片编号占位符 1">
            <a:extLst>
              <a:ext uri="{FF2B5EF4-FFF2-40B4-BE49-F238E27FC236}">
                <a16:creationId xmlns:a16="http://schemas.microsoft.com/office/drawing/2014/main" id="{BE547CF3-2BC1-5D06-80AB-A3B1FC75747A}"/>
              </a:ext>
            </a:extLst>
          </p:cNvPr>
          <p:cNvSpPr>
            <a:spLocks noGrp="1"/>
          </p:cNvSpPr>
          <p:nvPr>
            <p:ph type="sldNum" sz="quarter" idx="12"/>
          </p:nvPr>
        </p:nvSpPr>
        <p:spPr/>
        <p:txBody>
          <a:bodyPr/>
          <a:lstStyle/>
          <a:p>
            <a:pPr>
              <a:defRPr/>
            </a:pPr>
            <a:fld id="{2BE9E919-A463-264A-AD28-C5A0DC5B5896}" type="slidenum">
              <a:rPr lang="en-US" altLang="zh-CN" smtClean="0"/>
              <a:pPr>
                <a:defRPr/>
              </a:pPr>
              <a:t>77</a:t>
            </a:fld>
            <a:endParaRPr lang="en-US" altLang="zh-CN"/>
          </a:p>
        </p:txBody>
      </p:sp>
      <p:sp>
        <p:nvSpPr>
          <p:cNvPr id="3" name="内容占位符 3">
            <a:extLst>
              <a:ext uri="{FF2B5EF4-FFF2-40B4-BE49-F238E27FC236}">
                <a16:creationId xmlns:a16="http://schemas.microsoft.com/office/drawing/2014/main" id="{EE7BA119-A01C-B9F0-A4D4-126349ECE324}"/>
              </a:ext>
            </a:extLst>
          </p:cNvPr>
          <p:cNvSpPr txBox="1">
            <a:spLocks/>
          </p:cNvSpPr>
          <p:nvPr/>
        </p:nvSpPr>
        <p:spPr>
          <a:xfrm>
            <a:off x="567284" y="2038624"/>
            <a:ext cx="8376691" cy="434270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从内核</a:t>
            </a:r>
            <a:r>
              <a:rPr lang="en-US" altLang="zh-CN" sz="2000" b="0" kern="0" dirty="0">
                <a:latin typeface="+mn-lt"/>
                <a:ea typeface="宋体" panose="02010600030101010101" pitchFamily="2" charset="-122"/>
                <a:cs typeface="Tahoma" panose="020B0604030504040204" pitchFamily="34" charset="0"/>
              </a:rPr>
              <a:t>4.1</a:t>
            </a:r>
            <a:r>
              <a:rPr lang="zh-CN" altLang="en-US" sz="2000" b="0" kern="0" dirty="0">
                <a:latin typeface="+mn-lt"/>
                <a:ea typeface="宋体" panose="02010600030101010101" pitchFamily="2" charset="-122"/>
                <a:cs typeface="Tahoma" panose="020B0604030504040204" pitchFamily="34" charset="0"/>
              </a:rPr>
              <a:t>版本起，引入了一个特殊的</a:t>
            </a:r>
            <a:r>
              <a:rPr lang="en-US" altLang="zh-CN" sz="2000" b="0" kern="0" dirty="0" err="1">
                <a:latin typeface="+mn-lt"/>
                <a:ea typeface="宋体" panose="02010600030101010101" pitchFamily="2" charset="-122"/>
                <a:cs typeface="Tahoma" panose="020B0604030504040204" pitchFamily="34" charset="0"/>
              </a:rPr>
              <a:t>qdisc</a:t>
            </a:r>
            <a:r>
              <a:rPr lang="zh-CN" altLang="en-US" sz="2000" b="0" kern="0" dirty="0">
                <a:latin typeface="+mn-lt"/>
                <a:ea typeface="宋体" panose="02010600030101010101" pitchFamily="2" charset="-122"/>
                <a:cs typeface="Tahoma" panose="020B0604030504040204" pitchFamily="34" charset="0"/>
              </a:rPr>
              <a:t>，叫做</a:t>
            </a:r>
            <a:r>
              <a:rPr lang="en-US" altLang="zh-CN" sz="2000" b="0" kern="0" dirty="0" err="1">
                <a:latin typeface="+mn-lt"/>
                <a:ea typeface="宋体" panose="02010600030101010101" pitchFamily="2" charset="-122"/>
                <a:cs typeface="Tahoma" panose="020B0604030504040204" pitchFamily="34" charset="0"/>
              </a:rPr>
              <a:t>clsact</a:t>
            </a:r>
            <a:r>
              <a:rPr lang="zh-CN" altLang="en-US" sz="2000" b="0" kern="0" dirty="0">
                <a:latin typeface="+mn-lt"/>
                <a:ea typeface="宋体" panose="02010600030101010101" pitchFamily="2" charset="-122"/>
                <a:cs typeface="Tahoma" panose="020B0604030504040204" pitchFamily="34" charset="0"/>
              </a:rPr>
              <a:t>，它为</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提供了一个可以加载</a:t>
            </a:r>
            <a:r>
              <a:rPr lang="en-US" altLang="zh-CN" sz="2000" b="0" kern="0" dirty="0">
                <a:latin typeface="+mn-lt"/>
                <a:ea typeface="宋体" panose="02010600030101010101" pitchFamily="2" charset="-122"/>
                <a:cs typeface="Tahoma" panose="020B0604030504040204" pitchFamily="34" charset="0"/>
              </a:rPr>
              <a:t>BPF</a:t>
            </a:r>
            <a:r>
              <a:rPr lang="zh-CN" altLang="en-US" sz="2000" b="0" kern="0" dirty="0">
                <a:latin typeface="+mn-lt"/>
                <a:ea typeface="宋体" panose="02010600030101010101" pitchFamily="2" charset="-122"/>
                <a:cs typeface="Tahoma" panose="020B0604030504040204" pitchFamily="34" charset="0"/>
              </a:rPr>
              <a:t>程序的入口</a:t>
            </a:r>
          </a:p>
          <a:p>
            <a:r>
              <a:rPr lang="zh-CN" altLang="en-US" sz="2000" b="0" kern="0" dirty="0">
                <a:latin typeface="+mn-lt"/>
                <a:ea typeface="宋体" panose="02010600030101010101" pitchFamily="2" charset="-122"/>
                <a:cs typeface="Tahoma" panose="020B0604030504040204" pitchFamily="34" charset="0"/>
              </a:rPr>
              <a:t>从此，</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和</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一样，可以使用</a:t>
            </a:r>
            <a:r>
              <a:rPr lang="en-US" altLang="zh-CN" sz="2000" b="0" kern="0" dirty="0">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程序进行开发</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用户可以基于</a:t>
            </a:r>
            <a:r>
              <a:rPr lang="en-US" altLang="zh-CN" sz="2000" b="0" kern="0" dirty="0">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为</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开发</a:t>
            </a:r>
            <a:r>
              <a:rPr lang="en-US" altLang="zh-CN" sz="2000" b="0" kern="0" dirty="0">
                <a:latin typeface="+mn-lt"/>
                <a:ea typeface="宋体" panose="02010600030101010101" pitchFamily="2" charset="-122"/>
                <a:cs typeface="Tahoma" panose="020B0604030504040204" pitchFamily="34" charset="0"/>
              </a:rPr>
              <a:t>classifier</a:t>
            </a:r>
            <a:r>
              <a:rPr lang="zh-CN" altLang="en-US" sz="2000" b="0" kern="0" dirty="0">
                <a:latin typeface="+mn-lt"/>
                <a:ea typeface="宋体" panose="02010600030101010101" pitchFamily="2" charset="-122"/>
                <a:cs typeface="Tahoma" panose="020B0604030504040204" pitchFamily="34" charset="0"/>
              </a:rPr>
              <a:t>与</a:t>
            </a:r>
            <a:r>
              <a:rPr lang="en-US" altLang="zh-CN" sz="2000" b="0" kern="0" dirty="0">
                <a:latin typeface="+mn-lt"/>
                <a:ea typeface="宋体" panose="02010600030101010101" pitchFamily="2" charset="-122"/>
                <a:cs typeface="Tahoma" panose="020B0604030504040204" pitchFamily="34" charset="0"/>
              </a:rPr>
              <a:t>action</a:t>
            </a:r>
            <a:endParaRPr lang="zh-CN" altLang="en-US" sz="2000" b="0" kern="0" dirty="0">
              <a:latin typeface="+mn-lt"/>
              <a:ea typeface="宋体" panose="02010600030101010101" pitchFamily="2" charset="-122"/>
              <a:cs typeface="Tahoma" panose="020B0604030504040204" pitchFamily="34" charset="0"/>
            </a:endParaRPr>
          </a:p>
          <a:p>
            <a:endParaRPr lang="en-US" altLang="zh-CN"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TC</a:t>
            </a:r>
            <a:r>
              <a:rPr lang="zh-CN" altLang="en" sz="2000" b="0" kern="0" dirty="0">
                <a:latin typeface="+mn-lt"/>
                <a:ea typeface="宋体" panose="02010600030101010101" pitchFamily="2" charset="-122"/>
                <a:cs typeface="Tahoma" panose="020B0604030504040204" pitchFamily="34" charset="0"/>
              </a:rPr>
              <a:t>可以作用</a:t>
            </a:r>
            <a:r>
              <a:rPr lang="zh-CN" altLang="en-US" sz="2000" b="0" kern="0" dirty="0">
                <a:latin typeface="+mn-lt"/>
                <a:ea typeface="宋体" panose="02010600030101010101" pitchFamily="2" charset="-122"/>
                <a:cs typeface="Tahoma" panose="020B0604030504040204" pitchFamily="34" charset="0"/>
              </a:rPr>
              <a:t>于</a:t>
            </a:r>
            <a:r>
              <a:rPr lang="zh-CN" altLang="en-US" sz="2000" kern="0" dirty="0">
                <a:latin typeface="+mn-lt"/>
                <a:ea typeface="宋体" panose="02010600030101010101" pitchFamily="2" charset="-122"/>
                <a:cs typeface="Tahoma" panose="020B0604030504040204" pitchFamily="34" charset="0"/>
              </a:rPr>
              <a:t>流量流入的</a:t>
            </a:r>
            <a:r>
              <a:rPr lang="en-US" altLang="zh-CN" sz="2000" kern="0" dirty="0">
                <a:latin typeface="+mn-lt"/>
                <a:ea typeface="宋体" panose="02010600030101010101" pitchFamily="2" charset="-122"/>
                <a:cs typeface="Tahoma" panose="020B0604030504040204" pitchFamily="34" charset="0"/>
              </a:rPr>
              <a:t>ingress</a:t>
            </a:r>
            <a:r>
              <a:rPr lang="zh-CN" altLang="en-US" sz="2000" b="0" kern="0" dirty="0">
                <a:latin typeface="+mn-lt"/>
                <a:ea typeface="宋体" panose="02010600030101010101" pitchFamily="2" charset="-122"/>
                <a:cs typeface="Tahoma" panose="020B0604030504040204" pitchFamily="34" charset="0"/>
              </a:rPr>
              <a:t>点与</a:t>
            </a:r>
            <a:r>
              <a:rPr lang="zh-CN" altLang="en-US" sz="2000" kern="0" dirty="0">
                <a:latin typeface="+mn-lt"/>
                <a:ea typeface="宋体" panose="02010600030101010101" pitchFamily="2" charset="-122"/>
                <a:cs typeface="Tahoma" panose="020B0604030504040204" pitchFamily="34" charset="0"/>
              </a:rPr>
              <a:t>流量流出的</a:t>
            </a:r>
            <a:r>
              <a:rPr lang="en-US" altLang="zh-CN" sz="2000" kern="0" dirty="0">
                <a:latin typeface="+mn-lt"/>
                <a:ea typeface="宋体" panose="02010600030101010101" pitchFamily="2" charset="-122"/>
                <a:cs typeface="Tahoma" panose="020B0604030504040204" pitchFamily="34" charset="0"/>
              </a:rPr>
              <a:t>egress</a:t>
            </a:r>
            <a:r>
              <a:rPr lang="zh-CN" altLang="en-US" sz="2000" kern="0" dirty="0">
                <a:latin typeface="+mn-lt"/>
                <a:ea typeface="宋体" panose="02010600030101010101" pitchFamily="2" charset="-122"/>
                <a:cs typeface="Tahoma" panose="020B0604030504040204" pitchFamily="34" charset="0"/>
              </a:rPr>
              <a:t>点</a:t>
            </a:r>
            <a:endParaRPr lang="en" altLang="zh-CN" sz="2000" kern="0" dirty="0">
              <a:latin typeface="+mn-lt"/>
              <a:ea typeface="宋体" panose="02010600030101010101" pitchFamily="2" charset="-122"/>
              <a:cs typeface="Tahoma" panose="020B0604030504040204" pitchFamily="34" charset="0"/>
            </a:endParaRPr>
          </a:p>
        </p:txBody>
      </p:sp>
      <p:pic>
        <p:nvPicPr>
          <p:cNvPr id="26" name="图片 25">
            <a:extLst>
              <a:ext uri="{FF2B5EF4-FFF2-40B4-BE49-F238E27FC236}">
                <a16:creationId xmlns:a16="http://schemas.microsoft.com/office/drawing/2014/main" id="{64932EDE-A0C3-152A-5226-195ABBFE5502}"/>
              </a:ext>
            </a:extLst>
          </p:cNvPr>
          <p:cNvPicPr>
            <a:picLocks noChangeAspect="1"/>
          </p:cNvPicPr>
          <p:nvPr/>
        </p:nvPicPr>
        <p:blipFill>
          <a:blip r:embed="rId3"/>
          <a:stretch>
            <a:fillRect/>
          </a:stretch>
        </p:blipFill>
        <p:spPr>
          <a:xfrm>
            <a:off x="564109" y="4331093"/>
            <a:ext cx="8095828" cy="2209990"/>
          </a:xfrm>
          <a:prstGeom prst="rect">
            <a:avLst/>
          </a:prstGeom>
        </p:spPr>
      </p:pic>
    </p:spTree>
    <p:extLst>
      <p:ext uri="{BB962C8B-B14F-4D97-AF65-F5344CB8AC3E}">
        <p14:creationId xmlns:p14="http://schemas.microsoft.com/office/powerpoint/2010/main" val="150973809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在网络栈中的位置</a:t>
            </a:r>
          </a:p>
        </p:txBody>
      </p:sp>
      <p:graphicFrame>
        <p:nvGraphicFramePr>
          <p:cNvPr id="2" name="表格 3">
            <a:extLst>
              <a:ext uri="{FF2B5EF4-FFF2-40B4-BE49-F238E27FC236}">
                <a16:creationId xmlns:a16="http://schemas.microsoft.com/office/drawing/2014/main" id="{1F2C230A-DAE7-E3D9-C844-E677A27AB8FB}"/>
              </a:ext>
            </a:extLst>
          </p:cNvPr>
          <p:cNvGraphicFramePr>
            <a:graphicFrameLocks noGrp="1"/>
          </p:cNvGraphicFramePr>
          <p:nvPr/>
        </p:nvGraphicFramePr>
        <p:xfrm>
          <a:off x="35496" y="2636912"/>
          <a:ext cx="4190715" cy="2760870"/>
        </p:xfrm>
        <a:graphic>
          <a:graphicData uri="http://schemas.openxmlformats.org/drawingml/2006/table">
            <a:tbl>
              <a:tblPr bandRow="1">
                <a:tableStyleId>{BC89EF96-8CEA-46FF-86C4-4CE0E7609802}</a:tableStyleId>
              </a:tblPr>
              <a:tblGrid>
                <a:gridCol w="4190715">
                  <a:extLst>
                    <a:ext uri="{9D8B030D-6E8A-4147-A177-3AD203B41FA5}">
                      <a16:colId xmlns:a16="http://schemas.microsoft.com/office/drawing/2014/main" val="1956948325"/>
                    </a:ext>
                  </a:extLst>
                </a:gridCol>
              </a:tblGrid>
              <a:tr h="552174">
                <a:tc>
                  <a:txBody>
                    <a:bodyPr/>
                    <a:lstStyle/>
                    <a:p>
                      <a:pPr algn="ctr"/>
                      <a:r>
                        <a:rPr lang="zh-CN" altLang="en-US" dirty="0"/>
                        <a:t>应用层</a:t>
                      </a:r>
                    </a:p>
                  </a:txBody>
                  <a:tcPr anchor="ctr"/>
                </a:tc>
                <a:extLst>
                  <a:ext uri="{0D108BD9-81ED-4DB2-BD59-A6C34878D82A}">
                    <a16:rowId xmlns:a16="http://schemas.microsoft.com/office/drawing/2014/main" val="296070813"/>
                  </a:ext>
                </a:extLst>
              </a:tr>
              <a:tr h="55217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传输层</a:t>
                      </a:r>
                    </a:p>
                  </a:txBody>
                  <a:tcPr anchor="ctr"/>
                </a:tc>
                <a:extLst>
                  <a:ext uri="{0D108BD9-81ED-4DB2-BD59-A6C34878D82A}">
                    <a16:rowId xmlns:a16="http://schemas.microsoft.com/office/drawing/2014/main" val="4227674780"/>
                  </a:ext>
                </a:extLst>
              </a:tr>
              <a:tr h="552174">
                <a:tc>
                  <a:txBody>
                    <a:bodyPr/>
                    <a:lstStyle/>
                    <a:p>
                      <a:pPr algn="ctr"/>
                      <a:r>
                        <a:rPr lang="zh-CN" altLang="en-US" dirty="0"/>
                        <a:t>网络层</a:t>
                      </a:r>
                    </a:p>
                  </a:txBody>
                  <a:tcPr anchor="ctr"/>
                </a:tc>
                <a:extLst>
                  <a:ext uri="{0D108BD9-81ED-4DB2-BD59-A6C34878D82A}">
                    <a16:rowId xmlns:a16="http://schemas.microsoft.com/office/drawing/2014/main" val="500910484"/>
                  </a:ext>
                </a:extLst>
              </a:tr>
              <a:tr h="552174">
                <a:tc>
                  <a:txBody>
                    <a:bodyPr/>
                    <a:lstStyle/>
                    <a:p>
                      <a:pPr algn="ctr"/>
                      <a:r>
                        <a:rPr lang="zh-CN" altLang="en-US" dirty="0"/>
                        <a:t>数据链路层</a:t>
                      </a:r>
                    </a:p>
                  </a:txBody>
                  <a:tcPr anchor="ctr"/>
                </a:tc>
                <a:extLst>
                  <a:ext uri="{0D108BD9-81ED-4DB2-BD59-A6C34878D82A}">
                    <a16:rowId xmlns:a16="http://schemas.microsoft.com/office/drawing/2014/main" val="3825426113"/>
                  </a:ext>
                </a:extLst>
              </a:tr>
              <a:tr h="552174">
                <a:tc>
                  <a:txBody>
                    <a:bodyPr/>
                    <a:lstStyle/>
                    <a:p>
                      <a:pPr algn="ctr"/>
                      <a:r>
                        <a:rPr lang="zh-CN" altLang="en-US" dirty="0"/>
                        <a:t>物理层</a:t>
                      </a:r>
                    </a:p>
                  </a:txBody>
                  <a:tcPr anchor="ctr"/>
                </a:tc>
                <a:extLst>
                  <a:ext uri="{0D108BD9-81ED-4DB2-BD59-A6C34878D82A}">
                    <a16:rowId xmlns:a16="http://schemas.microsoft.com/office/drawing/2014/main" val="2690303143"/>
                  </a:ext>
                </a:extLst>
              </a:tr>
            </a:tbl>
          </a:graphicData>
        </a:graphic>
      </p:graphicFrame>
      <p:sp>
        <p:nvSpPr>
          <p:cNvPr id="3" name="对话气泡: 圆角矩形 3">
            <a:extLst>
              <a:ext uri="{FF2B5EF4-FFF2-40B4-BE49-F238E27FC236}">
                <a16:creationId xmlns:a16="http://schemas.microsoft.com/office/drawing/2014/main" id="{5FCDE3E9-79CD-18DB-A005-30C14C593F09}"/>
              </a:ext>
            </a:extLst>
          </p:cNvPr>
          <p:cNvSpPr/>
          <p:nvPr/>
        </p:nvSpPr>
        <p:spPr>
          <a:xfrm>
            <a:off x="5391888" y="2636912"/>
            <a:ext cx="3552087" cy="2760870"/>
          </a:xfrm>
          <a:prstGeom prst="wedgeRoundRectCallout">
            <a:avLst>
              <a:gd name="adj1" fmla="val -114263"/>
              <a:gd name="adj2" fmla="val 20128"/>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0" dirty="0"/>
              <a:t>网络设备子系统：</a:t>
            </a:r>
            <a:endParaRPr lang="en-US" altLang="zh-CN" b="0" dirty="0"/>
          </a:p>
          <a:p>
            <a:pPr algn="ctr"/>
            <a:r>
              <a:rPr lang="zh-CN" altLang="en-US" b="0" dirty="0"/>
              <a:t>选择队列，获取排队规则</a:t>
            </a:r>
            <a:r>
              <a:rPr lang="en-US" altLang="zh-CN" b="0" dirty="0" err="1"/>
              <a:t>qdisc</a:t>
            </a:r>
            <a:r>
              <a:rPr lang="en-US" altLang="zh-CN" b="0" dirty="0"/>
              <a:t>;</a:t>
            </a:r>
          </a:p>
          <a:p>
            <a:pPr algn="ctr"/>
            <a:r>
              <a:rPr lang="en-US" altLang="zh-CN" u="sng" dirty="0">
                <a:solidFill>
                  <a:srgbClr val="FF0000"/>
                </a:solidFill>
              </a:rPr>
              <a:t>TC</a:t>
            </a:r>
            <a:r>
              <a:rPr lang="zh-CN" altLang="en-US" u="sng" dirty="0">
                <a:solidFill>
                  <a:srgbClr val="FF0000"/>
                </a:solidFill>
              </a:rPr>
              <a:t>（</a:t>
            </a:r>
            <a:r>
              <a:rPr lang="en-US" altLang="zh-CN" u="sng" dirty="0">
                <a:solidFill>
                  <a:srgbClr val="FF0000"/>
                </a:solidFill>
              </a:rPr>
              <a:t>Traffic Control</a:t>
            </a:r>
            <a:r>
              <a:rPr lang="zh-CN" altLang="en-US" u="sng" dirty="0">
                <a:solidFill>
                  <a:srgbClr val="FF0000"/>
                </a:solidFill>
              </a:rPr>
              <a:t>）</a:t>
            </a:r>
            <a:endParaRPr lang="en-US" altLang="zh-CN" u="sng" dirty="0">
              <a:solidFill>
                <a:srgbClr val="FF0000"/>
              </a:solidFill>
            </a:endParaRPr>
          </a:p>
          <a:p>
            <a:pPr algn="ctr"/>
            <a:r>
              <a:rPr lang="en-US" altLang="zh-CN" b="0" dirty="0"/>
              <a:t>-------------</a:t>
            </a:r>
          </a:p>
          <a:p>
            <a:pPr algn="ctr"/>
            <a:r>
              <a:rPr lang="zh-CN" altLang="en-US" b="0" dirty="0"/>
              <a:t>网卡驱动：处理网卡队列，通知网卡发送数据，向</a:t>
            </a:r>
            <a:r>
              <a:rPr lang="en-US" altLang="zh-CN" b="0" dirty="0"/>
              <a:t>CPU</a:t>
            </a:r>
            <a:r>
              <a:rPr lang="zh-CN" altLang="en-US" b="0" dirty="0"/>
              <a:t>发送中断等</a:t>
            </a:r>
            <a:endParaRPr lang="en-US" altLang="zh-CN" b="0" dirty="0"/>
          </a:p>
        </p:txBody>
      </p:sp>
      <p:sp>
        <p:nvSpPr>
          <p:cNvPr id="4" name="灯片编号占位符 3">
            <a:extLst>
              <a:ext uri="{FF2B5EF4-FFF2-40B4-BE49-F238E27FC236}">
                <a16:creationId xmlns:a16="http://schemas.microsoft.com/office/drawing/2014/main" id="{B786CF98-4512-A642-E71B-41C107AE3DB2}"/>
              </a:ext>
            </a:extLst>
          </p:cNvPr>
          <p:cNvSpPr>
            <a:spLocks noGrp="1"/>
          </p:cNvSpPr>
          <p:nvPr>
            <p:ph type="sldNum" sz="quarter" idx="12"/>
          </p:nvPr>
        </p:nvSpPr>
        <p:spPr/>
        <p:txBody>
          <a:bodyPr/>
          <a:lstStyle/>
          <a:p>
            <a:pPr>
              <a:defRPr/>
            </a:pPr>
            <a:fld id="{2BE9E919-A463-264A-AD28-C5A0DC5B5896}" type="slidenum">
              <a:rPr lang="en-US" altLang="zh-CN" smtClean="0"/>
              <a:pPr>
                <a:defRPr/>
              </a:pPr>
              <a:t>78</a:t>
            </a:fld>
            <a:endParaRPr lang="en-US" altLang="zh-CN"/>
          </a:p>
        </p:txBody>
      </p:sp>
    </p:spTree>
    <p:extLst>
      <p:ext uri="{BB962C8B-B14F-4D97-AF65-F5344CB8AC3E}">
        <p14:creationId xmlns:p14="http://schemas.microsoft.com/office/powerpoint/2010/main" val="286213199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与</a:t>
            </a:r>
            <a:r>
              <a:rPr kumimoji="1" lang="en-US" altLang="zh-CN" sz="2400" dirty="0">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的差异</a:t>
            </a:r>
          </a:p>
        </p:txBody>
      </p:sp>
      <p:sp>
        <p:nvSpPr>
          <p:cNvPr id="2" name="灯片编号占位符 1">
            <a:extLst>
              <a:ext uri="{FF2B5EF4-FFF2-40B4-BE49-F238E27FC236}">
                <a16:creationId xmlns:a16="http://schemas.microsoft.com/office/drawing/2014/main" id="{ACD2F4E0-F43C-4D75-6EB0-775F21AF202A}"/>
              </a:ext>
            </a:extLst>
          </p:cNvPr>
          <p:cNvSpPr>
            <a:spLocks noGrp="1"/>
          </p:cNvSpPr>
          <p:nvPr>
            <p:ph type="sldNum" sz="quarter" idx="12"/>
          </p:nvPr>
        </p:nvSpPr>
        <p:spPr/>
        <p:txBody>
          <a:bodyPr/>
          <a:lstStyle/>
          <a:p>
            <a:pPr>
              <a:defRPr/>
            </a:pPr>
            <a:fld id="{2BE9E919-A463-264A-AD28-C5A0DC5B5896}" type="slidenum">
              <a:rPr lang="en-US" altLang="zh-CN" smtClean="0"/>
              <a:pPr>
                <a:defRPr/>
              </a:pPr>
              <a:t>79</a:t>
            </a:fld>
            <a:endParaRPr lang="en-US" altLang="zh-CN"/>
          </a:p>
        </p:txBody>
      </p:sp>
      <p:sp>
        <p:nvSpPr>
          <p:cNvPr id="3" name="内容占位符 3">
            <a:extLst>
              <a:ext uri="{FF2B5EF4-FFF2-40B4-BE49-F238E27FC236}">
                <a16:creationId xmlns:a16="http://schemas.microsoft.com/office/drawing/2014/main" id="{DAB953D9-B66B-2A8D-DB72-662032CAF43A}"/>
              </a:ext>
            </a:extLst>
          </p:cNvPr>
          <p:cNvSpPr txBox="1">
            <a:spLocks/>
          </p:cNvSpPr>
          <p:nvPr/>
        </p:nvSpPr>
        <p:spPr>
          <a:xfrm>
            <a:off x="567284" y="2038624"/>
            <a:ext cx="8376691" cy="466221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buNone/>
            </a:pPr>
            <a:r>
              <a:rPr lang="en-US" altLang="zh-CN" sz="2000" b="0" kern="0" dirty="0">
                <a:latin typeface="+mn-lt"/>
                <a:ea typeface="宋体" panose="02010600030101010101" pitchFamily="2" charset="-122"/>
                <a:cs typeface="Tahoma" panose="020B0604030504040204" pitchFamily="34" charset="0"/>
              </a:rPr>
              <a:t>1.</a:t>
            </a:r>
            <a:r>
              <a:rPr lang="zh-CN" altLang="en-US" sz="2000" b="0" kern="0" dirty="0">
                <a:latin typeface="+mn-lt"/>
                <a:ea typeface="宋体" panose="02010600030101010101" pitchFamily="2" charset="-122"/>
                <a:cs typeface="Tahoma" panose="020B0604030504040204" pitchFamily="34" charset="0"/>
              </a:rPr>
              <a:t> 作用点的差异</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仅能作用于流量流入</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既可以作用于流量流入，也可以作用于流量流出</a:t>
            </a:r>
            <a:endParaRPr lang="en-US" altLang="zh-CN" sz="2000" b="0" kern="0" dirty="0">
              <a:latin typeface="+mn-lt"/>
              <a:ea typeface="宋体" panose="02010600030101010101" pitchFamily="2" charset="-122"/>
              <a:cs typeface="Tahoma" panose="020B0604030504040204" pitchFamily="34" charset="0"/>
            </a:endParaRPr>
          </a:p>
          <a:p>
            <a:pPr marL="0" indent="0">
              <a:buNone/>
            </a:pPr>
            <a:endParaRPr lang="en-US" altLang="zh-CN" sz="2000" b="0" kern="0" dirty="0">
              <a:latin typeface="+mn-lt"/>
              <a:ea typeface="宋体" panose="02010600030101010101" pitchFamily="2" charset="-122"/>
              <a:cs typeface="Tahoma" panose="020B0604030504040204" pitchFamily="34" charset="0"/>
            </a:endParaRPr>
          </a:p>
          <a:p>
            <a:pPr marL="0" indent="0">
              <a:buNone/>
            </a:pPr>
            <a:r>
              <a:rPr lang="en-US" altLang="zh-CN" sz="2000" b="0" kern="0" dirty="0">
                <a:latin typeface="+mn-lt"/>
                <a:ea typeface="宋体" panose="02010600030101010101" pitchFamily="2" charset="-122"/>
                <a:cs typeface="Tahoma" panose="020B0604030504040204" pitchFamily="34" charset="0"/>
              </a:rPr>
              <a:t>2.</a:t>
            </a:r>
            <a:r>
              <a:rPr lang="zh-CN" altLang="en-US" sz="2000" b="0" kern="0" dirty="0">
                <a:latin typeface="+mn-lt"/>
                <a:ea typeface="宋体" panose="02010600030101010101" pitchFamily="2" charset="-122"/>
                <a:cs typeface="Tahoma" panose="020B0604030504040204" pitchFamily="34" charset="0"/>
              </a:rPr>
              <a:t> 输入输出的差异</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输入的</a:t>
            </a:r>
            <a:r>
              <a:rPr lang="en-US" altLang="zh-CN" sz="2000" b="0" kern="0" dirty="0" err="1">
                <a:latin typeface="+mn-lt"/>
                <a:ea typeface="宋体" panose="02010600030101010101" pitchFamily="2" charset="-122"/>
                <a:cs typeface="Tahoma" panose="020B0604030504040204" pitchFamily="34" charset="0"/>
              </a:rPr>
              <a:t>sk_buff</a:t>
            </a:r>
            <a:r>
              <a:rPr lang="zh-CN" altLang="en-US" sz="2000" b="0" kern="0" dirty="0">
                <a:latin typeface="+mn-lt"/>
                <a:ea typeface="宋体" panose="02010600030101010101" pitchFamily="2" charset="-122"/>
                <a:cs typeface="Tahoma" panose="020B0604030504040204" pitchFamily="34" charset="0"/>
              </a:rPr>
              <a:t>结构体由内核网络栈解析后给出，其内容比</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的</a:t>
            </a:r>
            <a:r>
              <a:rPr lang="en-US" altLang="zh-CN" sz="2000" b="0" kern="0" dirty="0" err="1">
                <a:latin typeface="+mn-lt"/>
                <a:ea typeface="宋体" panose="02010600030101010101" pitchFamily="2" charset="-122"/>
                <a:cs typeface="Tahoma" panose="020B0604030504040204" pitchFamily="34" charset="0"/>
              </a:rPr>
              <a:t>xdp_md</a:t>
            </a:r>
            <a:r>
              <a:rPr lang="zh-CN" altLang="en-US" sz="2000" b="0" kern="0" dirty="0">
                <a:latin typeface="+mn-lt"/>
                <a:ea typeface="宋体" panose="02010600030101010101" pitchFamily="2" charset="-122"/>
                <a:cs typeface="Tahoma" panose="020B0604030504040204" pitchFamily="34" charset="0"/>
              </a:rPr>
              <a:t>结构体丰富的多，</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程序不需要再额外解析流量的协议等内容</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相比</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的输出参数，</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可直接将数据包从接收网卡发送出去</a:t>
            </a:r>
            <a:endParaRPr lang="en-US" altLang="zh-CN" sz="2000" b="0" kern="0" dirty="0">
              <a:latin typeface="+mn-lt"/>
              <a:ea typeface="宋体" panose="02010600030101010101" pitchFamily="2" charset="-122"/>
              <a:cs typeface="Tahoma" panose="020B0604030504040204" pitchFamily="34" charset="0"/>
            </a:endParaRPr>
          </a:p>
          <a:p>
            <a:endParaRPr lang="en-US" altLang="zh-CN" sz="2000" b="0" kern="0" dirty="0">
              <a:latin typeface="+mn-lt"/>
              <a:ea typeface="宋体" panose="02010600030101010101" pitchFamily="2" charset="-122"/>
              <a:cs typeface="Tahoma" panose="020B0604030504040204" pitchFamily="34" charset="0"/>
            </a:endParaRPr>
          </a:p>
          <a:p>
            <a:pPr marL="0" indent="0">
              <a:buNone/>
            </a:pPr>
            <a:r>
              <a:rPr lang="en-US" altLang="zh-CN" sz="2000" b="0" kern="0" dirty="0">
                <a:latin typeface="+mn-lt"/>
                <a:ea typeface="宋体" panose="02010600030101010101" pitchFamily="2" charset="-122"/>
                <a:cs typeface="Tahoma" panose="020B0604030504040204" pitchFamily="34" charset="0"/>
              </a:rPr>
              <a:t>3.</a:t>
            </a:r>
            <a:r>
              <a:rPr lang="zh-CN" altLang="en-US" sz="2000" b="0" kern="0" dirty="0">
                <a:latin typeface="+mn-lt"/>
                <a:ea typeface="宋体" panose="02010600030101010101" pitchFamily="2" charset="-122"/>
                <a:cs typeface="Tahoma" panose="020B0604030504040204" pitchFamily="34" charset="0"/>
              </a:rPr>
              <a:t> 性能的差异</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的位置更为底层，在协议栈之前，其性能相比</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更高</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err="1">
                <a:latin typeface="+mn-lt"/>
                <a:ea typeface="宋体" panose="02010600030101010101" pitchFamily="2" charset="-122"/>
                <a:cs typeface="Tahoma" panose="020B0604030504040204" pitchFamily="34" charset="0"/>
              </a:rPr>
              <a:t>sk_buff</a:t>
            </a:r>
            <a:r>
              <a:rPr lang="zh-CN" altLang="en-US" sz="2000" b="0" kern="0" dirty="0">
                <a:latin typeface="+mn-lt"/>
                <a:ea typeface="宋体" panose="02010600030101010101" pitchFamily="2" charset="-122"/>
                <a:cs typeface="Tahoma" panose="020B0604030504040204" pitchFamily="34" charset="0"/>
              </a:rPr>
              <a:t>过于复杂，包含</a:t>
            </a:r>
            <a:r>
              <a:rPr lang="en-US" altLang="zh-CN" sz="2000" b="0" kern="0" dirty="0">
                <a:latin typeface="+mn-lt"/>
                <a:ea typeface="宋体" panose="02010600030101010101" pitchFamily="2" charset="-122"/>
                <a:cs typeface="Tahoma" panose="020B0604030504040204" pitchFamily="34" charset="0"/>
              </a:rPr>
              <a:t>GSO</a:t>
            </a:r>
            <a:r>
              <a:rPr lang="zh-CN" altLang="en-US" sz="2000" b="0" kern="0" dirty="0">
                <a:latin typeface="+mn-lt"/>
                <a:ea typeface="宋体" panose="02010600030101010101" pitchFamily="2" charset="-122"/>
                <a:cs typeface="Tahoma" panose="020B0604030504040204" pitchFamily="34" charset="0"/>
              </a:rPr>
              <a:t>等信息，因此</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切换协议的难度要高于</a:t>
            </a:r>
            <a:r>
              <a:rPr lang="en-US" altLang="zh-CN" sz="2000" b="0" kern="0" dirty="0">
                <a:latin typeface="+mn-lt"/>
                <a:ea typeface="宋体" panose="02010600030101010101" pitchFamily="2" charset="-122"/>
                <a:cs typeface="Tahoma" panose="020B0604030504040204" pitchFamily="34" charset="0"/>
              </a:rPr>
              <a:t>XDP</a:t>
            </a:r>
          </a:p>
        </p:txBody>
      </p:sp>
    </p:spTree>
    <p:extLst>
      <p:ext uri="{BB962C8B-B14F-4D97-AF65-F5344CB8AC3E}">
        <p14:creationId xmlns:p14="http://schemas.microsoft.com/office/powerpoint/2010/main" val="36513380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的优势</a:t>
            </a:r>
          </a:p>
        </p:txBody>
      </p:sp>
      <p:sp>
        <p:nvSpPr>
          <p:cNvPr id="4" name="灯片编号占位符 3">
            <a:extLst>
              <a:ext uri="{FF2B5EF4-FFF2-40B4-BE49-F238E27FC236}">
                <a16:creationId xmlns:a16="http://schemas.microsoft.com/office/drawing/2014/main" id="{42623368-9565-93B2-4F5C-C583B2D8A29B}"/>
              </a:ext>
            </a:extLst>
          </p:cNvPr>
          <p:cNvSpPr>
            <a:spLocks noGrp="1"/>
          </p:cNvSpPr>
          <p:nvPr>
            <p:ph type="sldNum" sz="quarter" idx="12"/>
          </p:nvPr>
        </p:nvSpPr>
        <p:spPr/>
        <p:txBody>
          <a:bodyPr/>
          <a:lstStyle/>
          <a:p>
            <a:pPr>
              <a:defRPr/>
            </a:pPr>
            <a:fld id="{2BE9E919-A463-264A-AD28-C5A0DC5B5896}" type="slidenum">
              <a:rPr lang="en-US" altLang="zh-CN" smtClean="0"/>
              <a:pPr>
                <a:defRPr/>
              </a:pPr>
              <a:t>8</a:t>
            </a:fld>
            <a:endParaRPr lang="en-US" altLang="zh-CN"/>
          </a:p>
        </p:txBody>
      </p:sp>
      <p:sp>
        <p:nvSpPr>
          <p:cNvPr id="6" name="圆角矩形 5">
            <a:extLst>
              <a:ext uri="{FF2B5EF4-FFF2-40B4-BE49-F238E27FC236}">
                <a16:creationId xmlns:a16="http://schemas.microsoft.com/office/drawing/2014/main" id="{350A73AF-ACA2-1DA0-5B75-FFE5205ED84B}"/>
              </a:ext>
            </a:extLst>
          </p:cNvPr>
          <p:cNvSpPr/>
          <p:nvPr/>
        </p:nvSpPr>
        <p:spPr bwMode="auto">
          <a:xfrm>
            <a:off x="323528" y="2356364"/>
            <a:ext cx="2664296" cy="3808940"/>
          </a:xfrm>
          <a:prstGeom prst="roundRect">
            <a:avLst/>
          </a:prstGeom>
          <a:no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7" name="圆角矩形 6">
            <a:extLst>
              <a:ext uri="{FF2B5EF4-FFF2-40B4-BE49-F238E27FC236}">
                <a16:creationId xmlns:a16="http://schemas.microsoft.com/office/drawing/2014/main" id="{99E58E3B-436C-6967-B9F4-0AB7292C7F5E}"/>
              </a:ext>
            </a:extLst>
          </p:cNvPr>
          <p:cNvSpPr/>
          <p:nvPr/>
        </p:nvSpPr>
        <p:spPr bwMode="auto">
          <a:xfrm>
            <a:off x="3239852" y="2356706"/>
            <a:ext cx="2664296" cy="3808940"/>
          </a:xfrm>
          <a:prstGeom prst="roundRect">
            <a:avLst/>
          </a:prstGeom>
          <a:noFill/>
          <a:ln w="381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8" name="圆角矩形 7">
            <a:extLst>
              <a:ext uri="{FF2B5EF4-FFF2-40B4-BE49-F238E27FC236}">
                <a16:creationId xmlns:a16="http://schemas.microsoft.com/office/drawing/2014/main" id="{B807DEA0-9AEC-EBE4-E700-612899A3790F}"/>
              </a:ext>
            </a:extLst>
          </p:cNvPr>
          <p:cNvSpPr/>
          <p:nvPr/>
        </p:nvSpPr>
        <p:spPr bwMode="auto">
          <a:xfrm>
            <a:off x="6156176" y="2356364"/>
            <a:ext cx="2664296" cy="3808940"/>
          </a:xfrm>
          <a:prstGeom prst="roundRect">
            <a:avLst/>
          </a:prstGeom>
          <a:noFill/>
          <a:ln w="38100" cap="flat" cmpd="sng" algn="ctr">
            <a:solidFill>
              <a:srgbClr val="E99AB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rgbClr val="E99ABF"/>
              </a:solidFill>
              <a:effectLst/>
              <a:latin typeface="Tahoma" pitchFamily="34" charset="0"/>
              <a:ea typeface="宋体" pitchFamily="2" charset="-122"/>
            </a:endParaRPr>
          </a:p>
        </p:txBody>
      </p:sp>
      <p:pic>
        <p:nvPicPr>
          <p:cNvPr id="11" name="图片 10">
            <a:extLst>
              <a:ext uri="{FF2B5EF4-FFF2-40B4-BE49-F238E27FC236}">
                <a16:creationId xmlns:a16="http://schemas.microsoft.com/office/drawing/2014/main" id="{51D70852-2BF9-00D8-CB5C-667D2DE8ED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2492896"/>
            <a:ext cx="779016" cy="779016"/>
          </a:xfrm>
          <a:prstGeom prst="rect">
            <a:avLst/>
          </a:prstGeom>
        </p:spPr>
      </p:pic>
      <p:pic>
        <p:nvPicPr>
          <p:cNvPr id="14" name="图片 13">
            <a:extLst>
              <a:ext uri="{FF2B5EF4-FFF2-40B4-BE49-F238E27FC236}">
                <a16:creationId xmlns:a16="http://schemas.microsoft.com/office/drawing/2014/main" id="{B5E40D8F-1EBB-7322-6D4F-326988C996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1880" y="2522532"/>
            <a:ext cx="779016" cy="779016"/>
          </a:xfrm>
          <a:prstGeom prst="rect">
            <a:avLst/>
          </a:prstGeom>
        </p:spPr>
      </p:pic>
      <p:pic>
        <p:nvPicPr>
          <p:cNvPr id="16" name="图片 15">
            <a:extLst>
              <a:ext uri="{FF2B5EF4-FFF2-40B4-BE49-F238E27FC236}">
                <a16:creationId xmlns:a16="http://schemas.microsoft.com/office/drawing/2014/main" id="{D4296149-CAAD-41BA-F6B8-0B6CE02A97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2200" y="2431931"/>
            <a:ext cx="838506" cy="838506"/>
          </a:xfrm>
          <a:prstGeom prst="rect">
            <a:avLst/>
          </a:prstGeom>
        </p:spPr>
      </p:pic>
      <p:sp>
        <p:nvSpPr>
          <p:cNvPr id="17" name="文本框 16">
            <a:extLst>
              <a:ext uri="{FF2B5EF4-FFF2-40B4-BE49-F238E27FC236}">
                <a16:creationId xmlns:a16="http://schemas.microsoft.com/office/drawing/2014/main" id="{E8787928-1B9A-0165-E53A-B25F50362967}"/>
              </a:ext>
            </a:extLst>
          </p:cNvPr>
          <p:cNvSpPr txBox="1"/>
          <p:nvPr/>
        </p:nvSpPr>
        <p:spPr>
          <a:xfrm>
            <a:off x="1469120" y="2635740"/>
            <a:ext cx="779016" cy="430887"/>
          </a:xfrm>
          <a:prstGeom prst="rect">
            <a:avLst/>
          </a:prstGeom>
          <a:noFill/>
        </p:spPr>
        <p:txBody>
          <a:bodyPr wrap="square" rtlCol="0">
            <a:spAutoFit/>
          </a:bodyPr>
          <a:lstStyle/>
          <a:p>
            <a:r>
              <a:rPr kumimoji="1" lang="zh-CN" altLang="en-US" sz="2200" dirty="0">
                <a:latin typeface="SimHei" panose="02010609060101010101" pitchFamily="49" charset="-122"/>
                <a:ea typeface="SimHei" panose="02010609060101010101" pitchFamily="49" charset="-122"/>
              </a:rPr>
              <a:t>性能</a:t>
            </a:r>
          </a:p>
        </p:txBody>
      </p:sp>
      <p:sp>
        <p:nvSpPr>
          <p:cNvPr id="18" name="文本框 17">
            <a:extLst>
              <a:ext uri="{FF2B5EF4-FFF2-40B4-BE49-F238E27FC236}">
                <a16:creationId xmlns:a16="http://schemas.microsoft.com/office/drawing/2014/main" id="{E4D13524-521D-9AC0-89AA-D216B74CB6F8}"/>
              </a:ext>
            </a:extLst>
          </p:cNvPr>
          <p:cNvSpPr txBox="1"/>
          <p:nvPr/>
        </p:nvSpPr>
        <p:spPr>
          <a:xfrm>
            <a:off x="4345562" y="2635739"/>
            <a:ext cx="779016" cy="430887"/>
          </a:xfrm>
          <a:prstGeom prst="rect">
            <a:avLst/>
          </a:prstGeom>
          <a:noFill/>
        </p:spPr>
        <p:txBody>
          <a:bodyPr wrap="square" rtlCol="0">
            <a:spAutoFit/>
          </a:bodyPr>
          <a:lstStyle/>
          <a:p>
            <a:r>
              <a:rPr kumimoji="1" lang="zh-CN" altLang="en-US" sz="2200" dirty="0">
                <a:latin typeface="SimHei" panose="02010609060101010101" pitchFamily="49" charset="-122"/>
                <a:ea typeface="SimHei" panose="02010609060101010101" pitchFamily="49" charset="-122"/>
              </a:rPr>
              <a:t>安全</a:t>
            </a:r>
          </a:p>
        </p:txBody>
      </p:sp>
      <p:sp>
        <p:nvSpPr>
          <p:cNvPr id="19" name="文本框 18">
            <a:extLst>
              <a:ext uri="{FF2B5EF4-FFF2-40B4-BE49-F238E27FC236}">
                <a16:creationId xmlns:a16="http://schemas.microsoft.com/office/drawing/2014/main" id="{129C1FE9-CB2C-E030-A593-2FA0DF8B789D}"/>
              </a:ext>
            </a:extLst>
          </p:cNvPr>
          <p:cNvSpPr txBox="1"/>
          <p:nvPr/>
        </p:nvSpPr>
        <p:spPr>
          <a:xfrm>
            <a:off x="7285372" y="2635738"/>
            <a:ext cx="779016" cy="430887"/>
          </a:xfrm>
          <a:prstGeom prst="rect">
            <a:avLst/>
          </a:prstGeom>
          <a:noFill/>
        </p:spPr>
        <p:txBody>
          <a:bodyPr wrap="square" rtlCol="0">
            <a:spAutoFit/>
          </a:bodyPr>
          <a:lstStyle/>
          <a:p>
            <a:r>
              <a:rPr kumimoji="1" lang="zh-CN" altLang="en-US" sz="2200" dirty="0">
                <a:latin typeface="SimHei" panose="02010609060101010101" pitchFamily="49" charset="-122"/>
                <a:ea typeface="SimHei" panose="02010609060101010101" pitchFamily="49" charset="-122"/>
              </a:rPr>
              <a:t>灵活</a:t>
            </a:r>
          </a:p>
        </p:txBody>
      </p:sp>
      <p:sp>
        <p:nvSpPr>
          <p:cNvPr id="20" name="文本框 19">
            <a:extLst>
              <a:ext uri="{FF2B5EF4-FFF2-40B4-BE49-F238E27FC236}">
                <a16:creationId xmlns:a16="http://schemas.microsoft.com/office/drawing/2014/main" id="{A02F6A9F-573A-B3AA-8D12-600673D19600}"/>
              </a:ext>
            </a:extLst>
          </p:cNvPr>
          <p:cNvSpPr txBox="1"/>
          <p:nvPr/>
        </p:nvSpPr>
        <p:spPr>
          <a:xfrm>
            <a:off x="478982" y="3585055"/>
            <a:ext cx="2241974" cy="1874680"/>
          </a:xfrm>
          <a:prstGeom prst="rect">
            <a:avLst/>
          </a:prstGeom>
          <a:noFill/>
        </p:spPr>
        <p:txBody>
          <a:bodyPr wrap="square" rtlCol="0">
            <a:spAutoFit/>
          </a:bodyPr>
          <a:lstStyle/>
          <a:p>
            <a:pPr>
              <a:lnSpc>
                <a:spcPct val="150000"/>
              </a:lnSpc>
            </a:pPr>
            <a:r>
              <a:rPr lang="en" altLang="zh-CN" sz="2000" b="0" i="0" dirty="0" err="1">
                <a:solidFill>
                  <a:srgbClr val="000000"/>
                </a:solidFill>
                <a:effectLst/>
                <a:latin typeface="system-ui"/>
              </a:rPr>
              <a:t>eBPF</a:t>
            </a:r>
            <a:r>
              <a:rPr lang="en" altLang="zh-CN" sz="2000" b="0" i="0" dirty="0">
                <a:solidFill>
                  <a:srgbClr val="000000"/>
                </a:solidFill>
                <a:effectLst/>
                <a:latin typeface="system-ui"/>
              </a:rPr>
              <a:t> </a:t>
            </a:r>
            <a:r>
              <a:rPr lang="zh-CN" altLang="en-US" sz="2000" b="0" i="0" dirty="0">
                <a:solidFill>
                  <a:srgbClr val="000000"/>
                </a:solidFill>
                <a:effectLst/>
                <a:latin typeface="system-ui"/>
              </a:rPr>
              <a:t>通过 </a:t>
            </a:r>
            <a:r>
              <a:rPr lang="en" altLang="zh-CN" sz="2000" b="0" i="0" dirty="0">
                <a:solidFill>
                  <a:srgbClr val="000000"/>
                </a:solidFill>
                <a:effectLst/>
                <a:latin typeface="system-ui"/>
              </a:rPr>
              <a:t>JIT </a:t>
            </a:r>
            <a:r>
              <a:rPr lang="zh-CN" altLang="en-US" sz="2000" b="0" i="0" dirty="0">
                <a:solidFill>
                  <a:srgbClr val="000000"/>
                </a:solidFill>
                <a:effectLst/>
                <a:latin typeface="system-ui"/>
              </a:rPr>
              <a:t>编译并直接在内核中运行，极大地改进了处理</a:t>
            </a:r>
            <a:r>
              <a:rPr lang="zh-CN" altLang="en-US" sz="2000" b="0" dirty="0">
                <a:solidFill>
                  <a:srgbClr val="000000"/>
                </a:solidFill>
                <a:latin typeface="system-ui"/>
              </a:rPr>
              <a:t>速度</a:t>
            </a:r>
            <a:r>
              <a:rPr lang="zh-CN" altLang="en-US" sz="2000" b="0" i="0" dirty="0">
                <a:solidFill>
                  <a:srgbClr val="000000"/>
                </a:solidFill>
                <a:effectLst/>
                <a:latin typeface="system-ui"/>
              </a:rPr>
              <a:t>。</a:t>
            </a:r>
            <a:endParaRPr kumimoji="1" lang="zh-CN" altLang="en-US" sz="2000" dirty="0"/>
          </a:p>
        </p:txBody>
      </p:sp>
      <p:sp>
        <p:nvSpPr>
          <p:cNvPr id="21" name="文本框 20">
            <a:extLst>
              <a:ext uri="{FF2B5EF4-FFF2-40B4-BE49-F238E27FC236}">
                <a16:creationId xmlns:a16="http://schemas.microsoft.com/office/drawing/2014/main" id="{992AA929-D2F1-2AB1-6031-EF6933F1074A}"/>
              </a:ext>
            </a:extLst>
          </p:cNvPr>
          <p:cNvSpPr txBox="1"/>
          <p:nvPr/>
        </p:nvSpPr>
        <p:spPr>
          <a:xfrm>
            <a:off x="3451012" y="3585054"/>
            <a:ext cx="2417131" cy="1932177"/>
          </a:xfrm>
          <a:prstGeom prst="rect">
            <a:avLst/>
          </a:prstGeom>
          <a:noFill/>
        </p:spPr>
        <p:txBody>
          <a:bodyPr wrap="square" rtlCol="0">
            <a:spAutoFit/>
          </a:bodyPr>
          <a:lstStyle/>
          <a:p>
            <a:pPr>
              <a:lnSpc>
                <a:spcPct val="150000"/>
              </a:lnSpc>
            </a:pPr>
            <a:r>
              <a:rPr lang="en" altLang="zh-CN" sz="2000" b="0" i="0" dirty="0" err="1">
                <a:solidFill>
                  <a:srgbClr val="000000"/>
                </a:solidFill>
                <a:effectLst/>
                <a:latin typeface="system-ui"/>
              </a:rPr>
              <a:t>eBPF</a:t>
            </a:r>
            <a:r>
              <a:rPr lang="en" altLang="zh-CN" sz="2000" b="0" i="0" dirty="0">
                <a:solidFill>
                  <a:srgbClr val="000000"/>
                </a:solidFill>
                <a:effectLst/>
                <a:latin typeface="system-ui"/>
              </a:rPr>
              <a:t> </a:t>
            </a:r>
            <a:r>
              <a:rPr lang="zh-CN" altLang="en-US" sz="2000" b="0" i="0" dirty="0">
                <a:solidFill>
                  <a:srgbClr val="000000"/>
                </a:solidFill>
                <a:effectLst/>
                <a:latin typeface="system-ui"/>
              </a:rPr>
              <a:t>程序经验证不会使内核崩溃，并且只能由超级用户修改。</a:t>
            </a:r>
            <a:endParaRPr kumimoji="1" lang="zh-CN" altLang="en-US" sz="2000" dirty="0"/>
          </a:p>
        </p:txBody>
      </p:sp>
      <p:sp>
        <p:nvSpPr>
          <p:cNvPr id="22" name="文本框 21">
            <a:extLst>
              <a:ext uri="{FF2B5EF4-FFF2-40B4-BE49-F238E27FC236}">
                <a16:creationId xmlns:a16="http://schemas.microsoft.com/office/drawing/2014/main" id="{4F2812BD-1BD7-1A82-0EC8-421192438806}"/>
              </a:ext>
            </a:extLst>
          </p:cNvPr>
          <p:cNvSpPr txBox="1"/>
          <p:nvPr/>
        </p:nvSpPr>
        <p:spPr>
          <a:xfrm>
            <a:off x="6364528" y="3585055"/>
            <a:ext cx="2292818" cy="1874680"/>
          </a:xfrm>
          <a:prstGeom prst="rect">
            <a:avLst/>
          </a:prstGeom>
          <a:noFill/>
        </p:spPr>
        <p:txBody>
          <a:bodyPr wrap="square" rtlCol="0">
            <a:spAutoFit/>
          </a:bodyPr>
          <a:lstStyle/>
          <a:p>
            <a:pPr>
              <a:lnSpc>
                <a:spcPct val="150000"/>
              </a:lnSpc>
            </a:pPr>
            <a:r>
              <a:rPr lang="zh-CN" altLang="en-US" sz="2000" b="0" i="0" dirty="0">
                <a:solidFill>
                  <a:srgbClr val="000000"/>
                </a:solidFill>
                <a:effectLst/>
                <a:latin typeface="system-ui"/>
              </a:rPr>
              <a:t>无需重新启动或给内核打补丁，即可修改内核或向内核添加功能和用例。</a:t>
            </a:r>
            <a:endParaRPr kumimoji="1" lang="zh-CN" altLang="en-US" sz="2000" dirty="0"/>
          </a:p>
        </p:txBody>
      </p:sp>
    </p:spTree>
    <p:extLst>
      <p:ext uri="{BB962C8B-B14F-4D97-AF65-F5344CB8AC3E}">
        <p14:creationId xmlns:p14="http://schemas.microsoft.com/office/powerpoint/2010/main" val="187694171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与</a:t>
            </a:r>
            <a:r>
              <a:rPr kumimoji="1" lang="en-US" altLang="zh-CN" sz="2400" dirty="0">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的选择</a:t>
            </a:r>
          </a:p>
        </p:txBody>
      </p:sp>
      <p:sp>
        <p:nvSpPr>
          <p:cNvPr id="2" name="灯片编号占位符 1">
            <a:extLst>
              <a:ext uri="{FF2B5EF4-FFF2-40B4-BE49-F238E27FC236}">
                <a16:creationId xmlns:a16="http://schemas.microsoft.com/office/drawing/2014/main" id="{C8A9D501-E187-4DAA-FDBC-AD05F060AB05}"/>
              </a:ext>
            </a:extLst>
          </p:cNvPr>
          <p:cNvSpPr>
            <a:spLocks noGrp="1"/>
          </p:cNvSpPr>
          <p:nvPr>
            <p:ph type="sldNum" sz="quarter" idx="12"/>
          </p:nvPr>
        </p:nvSpPr>
        <p:spPr/>
        <p:txBody>
          <a:bodyPr/>
          <a:lstStyle/>
          <a:p>
            <a:pPr>
              <a:defRPr/>
            </a:pPr>
            <a:fld id="{2BE9E919-A463-264A-AD28-C5A0DC5B5896}" type="slidenum">
              <a:rPr lang="en-US" altLang="zh-CN" smtClean="0"/>
              <a:pPr>
                <a:defRPr/>
              </a:pPr>
              <a:t>80</a:t>
            </a:fld>
            <a:endParaRPr lang="en-US" altLang="zh-CN"/>
          </a:p>
        </p:txBody>
      </p:sp>
      <p:sp>
        <p:nvSpPr>
          <p:cNvPr id="3" name="内容占位符 3">
            <a:extLst>
              <a:ext uri="{FF2B5EF4-FFF2-40B4-BE49-F238E27FC236}">
                <a16:creationId xmlns:a16="http://schemas.microsoft.com/office/drawing/2014/main" id="{B408F65F-4182-D02B-3ABF-619C84683475}"/>
              </a:ext>
            </a:extLst>
          </p:cNvPr>
          <p:cNvSpPr txBox="1">
            <a:spLocks/>
          </p:cNvSpPr>
          <p:nvPr/>
        </p:nvSpPr>
        <p:spPr>
          <a:xfrm>
            <a:off x="567284" y="2038624"/>
            <a:ext cx="8376691" cy="466221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marL="0" indent="0">
              <a:buNone/>
            </a:pPr>
            <a:r>
              <a:rPr lang="en-US" altLang="zh-CN" sz="2000" b="0" kern="0" dirty="0">
                <a:latin typeface="+mn-lt"/>
                <a:ea typeface="宋体" panose="02010600030101010101" pitchFamily="2" charset="-122"/>
                <a:cs typeface="Tahoma" panose="020B0604030504040204" pitchFamily="34" charset="0"/>
              </a:rPr>
              <a:t>1.</a:t>
            </a:r>
            <a:r>
              <a:rPr lang="zh-CN" altLang="en-US" sz="2000" b="0" kern="0" dirty="0">
                <a:latin typeface="+mn-lt"/>
                <a:ea typeface="宋体" panose="02010600030101010101" pitchFamily="2" charset="-122"/>
                <a:cs typeface="Tahoma" panose="020B0604030504040204" pitchFamily="34" charset="0"/>
              </a:rPr>
              <a:t> </a:t>
            </a:r>
            <a:r>
              <a:rPr lang="en-US" altLang="zh-CN" sz="2000" b="0" kern="0" dirty="0">
                <a:latin typeface="+mn-lt"/>
                <a:ea typeface="宋体" panose="02010600030101010101" pitchFamily="2" charset="-122"/>
                <a:cs typeface="Tahoma" panose="020B0604030504040204" pitchFamily="34" charset="0"/>
              </a:rPr>
              <a:t>XDP</a:t>
            </a:r>
          </a:p>
          <a:p>
            <a:r>
              <a:rPr lang="en" altLang="zh-CN" sz="2000" b="0" kern="0" dirty="0">
                <a:latin typeface="+mn-lt"/>
                <a:ea typeface="宋体" panose="02010600030101010101" pitchFamily="2" charset="-122"/>
                <a:cs typeface="Tahoma" panose="020B0604030504040204" pitchFamily="34" charset="0"/>
              </a:rPr>
              <a:t>DDoS </a:t>
            </a:r>
            <a:r>
              <a:rPr lang="zh-CN" altLang="en-US" sz="2000" b="0" kern="0" dirty="0">
                <a:latin typeface="+mn-lt"/>
                <a:ea typeface="宋体" panose="02010600030101010101" pitchFamily="2" charset="-122"/>
                <a:cs typeface="Tahoma" panose="020B0604030504040204" pitchFamily="34" charset="0"/>
              </a:rPr>
              <a:t>防御、防火墙：利用</a:t>
            </a:r>
            <a:r>
              <a:rPr lang="en" altLang="zh-CN" sz="2000" b="0" kern="0" dirty="0">
                <a:latin typeface="+mn-lt"/>
                <a:ea typeface="宋体" panose="02010600030101010101" pitchFamily="2" charset="-122"/>
                <a:cs typeface="Tahoma" panose="020B0604030504040204" pitchFamily="34" charset="0"/>
              </a:rPr>
              <a:t>XDP_DROP</a:t>
            </a:r>
            <a:r>
              <a:rPr lang="zh-CN" altLang="en-US" sz="2000" b="0" kern="0" dirty="0">
                <a:latin typeface="+mn-lt"/>
                <a:ea typeface="宋体" panose="02010600030101010101" pitchFamily="2" charset="-122"/>
                <a:cs typeface="Tahoma" panose="020B0604030504040204" pitchFamily="34" charset="0"/>
              </a:rPr>
              <a:t>高效丢弃数据包</a:t>
            </a:r>
          </a:p>
          <a:p>
            <a:r>
              <a:rPr lang="zh-CN" altLang="en-US" sz="2000" b="0" kern="0" dirty="0">
                <a:latin typeface="+mn-lt"/>
                <a:ea typeface="宋体" panose="02010600030101010101" pitchFamily="2" charset="-122"/>
                <a:cs typeface="Tahoma" panose="020B0604030504040204" pitchFamily="34" charset="0"/>
              </a:rPr>
              <a:t>转发和负载均衡：通过 </a:t>
            </a:r>
            <a:r>
              <a:rPr lang="en" altLang="zh-CN" sz="2000" b="0" kern="0" dirty="0">
                <a:latin typeface="+mn-lt"/>
                <a:ea typeface="宋体" panose="02010600030101010101" pitchFamily="2" charset="-122"/>
                <a:cs typeface="Tahoma" panose="020B0604030504040204" pitchFamily="34" charset="0"/>
              </a:rPr>
              <a:t>XDP_TX </a:t>
            </a:r>
            <a:r>
              <a:rPr lang="zh-CN" altLang="en-US" sz="2000" b="0" kern="0" dirty="0">
                <a:latin typeface="+mn-lt"/>
                <a:ea typeface="宋体" panose="02010600030101010101" pitchFamily="2" charset="-122"/>
                <a:cs typeface="Tahoma" panose="020B0604030504040204" pitchFamily="34" charset="0"/>
              </a:rPr>
              <a:t>或 </a:t>
            </a:r>
            <a:r>
              <a:rPr lang="en" altLang="zh-CN" sz="2000" b="0" kern="0" dirty="0">
                <a:latin typeface="+mn-lt"/>
                <a:ea typeface="宋体" panose="02010600030101010101" pitchFamily="2" charset="-122"/>
                <a:cs typeface="Tahoma" panose="020B0604030504040204" pitchFamily="34" charset="0"/>
              </a:rPr>
              <a:t>XDP_REDIRECT </a:t>
            </a:r>
            <a:r>
              <a:rPr lang="zh-CN" altLang="en-US" sz="2000" b="0" kern="0" dirty="0">
                <a:latin typeface="+mn-lt"/>
                <a:ea typeface="宋体" panose="02010600030101010101" pitchFamily="2" charset="-122"/>
                <a:cs typeface="Tahoma" panose="020B0604030504040204" pitchFamily="34" charset="0"/>
              </a:rPr>
              <a:t>动作实现</a:t>
            </a:r>
            <a:endParaRPr lang="en-US" altLang="zh-CN" sz="2000" b="0" kern="0" dirty="0">
              <a:latin typeface="+mn-lt"/>
              <a:ea typeface="宋体" panose="02010600030101010101" pitchFamily="2" charset="-122"/>
              <a:cs typeface="Tahoma" panose="020B0604030504040204" pitchFamily="34" charset="0"/>
            </a:endParaRPr>
          </a:p>
          <a:p>
            <a:pPr marL="0" indent="0">
              <a:buNone/>
            </a:pPr>
            <a:r>
              <a:rPr lang="zh-CN" altLang="en-US" sz="2000" b="0" kern="0" dirty="0">
                <a:latin typeface="+mn-lt"/>
                <a:ea typeface="宋体" panose="02010600030101010101" pitchFamily="2" charset="-122"/>
                <a:cs typeface="Tahoma" panose="020B0604030504040204" pitchFamily="34" charset="0"/>
              </a:rPr>
              <a:t>都是传入流量，且不需要获得更详细的协议栈信息</a:t>
            </a:r>
          </a:p>
          <a:p>
            <a:endParaRPr lang="en-US" altLang="zh-CN" sz="2000" b="0" kern="0" dirty="0">
              <a:latin typeface="+mn-lt"/>
              <a:ea typeface="宋体" panose="02010600030101010101" pitchFamily="2" charset="-122"/>
              <a:cs typeface="Tahoma" panose="020B0604030504040204" pitchFamily="34" charset="0"/>
            </a:endParaRPr>
          </a:p>
          <a:p>
            <a:pPr marL="0" indent="0">
              <a:buNone/>
            </a:pPr>
            <a:r>
              <a:rPr lang="en-US" altLang="zh-CN" sz="2000" b="0" kern="0" dirty="0">
                <a:latin typeface="+mn-lt"/>
                <a:ea typeface="宋体" panose="02010600030101010101" pitchFamily="2" charset="-122"/>
                <a:cs typeface="Tahoma" panose="020B0604030504040204" pitchFamily="34" charset="0"/>
              </a:rPr>
              <a:t>2.</a:t>
            </a:r>
            <a:r>
              <a:rPr lang="zh-CN" altLang="en-US" sz="2000" b="0" kern="0" dirty="0">
                <a:latin typeface="+mn-lt"/>
                <a:ea typeface="宋体" panose="02010600030101010101" pitchFamily="2" charset="-122"/>
                <a:cs typeface="Tahoma" panose="020B0604030504040204" pitchFamily="34" charset="0"/>
              </a:rPr>
              <a:t> </a:t>
            </a:r>
            <a:r>
              <a:rPr lang="en-US" altLang="zh-CN" sz="2000" b="0" kern="0" dirty="0">
                <a:latin typeface="+mn-lt"/>
                <a:ea typeface="宋体" panose="02010600030101010101" pitchFamily="2" charset="-122"/>
                <a:cs typeface="Tahoma" panose="020B0604030504040204" pitchFamily="34" charset="0"/>
              </a:rPr>
              <a:t>TC</a:t>
            </a:r>
          </a:p>
          <a:p>
            <a:r>
              <a:rPr lang="zh-CN" altLang="en-US" sz="2000" b="0" kern="0" dirty="0">
                <a:latin typeface="+mn-lt"/>
                <a:ea typeface="宋体" panose="02010600030101010101" pitchFamily="2" charset="-122"/>
                <a:cs typeface="Tahoma" panose="020B0604030504040204" pitchFamily="34" charset="0"/>
              </a:rPr>
              <a:t>传出流量的数据修改</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需要内核网络栈处理后的</a:t>
            </a:r>
            <a:r>
              <a:rPr lang="zh-CN" altLang="en-US" sz="2000" b="0" kern="0">
                <a:latin typeface="+mn-lt"/>
                <a:ea typeface="宋体" panose="02010600030101010101" pitchFamily="2" charset="-122"/>
                <a:cs typeface="Tahoma" panose="020B0604030504040204" pitchFamily="34" charset="0"/>
              </a:rPr>
              <a:t>额外信息</a:t>
            </a:r>
            <a:endParaRPr lang="en-US" altLang="zh-CN" sz="2000" b="0" kern="0" dirty="0">
              <a:latin typeface="+mn-lt"/>
              <a:ea typeface="宋体" panose="02010600030101010101" pitchFamily="2" charset="-122"/>
              <a:cs typeface="Tahoma" panose="020B0604030504040204" pitchFamily="34" charset="0"/>
            </a:endParaRPr>
          </a:p>
          <a:p>
            <a:endParaRPr lang="en-US" altLang="zh-CN" sz="2000" b="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220127072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输入参数</a:t>
            </a:r>
          </a:p>
        </p:txBody>
      </p:sp>
      <p:sp>
        <p:nvSpPr>
          <p:cNvPr id="3" name="灯片编号占位符 2">
            <a:extLst>
              <a:ext uri="{FF2B5EF4-FFF2-40B4-BE49-F238E27FC236}">
                <a16:creationId xmlns:a16="http://schemas.microsoft.com/office/drawing/2014/main" id="{30122F67-EA04-635E-91BF-A013660DE35A}"/>
              </a:ext>
            </a:extLst>
          </p:cNvPr>
          <p:cNvSpPr>
            <a:spLocks noGrp="1"/>
          </p:cNvSpPr>
          <p:nvPr>
            <p:ph type="sldNum" sz="quarter" idx="12"/>
          </p:nvPr>
        </p:nvSpPr>
        <p:spPr/>
        <p:txBody>
          <a:bodyPr/>
          <a:lstStyle/>
          <a:p>
            <a:pPr>
              <a:defRPr/>
            </a:pPr>
            <a:fld id="{2BE9E919-A463-264A-AD28-C5A0DC5B5896}" type="slidenum">
              <a:rPr lang="en-US" altLang="zh-CN" smtClean="0"/>
              <a:pPr>
                <a:defRPr/>
              </a:pPr>
              <a:t>81</a:t>
            </a:fld>
            <a:endParaRPr lang="en-US" altLang="zh-CN"/>
          </a:p>
        </p:txBody>
      </p:sp>
      <p:sp>
        <p:nvSpPr>
          <p:cNvPr id="4" name="内容占位符 3">
            <a:extLst>
              <a:ext uri="{FF2B5EF4-FFF2-40B4-BE49-F238E27FC236}">
                <a16:creationId xmlns:a16="http://schemas.microsoft.com/office/drawing/2014/main" id="{B67BB761-4D31-E201-CBE0-29D841148907}"/>
              </a:ext>
            </a:extLst>
          </p:cNvPr>
          <p:cNvSpPr txBox="1">
            <a:spLocks/>
          </p:cNvSpPr>
          <p:nvPr/>
        </p:nvSpPr>
        <p:spPr>
          <a:xfrm>
            <a:off x="567284" y="2038624"/>
            <a:ext cx="8253187" cy="420501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err="1">
                <a:latin typeface="+mn-lt"/>
                <a:ea typeface="宋体" panose="02010600030101010101" pitchFamily="2" charset="-122"/>
                <a:cs typeface="Tahoma" panose="020B0604030504040204" pitchFamily="34" charset="0"/>
              </a:rPr>
              <a:t>xdp_md</a:t>
            </a:r>
            <a:r>
              <a:rPr lang="zh-CN" altLang="en" sz="2000" b="0" kern="0" dirty="0">
                <a:latin typeface="+mn-lt"/>
                <a:ea typeface="宋体" panose="02010600030101010101" pitchFamily="2" charset="-122"/>
                <a:cs typeface="Tahoma" panose="020B0604030504040204" pitchFamily="34" charset="0"/>
              </a:rPr>
              <a:t>结构体</a:t>
            </a:r>
            <a:r>
              <a:rPr lang="zh-CN" altLang="en-US" sz="2000" b="0" kern="0" dirty="0">
                <a:latin typeface="+mn-lt"/>
                <a:ea typeface="宋体" panose="02010600030101010101" pitchFamily="2" charset="-122"/>
                <a:cs typeface="Tahoma" panose="020B0604030504040204" pitchFamily="34" charset="0"/>
              </a:rPr>
              <a:t>：</a:t>
            </a:r>
          </a:p>
          <a:p>
            <a:pPr marL="0" indent="0">
              <a:buNone/>
            </a:pPr>
            <a:r>
              <a:rPr lang="en" altLang="zh-CN" sz="2000" b="0" kern="0" dirty="0">
                <a:latin typeface="+mn-lt"/>
                <a:ea typeface="宋体" panose="02010600030101010101" pitchFamily="2" charset="-122"/>
                <a:cs typeface="Tahoma" panose="020B0604030504040204" pitchFamily="34" charset="0"/>
              </a:rPr>
              <a:t>struct </a:t>
            </a:r>
            <a:r>
              <a:rPr lang="en" altLang="zh-CN" sz="2000" b="0" kern="0" dirty="0" err="1">
                <a:latin typeface="+mn-lt"/>
                <a:ea typeface="宋体" panose="02010600030101010101" pitchFamily="2" charset="-122"/>
                <a:cs typeface="Tahoma" panose="020B0604030504040204" pitchFamily="34" charset="0"/>
              </a:rPr>
              <a:t>xdp_md</a:t>
            </a:r>
            <a:r>
              <a:rPr lang="en" altLang="zh-CN" sz="2000" b="0" kern="0" dirty="0">
                <a:latin typeface="+mn-lt"/>
                <a:ea typeface="宋体" panose="02010600030101010101" pitchFamily="2" charset="-122"/>
                <a:cs typeface="Tahoma" panose="020B0604030504040204" pitchFamily="34" charset="0"/>
              </a:rPr>
              <a:t> {</a:t>
            </a:r>
          </a:p>
          <a:p>
            <a:pPr marL="0" indent="0">
              <a:buNone/>
            </a:pPr>
            <a:r>
              <a:rPr lang="en" altLang="zh-CN" sz="2000" b="0" kern="0" dirty="0">
                <a:latin typeface="+mn-lt"/>
                <a:ea typeface="宋体" panose="02010600030101010101" pitchFamily="2" charset="-122"/>
                <a:cs typeface="Tahoma" panose="020B0604030504040204" pitchFamily="34" charset="0"/>
              </a:rPr>
              <a:t>__u32 data;                 //</a:t>
            </a:r>
            <a:r>
              <a:rPr lang="zh-CN" altLang="en-US" sz="2000" b="0" kern="0" dirty="0">
                <a:latin typeface="+mn-lt"/>
                <a:ea typeface="宋体" panose="02010600030101010101" pitchFamily="2" charset="-122"/>
                <a:cs typeface="Tahoma" panose="020B0604030504040204" pitchFamily="34" charset="0"/>
              </a:rPr>
              <a:t>指向数据包起点</a:t>
            </a:r>
          </a:p>
          <a:p>
            <a:pPr marL="0" indent="0">
              <a:buNone/>
            </a:pPr>
            <a:r>
              <a:rPr lang="en-US" altLang="zh-CN" sz="2000" b="0" kern="0" dirty="0">
                <a:latin typeface="+mn-lt"/>
                <a:ea typeface="宋体" panose="02010600030101010101" pitchFamily="2" charset="-122"/>
                <a:cs typeface="Tahoma" panose="020B0604030504040204" pitchFamily="34" charset="0"/>
              </a:rPr>
              <a:t>__</a:t>
            </a:r>
            <a:r>
              <a:rPr lang="en" altLang="zh-CN" sz="2000" b="0" kern="0" dirty="0">
                <a:latin typeface="+mn-lt"/>
                <a:ea typeface="宋体" panose="02010600030101010101" pitchFamily="2" charset="-122"/>
                <a:cs typeface="Tahoma" panose="020B0604030504040204" pitchFamily="34" charset="0"/>
              </a:rPr>
              <a:t>u32 data_end;	//</a:t>
            </a:r>
            <a:r>
              <a:rPr lang="zh-CN" altLang="en-US" sz="2000" b="0" kern="0" dirty="0">
                <a:latin typeface="+mn-lt"/>
                <a:ea typeface="宋体" panose="02010600030101010101" pitchFamily="2" charset="-122"/>
                <a:cs typeface="Tahoma" panose="020B0604030504040204" pitchFamily="34" charset="0"/>
              </a:rPr>
              <a:t>指向数据包终点</a:t>
            </a:r>
          </a:p>
          <a:p>
            <a:pPr marL="0" indent="0">
              <a:buNone/>
            </a:pPr>
            <a:r>
              <a:rPr lang="en-US" altLang="zh-CN" sz="2000" b="0" kern="0" dirty="0">
                <a:latin typeface="+mn-lt"/>
                <a:ea typeface="宋体" panose="02010600030101010101" pitchFamily="2" charset="-122"/>
                <a:cs typeface="Tahoma" panose="020B0604030504040204" pitchFamily="34" charset="0"/>
              </a:rPr>
              <a:t>… // </a:t>
            </a:r>
            <a:r>
              <a:rPr lang="zh-CN" altLang="en-US" sz="2000" b="0" kern="0" dirty="0">
                <a:latin typeface="+mn-lt"/>
                <a:ea typeface="宋体" panose="02010600030101010101" pitchFamily="2" charset="-122"/>
                <a:cs typeface="Tahoma" panose="020B0604030504040204" pitchFamily="34" charset="0"/>
              </a:rPr>
              <a:t>其他信息（ </a:t>
            </a:r>
            <a:r>
              <a:rPr lang="en-US" altLang="zh-CN" sz="2000" b="0" kern="0" dirty="0">
                <a:latin typeface="+mn-lt"/>
                <a:ea typeface="宋体" panose="02010600030101010101" pitchFamily="2" charset="-122"/>
                <a:cs typeface="Tahoma" panose="020B0604030504040204" pitchFamily="34" charset="0"/>
              </a:rPr>
              <a:t>3</a:t>
            </a:r>
            <a:r>
              <a:rPr lang="zh-CN" altLang="en-US" sz="2000" b="0" kern="0" dirty="0">
                <a:latin typeface="+mn-lt"/>
                <a:ea typeface="宋体" panose="02010600030101010101" pitchFamily="2" charset="-122"/>
                <a:cs typeface="Tahoma" panose="020B0604030504040204" pitchFamily="34" charset="0"/>
              </a:rPr>
              <a:t>个）</a:t>
            </a:r>
            <a:endParaRPr lang="en-US" altLang="zh-CN" sz="2000" b="0" kern="0" dirty="0">
              <a:latin typeface="+mn-lt"/>
              <a:ea typeface="宋体" panose="02010600030101010101" pitchFamily="2" charset="-122"/>
              <a:cs typeface="Tahoma" panose="020B0604030504040204" pitchFamily="34" charset="0"/>
            </a:endParaRPr>
          </a:p>
          <a:p>
            <a:pPr marL="0" indent="0">
              <a:buNone/>
            </a:pPr>
            <a:r>
              <a:rPr lang="en-US" altLang="zh-CN" sz="2000" b="0" kern="0" dirty="0">
                <a:latin typeface="+mn-lt"/>
                <a:ea typeface="宋体" panose="02010600030101010101" pitchFamily="2" charset="-122"/>
                <a:cs typeface="Tahoma" panose="020B0604030504040204" pitchFamily="34" charset="0"/>
              </a:rPr>
              <a:t>};</a:t>
            </a:r>
          </a:p>
          <a:p>
            <a:pPr marL="0" indent="0">
              <a:buNone/>
            </a:pPr>
            <a:endParaRPr lang="en-US" altLang="zh-CN" sz="2000" b="0" kern="0" dirty="0">
              <a:latin typeface="+mn-lt"/>
              <a:ea typeface="宋体" panose="02010600030101010101" pitchFamily="2" charset="-122"/>
              <a:cs typeface="Tahoma" panose="020B0604030504040204" pitchFamily="34" charset="0"/>
            </a:endParaRPr>
          </a:p>
          <a:p>
            <a:pPr marL="0" indent="0">
              <a:buNone/>
            </a:pPr>
            <a:endParaRPr lang="zh-CN" altLang="en-US" sz="2000" b="0" kern="0" dirty="0">
              <a:latin typeface="+mn-lt"/>
              <a:ea typeface="宋体" panose="02010600030101010101" pitchFamily="2" charset="-122"/>
              <a:cs typeface="Tahoma" panose="020B0604030504040204" pitchFamily="34" charset="0"/>
            </a:endParaRPr>
          </a:p>
        </p:txBody>
      </p:sp>
      <p:pic>
        <p:nvPicPr>
          <p:cNvPr id="22" name="图片 21">
            <a:extLst>
              <a:ext uri="{FF2B5EF4-FFF2-40B4-BE49-F238E27FC236}">
                <a16:creationId xmlns:a16="http://schemas.microsoft.com/office/drawing/2014/main" id="{61BA4F4A-690A-CAF0-1DA9-78DE54A33085}"/>
              </a:ext>
            </a:extLst>
          </p:cNvPr>
          <p:cNvPicPr>
            <a:picLocks noChangeAspect="1"/>
          </p:cNvPicPr>
          <p:nvPr/>
        </p:nvPicPr>
        <p:blipFill>
          <a:blip r:embed="rId3"/>
          <a:stretch>
            <a:fillRect/>
          </a:stretch>
        </p:blipFill>
        <p:spPr>
          <a:xfrm>
            <a:off x="801243" y="4279531"/>
            <a:ext cx="7785267" cy="1579001"/>
          </a:xfrm>
          <a:prstGeom prst="rect">
            <a:avLst/>
          </a:prstGeom>
        </p:spPr>
      </p:pic>
    </p:spTree>
    <p:extLst>
      <p:ext uri="{BB962C8B-B14F-4D97-AF65-F5344CB8AC3E}">
        <p14:creationId xmlns:p14="http://schemas.microsoft.com/office/powerpoint/2010/main" val="298974203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输入参数</a:t>
            </a:r>
          </a:p>
        </p:txBody>
      </p:sp>
      <p:sp>
        <p:nvSpPr>
          <p:cNvPr id="3" name="灯片编号占位符 2">
            <a:extLst>
              <a:ext uri="{FF2B5EF4-FFF2-40B4-BE49-F238E27FC236}">
                <a16:creationId xmlns:a16="http://schemas.microsoft.com/office/drawing/2014/main" id="{30122F67-EA04-635E-91BF-A013660DE35A}"/>
              </a:ext>
            </a:extLst>
          </p:cNvPr>
          <p:cNvSpPr>
            <a:spLocks noGrp="1"/>
          </p:cNvSpPr>
          <p:nvPr>
            <p:ph type="sldNum" sz="quarter" idx="12"/>
          </p:nvPr>
        </p:nvSpPr>
        <p:spPr/>
        <p:txBody>
          <a:bodyPr/>
          <a:lstStyle/>
          <a:p>
            <a:pPr>
              <a:defRPr/>
            </a:pPr>
            <a:fld id="{2BE9E919-A463-264A-AD28-C5A0DC5B5896}" type="slidenum">
              <a:rPr lang="en-US" altLang="zh-CN" smtClean="0"/>
              <a:pPr>
                <a:defRPr/>
              </a:pPr>
              <a:t>82</a:t>
            </a:fld>
            <a:endParaRPr lang="en-US" altLang="zh-CN"/>
          </a:p>
        </p:txBody>
      </p:sp>
      <p:sp>
        <p:nvSpPr>
          <p:cNvPr id="4" name="内容占位符 3">
            <a:extLst>
              <a:ext uri="{FF2B5EF4-FFF2-40B4-BE49-F238E27FC236}">
                <a16:creationId xmlns:a16="http://schemas.microsoft.com/office/drawing/2014/main" id="{B67BB761-4D31-E201-CBE0-29D841148907}"/>
              </a:ext>
            </a:extLst>
          </p:cNvPr>
          <p:cNvSpPr txBox="1">
            <a:spLocks/>
          </p:cNvSpPr>
          <p:nvPr/>
        </p:nvSpPr>
        <p:spPr>
          <a:xfrm>
            <a:off x="567284" y="2038624"/>
            <a:ext cx="8253187" cy="420501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err="1">
                <a:latin typeface="+mn-lt"/>
                <a:ea typeface="宋体" panose="02010600030101010101" pitchFamily="2" charset="-122"/>
                <a:cs typeface="Tahoma" panose="020B0604030504040204" pitchFamily="34" charset="0"/>
              </a:rPr>
              <a:t>xdp_md</a:t>
            </a:r>
            <a:r>
              <a:rPr lang="zh-CN" altLang="en" sz="2000" b="0" kern="0" dirty="0">
                <a:latin typeface="+mn-lt"/>
                <a:ea typeface="宋体" panose="02010600030101010101" pitchFamily="2" charset="-122"/>
                <a:cs typeface="Tahoma" panose="020B0604030504040204" pitchFamily="34" charset="0"/>
              </a:rPr>
              <a:t>结构体</a:t>
            </a:r>
            <a:r>
              <a:rPr lang="zh-CN" altLang="en-US" sz="2000" b="0" kern="0" dirty="0">
                <a:latin typeface="+mn-lt"/>
                <a:ea typeface="宋体" panose="02010600030101010101" pitchFamily="2" charset="-122"/>
                <a:cs typeface="Tahoma" panose="020B0604030504040204" pitchFamily="34" charset="0"/>
              </a:rPr>
              <a:t>：</a:t>
            </a:r>
          </a:p>
          <a:p>
            <a:pPr marL="0" indent="0">
              <a:buNone/>
            </a:pPr>
            <a:r>
              <a:rPr lang="en" altLang="zh-CN" sz="2000" b="0" kern="0" dirty="0">
                <a:latin typeface="+mn-lt"/>
                <a:ea typeface="宋体" panose="02010600030101010101" pitchFamily="2" charset="-122"/>
                <a:cs typeface="Tahoma" panose="020B0604030504040204" pitchFamily="34" charset="0"/>
              </a:rPr>
              <a:t>struct </a:t>
            </a:r>
            <a:r>
              <a:rPr lang="en" altLang="zh-CN" sz="2000" b="0" kern="0" dirty="0" err="1">
                <a:latin typeface="+mn-lt"/>
                <a:ea typeface="宋体" panose="02010600030101010101" pitchFamily="2" charset="-122"/>
                <a:cs typeface="Tahoma" panose="020B0604030504040204" pitchFamily="34" charset="0"/>
              </a:rPr>
              <a:t>xdp_md</a:t>
            </a:r>
            <a:r>
              <a:rPr lang="en" altLang="zh-CN" sz="2000" b="0" kern="0" dirty="0">
                <a:latin typeface="+mn-lt"/>
                <a:ea typeface="宋体" panose="02010600030101010101" pitchFamily="2" charset="-122"/>
                <a:cs typeface="Tahoma" panose="020B0604030504040204" pitchFamily="34" charset="0"/>
              </a:rPr>
              <a:t> {</a:t>
            </a:r>
          </a:p>
          <a:p>
            <a:pPr marL="0" indent="0">
              <a:buNone/>
            </a:pPr>
            <a:r>
              <a:rPr lang="en" altLang="zh-CN" sz="2000" b="0" kern="0" dirty="0">
                <a:latin typeface="+mn-lt"/>
                <a:ea typeface="宋体" panose="02010600030101010101" pitchFamily="2" charset="-122"/>
                <a:cs typeface="Tahoma" panose="020B0604030504040204" pitchFamily="34" charset="0"/>
              </a:rPr>
              <a:t>__u32 data;                 //</a:t>
            </a:r>
            <a:r>
              <a:rPr lang="zh-CN" altLang="en-US" sz="2000" b="0" kern="0" dirty="0">
                <a:latin typeface="+mn-lt"/>
                <a:ea typeface="宋体" panose="02010600030101010101" pitchFamily="2" charset="-122"/>
                <a:cs typeface="Tahoma" panose="020B0604030504040204" pitchFamily="34" charset="0"/>
              </a:rPr>
              <a:t>指向数据包起点</a:t>
            </a:r>
          </a:p>
          <a:p>
            <a:pPr marL="0" indent="0">
              <a:buNone/>
            </a:pPr>
            <a:r>
              <a:rPr lang="en-US" altLang="zh-CN" sz="2000" b="0" kern="0" dirty="0">
                <a:latin typeface="+mn-lt"/>
                <a:ea typeface="宋体" panose="02010600030101010101" pitchFamily="2" charset="-122"/>
                <a:cs typeface="Tahoma" panose="020B0604030504040204" pitchFamily="34" charset="0"/>
              </a:rPr>
              <a:t>__</a:t>
            </a:r>
            <a:r>
              <a:rPr lang="en" altLang="zh-CN" sz="2000" b="0" kern="0" dirty="0">
                <a:latin typeface="+mn-lt"/>
                <a:ea typeface="宋体" panose="02010600030101010101" pitchFamily="2" charset="-122"/>
                <a:cs typeface="Tahoma" panose="020B0604030504040204" pitchFamily="34" charset="0"/>
              </a:rPr>
              <a:t>u32 data_end;	//</a:t>
            </a:r>
            <a:r>
              <a:rPr lang="zh-CN" altLang="en-US" sz="2000" b="0" kern="0" dirty="0">
                <a:latin typeface="+mn-lt"/>
                <a:ea typeface="宋体" panose="02010600030101010101" pitchFamily="2" charset="-122"/>
                <a:cs typeface="Tahoma" panose="020B0604030504040204" pitchFamily="34" charset="0"/>
              </a:rPr>
              <a:t>指向数据包终点</a:t>
            </a:r>
          </a:p>
          <a:p>
            <a:pPr marL="0" indent="0">
              <a:buNone/>
            </a:pPr>
            <a:r>
              <a:rPr lang="en-US" altLang="zh-CN" sz="2000" b="0" kern="0" dirty="0">
                <a:latin typeface="+mn-lt"/>
                <a:ea typeface="宋体" panose="02010600030101010101" pitchFamily="2" charset="-122"/>
                <a:cs typeface="Tahoma" panose="020B0604030504040204" pitchFamily="34" charset="0"/>
              </a:rPr>
              <a:t>… // </a:t>
            </a:r>
            <a:r>
              <a:rPr lang="zh-CN" altLang="en-US" sz="2000" b="0" kern="0" dirty="0">
                <a:latin typeface="+mn-lt"/>
                <a:ea typeface="宋体" panose="02010600030101010101" pitchFamily="2" charset="-122"/>
                <a:cs typeface="Tahoma" panose="020B0604030504040204" pitchFamily="34" charset="0"/>
              </a:rPr>
              <a:t>其他信息（ </a:t>
            </a:r>
            <a:r>
              <a:rPr lang="en-US" altLang="zh-CN" sz="2000" b="0" kern="0" dirty="0">
                <a:latin typeface="+mn-lt"/>
                <a:ea typeface="宋体" panose="02010600030101010101" pitchFamily="2" charset="-122"/>
                <a:cs typeface="Tahoma" panose="020B0604030504040204" pitchFamily="34" charset="0"/>
              </a:rPr>
              <a:t>3</a:t>
            </a:r>
            <a:r>
              <a:rPr lang="zh-CN" altLang="en-US" sz="2000" b="0" kern="0" dirty="0">
                <a:latin typeface="+mn-lt"/>
                <a:ea typeface="宋体" panose="02010600030101010101" pitchFamily="2" charset="-122"/>
                <a:cs typeface="Tahoma" panose="020B0604030504040204" pitchFamily="34" charset="0"/>
              </a:rPr>
              <a:t>个）</a:t>
            </a:r>
            <a:endParaRPr lang="en-US" altLang="zh-CN" sz="2000" b="0" kern="0" dirty="0">
              <a:latin typeface="+mn-lt"/>
              <a:ea typeface="宋体" panose="02010600030101010101" pitchFamily="2" charset="-122"/>
              <a:cs typeface="Tahoma" panose="020B0604030504040204" pitchFamily="34" charset="0"/>
            </a:endParaRPr>
          </a:p>
          <a:p>
            <a:pPr marL="0" indent="0">
              <a:buNone/>
            </a:pPr>
            <a:r>
              <a:rPr lang="en-US" altLang="zh-CN" sz="2000" b="0" kern="0" dirty="0">
                <a:latin typeface="+mn-lt"/>
                <a:ea typeface="宋体" panose="02010600030101010101" pitchFamily="2" charset="-122"/>
                <a:cs typeface="Tahoma" panose="020B0604030504040204" pitchFamily="34" charset="0"/>
              </a:rPr>
              <a:t>};</a:t>
            </a:r>
          </a:p>
          <a:p>
            <a:pPr marL="0" indent="0">
              <a:buNone/>
            </a:pPr>
            <a:endParaRPr lang="en-US" altLang="zh-CN" sz="2000" b="0" kern="0" dirty="0">
              <a:latin typeface="+mn-lt"/>
              <a:ea typeface="宋体" panose="02010600030101010101" pitchFamily="2" charset="-122"/>
              <a:cs typeface="Tahoma" panose="020B0604030504040204" pitchFamily="34" charset="0"/>
            </a:endParaRPr>
          </a:p>
          <a:p>
            <a:pPr marL="0" indent="0">
              <a:buNone/>
            </a:pPr>
            <a:endParaRPr lang="zh-CN" altLang="en-US" sz="2000" b="0" kern="0" dirty="0">
              <a:latin typeface="+mn-lt"/>
              <a:ea typeface="宋体" panose="02010600030101010101" pitchFamily="2" charset="-122"/>
              <a:cs typeface="Tahoma" panose="020B0604030504040204" pitchFamily="34" charset="0"/>
            </a:endParaRPr>
          </a:p>
        </p:txBody>
      </p:sp>
      <p:pic>
        <p:nvPicPr>
          <p:cNvPr id="2" name="图片 1">
            <a:extLst>
              <a:ext uri="{FF2B5EF4-FFF2-40B4-BE49-F238E27FC236}">
                <a16:creationId xmlns:a16="http://schemas.microsoft.com/office/drawing/2014/main" id="{2122C85B-4927-E44C-BF12-A0C5DE640F20}"/>
              </a:ext>
            </a:extLst>
          </p:cNvPr>
          <p:cNvPicPr>
            <a:picLocks noChangeAspect="1"/>
          </p:cNvPicPr>
          <p:nvPr/>
        </p:nvPicPr>
        <p:blipFill>
          <a:blip r:embed="rId3"/>
          <a:stretch>
            <a:fillRect/>
          </a:stretch>
        </p:blipFill>
        <p:spPr>
          <a:xfrm>
            <a:off x="679366" y="4170078"/>
            <a:ext cx="7785267" cy="2615411"/>
          </a:xfrm>
          <a:prstGeom prst="rect">
            <a:avLst/>
          </a:prstGeom>
        </p:spPr>
      </p:pic>
    </p:spTree>
    <p:extLst>
      <p:ext uri="{BB962C8B-B14F-4D97-AF65-F5344CB8AC3E}">
        <p14:creationId xmlns:p14="http://schemas.microsoft.com/office/powerpoint/2010/main" val="37495690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输出参数（</a:t>
            </a:r>
            <a:r>
              <a:rPr kumimoji="1" lang="en-US" altLang="zh-CN" sz="2400" dirty="0">
                <a:latin typeface="SimHei" panose="02010609060101010101" pitchFamily="49" charset="-122"/>
                <a:ea typeface="SimHei" panose="02010609060101010101" pitchFamily="49" charset="-122"/>
              </a:rPr>
              <a:t>Action</a:t>
            </a:r>
            <a:r>
              <a:rPr kumimoji="1" lang="zh-CN" altLang="en-US" sz="2400" dirty="0">
                <a:latin typeface="SimHei" panose="02010609060101010101" pitchFamily="49" charset="-122"/>
                <a:ea typeface="SimHei" panose="02010609060101010101" pitchFamily="49" charset="-122"/>
              </a:rPr>
              <a:t>）</a:t>
            </a:r>
          </a:p>
        </p:txBody>
      </p:sp>
      <p:sp>
        <p:nvSpPr>
          <p:cNvPr id="3" name="灯片编号占位符 2">
            <a:extLst>
              <a:ext uri="{FF2B5EF4-FFF2-40B4-BE49-F238E27FC236}">
                <a16:creationId xmlns:a16="http://schemas.microsoft.com/office/drawing/2014/main" id="{30122F67-EA04-635E-91BF-A013660DE35A}"/>
              </a:ext>
            </a:extLst>
          </p:cNvPr>
          <p:cNvSpPr>
            <a:spLocks noGrp="1"/>
          </p:cNvSpPr>
          <p:nvPr>
            <p:ph type="sldNum" sz="quarter" idx="12"/>
          </p:nvPr>
        </p:nvSpPr>
        <p:spPr/>
        <p:txBody>
          <a:bodyPr/>
          <a:lstStyle/>
          <a:p>
            <a:pPr>
              <a:defRPr/>
            </a:pPr>
            <a:fld id="{2BE9E919-A463-264A-AD28-C5A0DC5B5896}" type="slidenum">
              <a:rPr lang="en-US" altLang="zh-CN" smtClean="0"/>
              <a:pPr>
                <a:defRPr/>
              </a:pPr>
              <a:t>83</a:t>
            </a:fld>
            <a:endParaRPr lang="en-US" altLang="zh-CN"/>
          </a:p>
        </p:txBody>
      </p:sp>
      <p:sp>
        <p:nvSpPr>
          <p:cNvPr id="4" name="内容占位符 3">
            <a:extLst>
              <a:ext uri="{FF2B5EF4-FFF2-40B4-BE49-F238E27FC236}">
                <a16:creationId xmlns:a16="http://schemas.microsoft.com/office/drawing/2014/main" id="{B67BB761-4D31-E201-CBE0-29D841148907}"/>
              </a:ext>
            </a:extLst>
          </p:cNvPr>
          <p:cNvSpPr txBox="1">
            <a:spLocks/>
          </p:cNvSpPr>
          <p:nvPr/>
        </p:nvSpPr>
        <p:spPr>
          <a:xfrm>
            <a:off x="567284" y="2038624"/>
            <a:ext cx="8253187" cy="4205014"/>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a:latin typeface="+mn-lt"/>
                <a:ea typeface="宋体" panose="02010600030101010101" pitchFamily="2" charset="-122"/>
                <a:cs typeface="Tahoma" panose="020B0604030504040204" pitchFamily="34" charset="0"/>
              </a:rPr>
              <a:t>XDP_DROP</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在驱动层丢弃报文</a:t>
            </a:r>
          </a:p>
          <a:p>
            <a:r>
              <a:rPr lang="en" altLang="zh-CN" sz="2000" b="0" kern="0" dirty="0">
                <a:latin typeface="+mn-lt"/>
                <a:ea typeface="宋体" panose="02010600030101010101" pitchFamily="2" charset="-122"/>
                <a:cs typeface="Tahoma" panose="020B0604030504040204" pitchFamily="34" charset="0"/>
              </a:rPr>
              <a:t>XDP_PASS</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允许报文上送到内核网络栈</a:t>
            </a:r>
          </a:p>
          <a:p>
            <a:r>
              <a:rPr lang="en" altLang="zh-CN" sz="2000" b="0" kern="0" dirty="0">
                <a:latin typeface="+mn-lt"/>
                <a:ea typeface="宋体" panose="02010600030101010101" pitchFamily="2" charset="-122"/>
                <a:cs typeface="Tahoma" panose="020B0604030504040204" pitchFamily="34" charset="0"/>
              </a:rPr>
              <a:t>XDP_TX</a:t>
            </a:r>
            <a:r>
              <a:rPr lang="zh-CN" altLang="en" sz="2000" b="0" kern="0" dirty="0">
                <a:latin typeface="+mn-lt"/>
                <a:ea typeface="宋体" panose="02010600030101010101" pitchFamily="2" charset="-122"/>
                <a:cs typeface="Tahoma" panose="020B0604030504040204" pitchFamily="34" charset="0"/>
              </a:rPr>
              <a:t>：</a:t>
            </a:r>
            <a:r>
              <a:rPr lang="en" altLang="zh-CN" sz="2000" b="0" kern="0" dirty="0">
                <a:latin typeface="+mn-lt"/>
                <a:ea typeface="宋体" panose="02010600030101010101" pitchFamily="2" charset="-122"/>
                <a:cs typeface="Tahoma" panose="020B0604030504040204" pitchFamily="34" charset="0"/>
              </a:rPr>
              <a:t>BPF</a:t>
            </a:r>
            <a:r>
              <a:rPr lang="zh-CN" altLang="en-US" sz="2000" b="0" kern="0" dirty="0">
                <a:latin typeface="+mn-lt"/>
                <a:ea typeface="宋体" panose="02010600030101010101" pitchFamily="2" charset="-122"/>
                <a:cs typeface="Tahoma" panose="020B0604030504040204" pitchFamily="34" charset="0"/>
              </a:rPr>
              <a:t>程序通过该选项可以将网络报文从接收到该报文的</a:t>
            </a:r>
            <a:r>
              <a:rPr lang="en" altLang="zh-CN" sz="2000" b="0" kern="0" dirty="0">
                <a:latin typeface="+mn-lt"/>
                <a:ea typeface="宋体" panose="02010600030101010101" pitchFamily="2" charset="-122"/>
                <a:cs typeface="Tahoma" panose="020B0604030504040204" pitchFamily="34" charset="0"/>
              </a:rPr>
              <a:t>NIC</a:t>
            </a:r>
            <a:r>
              <a:rPr lang="zh-CN" altLang="en-US" sz="2000" b="0" kern="0" dirty="0">
                <a:latin typeface="+mn-lt"/>
                <a:ea typeface="宋体" panose="02010600030101010101" pitchFamily="2" charset="-122"/>
                <a:cs typeface="Tahoma" panose="020B0604030504040204" pitchFamily="34" charset="0"/>
              </a:rPr>
              <a:t>上发送出去</a:t>
            </a:r>
          </a:p>
          <a:p>
            <a:r>
              <a:rPr lang="en" altLang="zh-CN" sz="2000" b="0" kern="0" dirty="0">
                <a:latin typeface="+mn-lt"/>
                <a:ea typeface="宋体" panose="02010600030101010101" pitchFamily="2" charset="-122"/>
                <a:cs typeface="Tahoma" panose="020B0604030504040204" pitchFamily="34" charset="0"/>
              </a:rPr>
              <a:t>XDP_REDIRECT</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与</a:t>
            </a:r>
            <a:r>
              <a:rPr lang="en" altLang="zh-CN" sz="2000" b="0" kern="0" dirty="0">
                <a:latin typeface="+mn-lt"/>
                <a:ea typeface="宋体" panose="02010600030101010101" pitchFamily="2" charset="-122"/>
                <a:cs typeface="Tahoma" panose="020B0604030504040204" pitchFamily="34" charset="0"/>
              </a:rPr>
              <a:t>XDP_TX</a:t>
            </a:r>
            <a:r>
              <a:rPr lang="zh-CN" altLang="en-US" sz="2000" b="0" kern="0" dirty="0">
                <a:latin typeface="+mn-lt"/>
                <a:ea typeface="宋体" panose="02010600030101010101" pitchFamily="2" charset="-122"/>
                <a:cs typeface="Tahoma" panose="020B0604030504040204" pitchFamily="34" charset="0"/>
              </a:rPr>
              <a:t>类似，但是通过另一个网卡将包发出去</a:t>
            </a:r>
          </a:p>
          <a:p>
            <a:r>
              <a:rPr lang="en" altLang="zh-CN" sz="2000" b="0" kern="0" dirty="0">
                <a:latin typeface="+mn-lt"/>
                <a:ea typeface="宋体" panose="02010600030101010101" pitchFamily="2" charset="-122"/>
                <a:cs typeface="Tahoma" panose="020B0604030504040204" pitchFamily="34" charset="0"/>
              </a:rPr>
              <a:t>XDP_ABORTED</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表示程序产生了异常，其行为和 </a:t>
            </a:r>
            <a:r>
              <a:rPr lang="en" altLang="zh-CN" sz="2000" b="0" kern="0" dirty="0">
                <a:latin typeface="+mn-lt"/>
                <a:ea typeface="宋体" panose="02010600030101010101" pitchFamily="2" charset="-122"/>
                <a:cs typeface="Tahoma" panose="020B0604030504040204" pitchFamily="34" charset="0"/>
              </a:rPr>
              <a:t>XDP_DROP</a:t>
            </a:r>
            <a:r>
              <a:rPr lang="zh-CN" altLang="en-US" sz="2000" b="0" kern="0" dirty="0">
                <a:latin typeface="+mn-lt"/>
                <a:ea typeface="宋体" panose="02010600030101010101" pitchFamily="2" charset="-122"/>
                <a:cs typeface="Tahoma" panose="020B0604030504040204" pitchFamily="34" charset="0"/>
              </a:rPr>
              <a:t>相同，但 </a:t>
            </a:r>
            <a:r>
              <a:rPr lang="en" altLang="zh-CN" sz="2000" b="0" kern="0" dirty="0">
                <a:latin typeface="+mn-lt"/>
                <a:ea typeface="宋体" panose="02010600030101010101" pitchFamily="2" charset="-122"/>
                <a:cs typeface="Tahoma" panose="020B0604030504040204" pitchFamily="34" charset="0"/>
              </a:rPr>
              <a:t>XDP_ABORTED </a:t>
            </a:r>
            <a:r>
              <a:rPr lang="zh-CN" altLang="en-US" sz="2000" b="0" kern="0" dirty="0">
                <a:latin typeface="+mn-lt"/>
                <a:ea typeface="宋体" panose="02010600030101010101" pitchFamily="2" charset="-122"/>
                <a:cs typeface="Tahoma" panose="020B0604030504040204" pitchFamily="34" charset="0"/>
              </a:rPr>
              <a:t>会抛出异常，因此可以通过跟踪工具来监控这种非正常行为</a:t>
            </a:r>
          </a:p>
          <a:p>
            <a:pPr marL="0" indent="0">
              <a:buNone/>
            </a:pPr>
            <a:endParaRPr lang="en-US" altLang="zh-CN" sz="2000" b="0" kern="0" dirty="0">
              <a:latin typeface="+mn-lt"/>
              <a:ea typeface="宋体" panose="02010600030101010101" pitchFamily="2" charset="-122"/>
              <a:cs typeface="Tahoma" panose="020B0604030504040204" pitchFamily="34" charset="0"/>
            </a:endParaRPr>
          </a:p>
          <a:p>
            <a:pPr marL="0" indent="0">
              <a:buNone/>
            </a:pPr>
            <a:endParaRPr lang="zh-CN" altLang="en-US" sz="2000" b="0" kern="0" dirty="0">
              <a:latin typeface="+mn-lt"/>
              <a:ea typeface="宋体" panose="02010600030101010101" pitchFamily="2" charset="-122"/>
              <a:cs typeface="Tahoma" panose="020B0604030504040204" pitchFamily="34" charset="0"/>
            </a:endParaRPr>
          </a:p>
        </p:txBody>
      </p:sp>
      <p:pic>
        <p:nvPicPr>
          <p:cNvPr id="2" name="图片 1">
            <a:extLst>
              <a:ext uri="{FF2B5EF4-FFF2-40B4-BE49-F238E27FC236}">
                <a16:creationId xmlns:a16="http://schemas.microsoft.com/office/drawing/2014/main" id="{F9A3CC33-E7FB-B515-E4CE-1491A0FB56EF}"/>
              </a:ext>
            </a:extLst>
          </p:cNvPr>
          <p:cNvPicPr>
            <a:picLocks noChangeAspect="1"/>
          </p:cNvPicPr>
          <p:nvPr/>
        </p:nvPicPr>
        <p:blipFill>
          <a:blip r:embed="rId3"/>
          <a:stretch>
            <a:fillRect/>
          </a:stretch>
        </p:blipFill>
        <p:spPr>
          <a:xfrm>
            <a:off x="683567" y="4814780"/>
            <a:ext cx="8020619" cy="1922088"/>
          </a:xfrm>
          <a:prstGeom prst="rect">
            <a:avLst/>
          </a:prstGeom>
        </p:spPr>
      </p:pic>
    </p:spTree>
    <p:extLst>
      <p:ext uri="{BB962C8B-B14F-4D97-AF65-F5344CB8AC3E}">
        <p14:creationId xmlns:p14="http://schemas.microsoft.com/office/powerpoint/2010/main" val="353202154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输入参数</a:t>
            </a:r>
          </a:p>
        </p:txBody>
      </p:sp>
      <p:sp>
        <p:nvSpPr>
          <p:cNvPr id="3" name="灯片编号占位符 2">
            <a:extLst>
              <a:ext uri="{FF2B5EF4-FFF2-40B4-BE49-F238E27FC236}">
                <a16:creationId xmlns:a16="http://schemas.microsoft.com/office/drawing/2014/main" id="{30122F67-EA04-635E-91BF-A013660DE35A}"/>
              </a:ext>
            </a:extLst>
          </p:cNvPr>
          <p:cNvSpPr>
            <a:spLocks noGrp="1"/>
          </p:cNvSpPr>
          <p:nvPr>
            <p:ph type="sldNum" sz="quarter" idx="12"/>
          </p:nvPr>
        </p:nvSpPr>
        <p:spPr/>
        <p:txBody>
          <a:bodyPr/>
          <a:lstStyle/>
          <a:p>
            <a:pPr>
              <a:defRPr/>
            </a:pPr>
            <a:fld id="{2BE9E919-A463-264A-AD28-C5A0DC5B5896}" type="slidenum">
              <a:rPr lang="en-US" altLang="zh-CN" smtClean="0"/>
              <a:pPr>
                <a:defRPr/>
              </a:pPr>
              <a:t>84</a:t>
            </a:fld>
            <a:endParaRPr lang="en-US" altLang="zh-CN" dirty="0"/>
          </a:p>
        </p:txBody>
      </p:sp>
      <p:sp>
        <p:nvSpPr>
          <p:cNvPr id="4" name="内容占位符 3">
            <a:extLst>
              <a:ext uri="{FF2B5EF4-FFF2-40B4-BE49-F238E27FC236}">
                <a16:creationId xmlns:a16="http://schemas.microsoft.com/office/drawing/2014/main" id="{B67BB761-4D31-E201-CBE0-29D841148907}"/>
              </a:ext>
            </a:extLst>
          </p:cNvPr>
          <p:cNvSpPr txBox="1">
            <a:spLocks/>
          </p:cNvSpPr>
          <p:nvPr/>
        </p:nvSpPr>
        <p:spPr>
          <a:xfrm>
            <a:off x="567284" y="2038623"/>
            <a:ext cx="8253187" cy="4662215"/>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a:latin typeface="+mn-lt"/>
                <a:ea typeface="宋体" panose="02010600030101010101" pitchFamily="2" charset="-122"/>
                <a:cs typeface="Tahoma" panose="020B0604030504040204" pitchFamily="34" charset="0"/>
              </a:rPr>
              <a:t>__sk_buff</a:t>
            </a:r>
            <a:r>
              <a:rPr lang="zh-CN" altLang="en-US" sz="2000" b="0" kern="0" dirty="0">
                <a:latin typeface="+mn-lt"/>
                <a:ea typeface="宋体" panose="02010600030101010101" pitchFamily="2" charset="-122"/>
                <a:cs typeface="Tahoma" panose="020B0604030504040204" pitchFamily="34" charset="0"/>
              </a:rPr>
              <a:t>结构体：</a:t>
            </a:r>
          </a:p>
          <a:p>
            <a:pPr marL="0" indent="0">
              <a:buNone/>
            </a:pPr>
            <a:r>
              <a:rPr lang="en-US" altLang="zh-CN" sz="1400" b="0" kern="0" dirty="0">
                <a:latin typeface="+mn-lt"/>
                <a:ea typeface="宋体" panose="02010600030101010101" pitchFamily="2" charset="-122"/>
                <a:cs typeface="Tahoma" panose="020B0604030504040204" pitchFamily="34" charset="0"/>
              </a:rPr>
              <a:t>struct __</a:t>
            </a:r>
            <a:r>
              <a:rPr lang="en-US" altLang="zh-CN" sz="1400" b="0" kern="0" dirty="0" err="1">
                <a:latin typeface="+mn-lt"/>
                <a:ea typeface="宋体" panose="02010600030101010101" pitchFamily="2" charset="-122"/>
                <a:cs typeface="Tahoma" panose="020B0604030504040204" pitchFamily="34" charset="0"/>
              </a:rPr>
              <a:t>sk_buff</a:t>
            </a:r>
            <a:r>
              <a:rPr lang="en-US" altLang="zh-CN" sz="1400" b="0" kern="0" dirty="0">
                <a:latin typeface="+mn-lt"/>
                <a:ea typeface="宋体" panose="02010600030101010101" pitchFamily="2" charset="-122"/>
                <a:cs typeface="Tahoma" panose="020B0604030504040204" pitchFamily="34" charset="0"/>
              </a:rPr>
              <a:t> {</a:t>
            </a:r>
          </a:p>
          <a:p>
            <a:pPr marL="0" indent="0">
              <a:buNone/>
            </a:pPr>
            <a:r>
              <a:rPr lang="en-US" altLang="zh-CN" sz="1400" b="0" kern="0" dirty="0">
                <a:latin typeface="+mn-lt"/>
                <a:ea typeface="宋体" panose="02010600030101010101" pitchFamily="2" charset="-122"/>
                <a:cs typeface="Tahoma" panose="020B0604030504040204" pitchFamily="34" charset="0"/>
              </a:rPr>
              <a:t>	…… // </a:t>
            </a:r>
            <a:r>
              <a:rPr lang="zh-CN" altLang="en-US" sz="1400" b="0" kern="0" dirty="0">
                <a:latin typeface="+mn-lt"/>
                <a:ea typeface="宋体" panose="02010600030101010101" pitchFamily="2" charset="-122"/>
                <a:cs typeface="Tahoma" panose="020B0604030504040204" pitchFamily="34" charset="0"/>
              </a:rPr>
              <a:t>其他信息（超过</a:t>
            </a:r>
            <a:r>
              <a:rPr lang="en-US" altLang="zh-CN" sz="1400" b="0" kern="0" dirty="0">
                <a:latin typeface="+mn-lt"/>
                <a:ea typeface="宋体" panose="02010600030101010101" pitchFamily="2" charset="-122"/>
                <a:cs typeface="Tahoma" panose="020B0604030504040204" pitchFamily="34" charset="0"/>
              </a:rPr>
              <a:t>10</a:t>
            </a:r>
            <a:r>
              <a:rPr lang="zh-CN" altLang="en-US" sz="1400" b="0" kern="0" dirty="0">
                <a:latin typeface="+mn-lt"/>
                <a:ea typeface="宋体" panose="02010600030101010101" pitchFamily="2" charset="-122"/>
                <a:cs typeface="Tahoma" panose="020B0604030504040204" pitchFamily="34" charset="0"/>
              </a:rPr>
              <a:t>个且包含前面略过的</a:t>
            </a:r>
            <a:r>
              <a:rPr lang="en-US" altLang="zh-CN" sz="1400" b="0" kern="0" dirty="0">
                <a:latin typeface="+mn-lt"/>
                <a:ea typeface="宋体" panose="02010600030101010101" pitchFamily="2" charset="-122"/>
                <a:cs typeface="Tahoma" panose="020B0604030504040204" pitchFamily="34" charset="0"/>
              </a:rPr>
              <a:t>XDP</a:t>
            </a:r>
            <a:r>
              <a:rPr lang="zh-CN" altLang="en-US" sz="1400" b="0" kern="0" dirty="0">
                <a:latin typeface="+mn-lt"/>
                <a:ea typeface="宋体" panose="02010600030101010101" pitchFamily="2" charset="-122"/>
                <a:cs typeface="Tahoma" panose="020B0604030504040204" pitchFamily="34" charset="0"/>
              </a:rPr>
              <a:t>中的</a:t>
            </a:r>
            <a:r>
              <a:rPr lang="en-US" altLang="zh-CN" sz="1400" b="0" kern="0" dirty="0">
                <a:latin typeface="+mn-lt"/>
                <a:ea typeface="宋体" panose="02010600030101010101" pitchFamily="2" charset="-122"/>
                <a:cs typeface="Tahoma" panose="020B0604030504040204" pitchFamily="34" charset="0"/>
              </a:rPr>
              <a:t>2</a:t>
            </a:r>
            <a:r>
              <a:rPr lang="zh-CN" altLang="en-US" sz="1400" b="0" kern="0" dirty="0">
                <a:latin typeface="+mn-lt"/>
                <a:ea typeface="宋体" panose="02010600030101010101" pitchFamily="2" charset="-122"/>
                <a:cs typeface="Tahoma" panose="020B0604030504040204" pitchFamily="34" charset="0"/>
              </a:rPr>
              <a:t>个）</a:t>
            </a:r>
            <a:endParaRPr lang="en-US" altLang="zh-CN" sz="1400" b="0" kern="0" dirty="0">
              <a:latin typeface="+mn-lt"/>
              <a:ea typeface="宋体" panose="02010600030101010101" pitchFamily="2" charset="-122"/>
              <a:cs typeface="Tahoma" panose="020B0604030504040204" pitchFamily="34" charset="0"/>
            </a:endParaRPr>
          </a:p>
          <a:p>
            <a:pPr marL="0" indent="0">
              <a:buNone/>
            </a:pPr>
            <a:r>
              <a:rPr lang="en-US" altLang="zh-CN" sz="1400" b="0" kern="0" dirty="0">
                <a:latin typeface="+mn-lt"/>
                <a:ea typeface="宋体" panose="02010600030101010101" pitchFamily="2" charset="-122"/>
                <a:cs typeface="Tahoma" panose="020B0604030504040204" pitchFamily="34" charset="0"/>
              </a:rPr>
              <a:t>	__u32 protocol;// </a:t>
            </a:r>
            <a:r>
              <a:rPr lang="zh-CN" altLang="en-US" sz="1400" b="0" kern="0" dirty="0">
                <a:latin typeface="+mn-lt"/>
                <a:ea typeface="宋体" panose="02010600030101010101" pitchFamily="2" charset="-122"/>
                <a:cs typeface="Tahoma" panose="020B0604030504040204" pitchFamily="34" charset="0"/>
              </a:rPr>
              <a:t>协议</a:t>
            </a:r>
          </a:p>
          <a:p>
            <a:pPr marL="0" indent="0">
              <a:buNone/>
            </a:pPr>
            <a:r>
              <a:rPr lang="zh-CN" altLang="en-US" sz="1400" b="0" kern="0" dirty="0">
                <a:latin typeface="+mn-lt"/>
                <a:ea typeface="宋体" panose="02010600030101010101" pitchFamily="2" charset="-122"/>
                <a:cs typeface="Tahoma" panose="020B0604030504040204" pitchFamily="34" charset="0"/>
              </a:rPr>
              <a:t>	</a:t>
            </a:r>
            <a:r>
              <a:rPr lang="en-US" altLang="zh-CN" sz="1400" b="0" kern="0" dirty="0">
                <a:latin typeface="+mn-lt"/>
                <a:ea typeface="宋体" panose="02010600030101010101" pitchFamily="2" charset="-122"/>
                <a:cs typeface="Tahoma" panose="020B0604030504040204" pitchFamily="34" charset="0"/>
              </a:rPr>
              <a:t>__u32 </a:t>
            </a:r>
            <a:r>
              <a:rPr lang="en-US" altLang="zh-CN" sz="1400" b="0" kern="0" dirty="0" err="1">
                <a:latin typeface="+mn-lt"/>
                <a:ea typeface="宋体" panose="02010600030101010101" pitchFamily="2" charset="-122"/>
                <a:cs typeface="Tahoma" panose="020B0604030504040204" pitchFamily="34" charset="0"/>
              </a:rPr>
              <a:t>tc_index</a:t>
            </a:r>
            <a:r>
              <a:rPr lang="en-US" altLang="zh-CN" sz="1400" b="0" kern="0" dirty="0">
                <a:latin typeface="+mn-lt"/>
                <a:ea typeface="宋体" panose="02010600030101010101" pitchFamily="2" charset="-122"/>
                <a:cs typeface="Tahoma" panose="020B0604030504040204" pitchFamily="34" charset="0"/>
              </a:rPr>
              <a:t>; // TC</a:t>
            </a:r>
            <a:r>
              <a:rPr lang="zh-CN" altLang="en-US" sz="1400" b="0" kern="0" dirty="0">
                <a:latin typeface="+mn-lt"/>
                <a:ea typeface="宋体" panose="02010600030101010101" pitchFamily="2" charset="-122"/>
                <a:cs typeface="Tahoma" panose="020B0604030504040204" pitchFamily="34" charset="0"/>
              </a:rPr>
              <a:t>相关信息</a:t>
            </a:r>
          </a:p>
          <a:p>
            <a:pPr marL="0" indent="0">
              <a:buNone/>
            </a:pPr>
            <a:r>
              <a:rPr lang="zh-CN" altLang="en-US" sz="1400" b="0" kern="0" dirty="0">
                <a:latin typeface="+mn-lt"/>
                <a:ea typeface="宋体" panose="02010600030101010101" pitchFamily="2" charset="-122"/>
                <a:cs typeface="Tahoma" panose="020B0604030504040204" pitchFamily="34" charset="0"/>
              </a:rPr>
              <a:t>	</a:t>
            </a:r>
            <a:r>
              <a:rPr lang="en-US" altLang="zh-CN" sz="1400" b="0" kern="0" dirty="0">
                <a:latin typeface="+mn-lt"/>
                <a:ea typeface="宋体" panose="02010600030101010101" pitchFamily="2" charset="-122"/>
                <a:cs typeface="Tahoma" panose="020B0604030504040204" pitchFamily="34" charset="0"/>
              </a:rPr>
              <a:t>__u32 </a:t>
            </a:r>
            <a:r>
              <a:rPr lang="en-US" altLang="zh-CN" sz="1400" b="0" kern="0" dirty="0" err="1">
                <a:latin typeface="+mn-lt"/>
                <a:ea typeface="宋体" panose="02010600030101010101" pitchFamily="2" charset="-122"/>
                <a:cs typeface="Tahoma" panose="020B0604030504040204" pitchFamily="34" charset="0"/>
              </a:rPr>
              <a:t>tc_classid</a:t>
            </a:r>
            <a:r>
              <a:rPr lang="en-US" altLang="zh-CN" sz="1400" b="0" kern="0" dirty="0">
                <a:latin typeface="+mn-lt"/>
                <a:ea typeface="宋体" panose="02010600030101010101" pitchFamily="2" charset="-122"/>
                <a:cs typeface="Tahoma" panose="020B0604030504040204" pitchFamily="34" charset="0"/>
              </a:rPr>
              <a:t>; // TC</a:t>
            </a:r>
            <a:r>
              <a:rPr lang="zh-CN" altLang="en-US" sz="1400" b="0" kern="0" dirty="0">
                <a:latin typeface="+mn-lt"/>
                <a:ea typeface="宋体" panose="02010600030101010101" pitchFamily="2" charset="-122"/>
                <a:cs typeface="Tahoma" panose="020B0604030504040204" pitchFamily="34" charset="0"/>
              </a:rPr>
              <a:t>相关信息</a:t>
            </a:r>
            <a:endParaRPr lang="en-US" altLang="zh-CN" sz="1400" b="0" kern="0" dirty="0">
              <a:latin typeface="+mn-lt"/>
              <a:ea typeface="宋体" panose="02010600030101010101" pitchFamily="2" charset="-122"/>
              <a:cs typeface="Tahoma" panose="020B0604030504040204" pitchFamily="34" charset="0"/>
            </a:endParaRPr>
          </a:p>
          <a:p>
            <a:pPr marL="0" indent="0">
              <a:buNone/>
            </a:pPr>
            <a:r>
              <a:rPr lang="en-US" altLang="zh-CN" sz="1400" b="0" kern="0" dirty="0">
                <a:latin typeface="+mn-lt"/>
                <a:ea typeface="宋体" panose="02010600030101010101" pitchFamily="2" charset="-122"/>
                <a:cs typeface="Tahoma" panose="020B0604030504040204" pitchFamily="34" charset="0"/>
              </a:rPr>
              <a:t>	/* IP</a:t>
            </a:r>
            <a:r>
              <a:rPr lang="zh-CN" altLang="en-US" sz="1400" b="0" kern="0" dirty="0">
                <a:latin typeface="+mn-lt"/>
                <a:ea typeface="宋体" panose="02010600030101010101" pitchFamily="2" charset="-122"/>
                <a:cs typeface="Tahoma" panose="020B0604030504040204" pitchFamily="34" charset="0"/>
              </a:rPr>
              <a:t>地址、端口等信息 </a:t>
            </a:r>
            <a:r>
              <a:rPr lang="en-US" altLang="zh-CN" sz="1400" b="0" kern="0" dirty="0">
                <a:latin typeface="+mn-lt"/>
                <a:ea typeface="宋体" panose="02010600030101010101" pitchFamily="2" charset="-122"/>
                <a:cs typeface="Tahoma" panose="020B0604030504040204" pitchFamily="34" charset="0"/>
              </a:rPr>
              <a:t>*/</a:t>
            </a:r>
          </a:p>
          <a:p>
            <a:pPr marL="0" indent="0">
              <a:buNone/>
            </a:pPr>
            <a:r>
              <a:rPr lang="en-US" altLang="zh-CN" sz="1400" b="0" kern="0" dirty="0">
                <a:latin typeface="+mn-lt"/>
                <a:ea typeface="宋体" panose="02010600030101010101" pitchFamily="2" charset="-122"/>
                <a:cs typeface="Tahoma" panose="020B0604030504040204" pitchFamily="34" charset="0"/>
              </a:rPr>
              <a:t>	__u32 remote_ip4;	/* Stored in network byte order */</a:t>
            </a:r>
          </a:p>
          <a:p>
            <a:pPr marL="0" indent="0">
              <a:buNone/>
            </a:pPr>
            <a:r>
              <a:rPr lang="en-US" altLang="zh-CN" sz="1400" b="0" kern="0" dirty="0">
                <a:latin typeface="+mn-lt"/>
                <a:ea typeface="宋体" panose="02010600030101010101" pitchFamily="2" charset="-122"/>
                <a:cs typeface="Tahoma" panose="020B0604030504040204" pitchFamily="34" charset="0"/>
              </a:rPr>
              <a:t>	__u32 local_ip4;	/* Stored in network byte order */</a:t>
            </a:r>
          </a:p>
          <a:p>
            <a:pPr marL="0" indent="0">
              <a:buNone/>
            </a:pPr>
            <a:r>
              <a:rPr lang="en-US" altLang="zh-CN" sz="1400" b="0" kern="0" dirty="0">
                <a:latin typeface="+mn-lt"/>
                <a:ea typeface="宋体" panose="02010600030101010101" pitchFamily="2" charset="-122"/>
                <a:cs typeface="Tahoma" panose="020B0604030504040204" pitchFamily="34" charset="0"/>
              </a:rPr>
              <a:t>	__u32 </a:t>
            </a:r>
            <a:r>
              <a:rPr lang="en-US" altLang="zh-CN" sz="1400" b="0" kern="0" dirty="0" err="1">
                <a:latin typeface="+mn-lt"/>
                <a:ea typeface="宋体" panose="02010600030101010101" pitchFamily="2" charset="-122"/>
                <a:cs typeface="Tahoma" panose="020B0604030504040204" pitchFamily="34" charset="0"/>
              </a:rPr>
              <a:t>remote_port</a:t>
            </a:r>
            <a:r>
              <a:rPr lang="en-US" altLang="zh-CN" sz="1400" b="0" kern="0" dirty="0">
                <a:latin typeface="+mn-lt"/>
                <a:ea typeface="宋体" panose="02010600030101010101" pitchFamily="2" charset="-122"/>
                <a:cs typeface="Tahoma" panose="020B0604030504040204" pitchFamily="34" charset="0"/>
              </a:rPr>
              <a:t>;	/* Stored in network byte order */</a:t>
            </a:r>
          </a:p>
          <a:p>
            <a:pPr marL="0" indent="0">
              <a:buNone/>
            </a:pPr>
            <a:r>
              <a:rPr lang="en-US" altLang="zh-CN" sz="1400" b="0" kern="0" dirty="0">
                <a:latin typeface="+mn-lt"/>
                <a:ea typeface="宋体" panose="02010600030101010101" pitchFamily="2" charset="-122"/>
                <a:cs typeface="Tahoma" panose="020B0604030504040204" pitchFamily="34" charset="0"/>
              </a:rPr>
              <a:t>	__u32 </a:t>
            </a:r>
            <a:r>
              <a:rPr lang="en-US" altLang="zh-CN" sz="1400" b="0" kern="0" dirty="0" err="1">
                <a:latin typeface="+mn-lt"/>
                <a:ea typeface="宋体" panose="02010600030101010101" pitchFamily="2" charset="-122"/>
                <a:cs typeface="Tahoma" panose="020B0604030504040204" pitchFamily="34" charset="0"/>
              </a:rPr>
              <a:t>local_port</a:t>
            </a:r>
            <a:r>
              <a:rPr lang="en-US" altLang="zh-CN" sz="1400" b="0" kern="0" dirty="0">
                <a:latin typeface="+mn-lt"/>
                <a:ea typeface="宋体" panose="02010600030101010101" pitchFamily="2" charset="-122"/>
                <a:cs typeface="Tahoma" panose="020B0604030504040204" pitchFamily="34" charset="0"/>
              </a:rPr>
              <a:t>;	/* stored in host byte order */</a:t>
            </a:r>
          </a:p>
          <a:p>
            <a:pPr marL="0" indent="0">
              <a:buNone/>
            </a:pPr>
            <a:endParaRPr lang="en-US" altLang="zh-CN" sz="1400" b="0" kern="0" dirty="0">
              <a:latin typeface="+mn-lt"/>
              <a:ea typeface="宋体" panose="02010600030101010101" pitchFamily="2" charset="-122"/>
              <a:cs typeface="Tahoma" panose="020B0604030504040204" pitchFamily="34" charset="0"/>
            </a:endParaRPr>
          </a:p>
          <a:p>
            <a:pPr marL="0" indent="0">
              <a:buNone/>
            </a:pPr>
            <a:r>
              <a:rPr lang="en-US" altLang="zh-CN" sz="1400" b="0" kern="0" dirty="0">
                <a:latin typeface="+mn-lt"/>
                <a:ea typeface="宋体" panose="02010600030101010101" pitchFamily="2" charset="-122"/>
                <a:cs typeface="Tahoma" panose="020B0604030504040204" pitchFamily="34" charset="0"/>
              </a:rPr>
              <a:t>  	__u32 data;      //</a:t>
            </a:r>
            <a:r>
              <a:rPr lang="zh-CN" altLang="en-US" sz="1400" b="0" kern="0" dirty="0">
                <a:latin typeface="+mn-lt"/>
                <a:ea typeface="宋体" panose="02010600030101010101" pitchFamily="2" charset="-122"/>
                <a:cs typeface="Tahoma" panose="020B0604030504040204" pitchFamily="34" charset="0"/>
              </a:rPr>
              <a:t>指向数据包起点</a:t>
            </a:r>
          </a:p>
          <a:p>
            <a:pPr marL="0" indent="0">
              <a:buNone/>
            </a:pPr>
            <a:r>
              <a:rPr lang="zh-CN" altLang="en-US" sz="1400" b="0" kern="0" dirty="0">
                <a:latin typeface="+mn-lt"/>
                <a:ea typeface="宋体" panose="02010600030101010101" pitchFamily="2" charset="-122"/>
                <a:cs typeface="Tahoma" panose="020B0604030504040204" pitchFamily="34" charset="0"/>
              </a:rPr>
              <a:t>  	</a:t>
            </a:r>
            <a:r>
              <a:rPr lang="en-US" altLang="zh-CN" sz="1400" b="0" kern="0" dirty="0">
                <a:latin typeface="+mn-lt"/>
                <a:ea typeface="宋体" panose="02010600030101010101" pitchFamily="2" charset="-122"/>
                <a:cs typeface="Tahoma" panose="020B0604030504040204" pitchFamily="34" charset="0"/>
              </a:rPr>
              <a:t>__u32 </a:t>
            </a:r>
            <a:r>
              <a:rPr lang="en-US" altLang="zh-CN" sz="1400" b="0" kern="0" dirty="0" err="1">
                <a:latin typeface="+mn-lt"/>
                <a:ea typeface="宋体" panose="02010600030101010101" pitchFamily="2" charset="-122"/>
                <a:cs typeface="Tahoma" panose="020B0604030504040204" pitchFamily="34" charset="0"/>
              </a:rPr>
              <a:t>data_end</a:t>
            </a:r>
            <a:r>
              <a:rPr lang="en-US" altLang="zh-CN" sz="1400" b="0" kern="0" dirty="0">
                <a:latin typeface="+mn-lt"/>
                <a:ea typeface="宋体" panose="02010600030101010101" pitchFamily="2" charset="-122"/>
                <a:cs typeface="Tahoma" panose="020B0604030504040204" pitchFamily="34" charset="0"/>
              </a:rPr>
              <a:t>;  //</a:t>
            </a:r>
            <a:r>
              <a:rPr lang="zh-CN" altLang="en-US" sz="1400" b="0" kern="0" dirty="0">
                <a:latin typeface="+mn-lt"/>
                <a:ea typeface="宋体" panose="02010600030101010101" pitchFamily="2" charset="-122"/>
                <a:cs typeface="Tahoma" panose="020B0604030504040204" pitchFamily="34" charset="0"/>
              </a:rPr>
              <a:t>指向数据包终点</a:t>
            </a:r>
          </a:p>
          <a:p>
            <a:pPr marL="0" indent="0">
              <a:buNone/>
            </a:pPr>
            <a:r>
              <a:rPr lang="en-US" altLang="zh-CN" sz="1400" b="0" kern="0" dirty="0">
                <a:latin typeface="+mn-lt"/>
                <a:ea typeface="宋体" panose="02010600030101010101" pitchFamily="2" charset="-122"/>
                <a:cs typeface="Tahoma" panose="020B0604030504040204" pitchFamily="34" charset="0"/>
              </a:rPr>
              <a:t>};</a:t>
            </a:r>
            <a:endParaRPr lang="en-US" altLang="zh-CN" sz="2000" b="0" kern="0" dirty="0">
              <a:latin typeface="+mn-lt"/>
              <a:ea typeface="宋体" panose="02010600030101010101" pitchFamily="2" charset="-122"/>
              <a:cs typeface="Tahoma" panose="020B0604030504040204" pitchFamily="34" charset="0"/>
            </a:endParaRPr>
          </a:p>
          <a:p>
            <a:pPr marL="0" indent="0">
              <a:buNone/>
            </a:pPr>
            <a:r>
              <a:rPr lang="zh-CN" altLang="en-US" sz="2000" b="0" kern="0" dirty="0">
                <a:latin typeface="+mn-lt"/>
                <a:ea typeface="宋体" panose="02010600030101010101" pitchFamily="2" charset="-122"/>
                <a:cs typeface="Tahoma" panose="020B0604030504040204" pitchFamily="34" charset="0"/>
              </a:rPr>
              <a:t>与</a:t>
            </a:r>
            <a:r>
              <a:rPr lang="en" altLang="zh-CN" sz="2000" b="0" kern="0" dirty="0" err="1">
                <a:latin typeface="+mn-lt"/>
                <a:ea typeface="宋体" panose="02010600030101010101" pitchFamily="2" charset="-122"/>
                <a:cs typeface="Tahoma" panose="020B0604030504040204" pitchFamily="34" charset="0"/>
              </a:rPr>
              <a:t>xdp_md</a:t>
            </a:r>
            <a:r>
              <a:rPr lang="zh-CN" altLang="en-US" sz="2000" b="0" kern="0" dirty="0">
                <a:latin typeface="+mn-lt"/>
                <a:ea typeface="宋体" panose="02010600030101010101" pitchFamily="2" charset="-122"/>
                <a:cs typeface="Tahoma" panose="020B0604030504040204" pitchFamily="34" charset="0"/>
              </a:rPr>
              <a:t>类似，但内容丰富的多，是内核收到数据包后分配的结构体</a:t>
            </a:r>
            <a:endParaRPr lang="en-US" altLang="zh-CN" sz="2000" b="0" kern="0" dirty="0">
              <a:latin typeface="+mn-lt"/>
              <a:ea typeface="宋体" panose="02010600030101010101" pitchFamily="2" charset="-122"/>
              <a:cs typeface="Tahoma" panose="020B0604030504040204" pitchFamily="34" charset="0"/>
            </a:endParaRPr>
          </a:p>
          <a:p>
            <a:pPr marL="0" indent="0">
              <a:buNone/>
            </a:pPr>
            <a:r>
              <a:rPr lang="zh-CN" altLang="en-US" sz="2000" b="0" kern="0" dirty="0">
                <a:latin typeface="+mn-lt"/>
                <a:ea typeface="宋体" panose="02010600030101010101" pitchFamily="2" charset="-122"/>
                <a:cs typeface="Tahoma" panose="020B0604030504040204" pitchFamily="34" charset="0"/>
              </a:rPr>
              <a:t>但</a:t>
            </a:r>
            <a:r>
              <a:rPr lang="en-US" altLang="zh-CN" sz="2000" b="0" kern="0" dirty="0">
                <a:latin typeface="+mn-lt"/>
                <a:ea typeface="宋体" panose="02010600030101010101" pitchFamily="2" charset="-122"/>
                <a:cs typeface="Tahoma" panose="020B0604030504040204" pitchFamily="34" charset="0"/>
              </a:rPr>
              <a:t>data</a:t>
            </a:r>
            <a:r>
              <a:rPr lang="zh-CN" altLang="en-US" sz="2000" b="0" kern="0" dirty="0">
                <a:latin typeface="+mn-lt"/>
                <a:ea typeface="宋体" panose="02010600030101010101" pitchFamily="2" charset="-122"/>
                <a:cs typeface="Tahoma" panose="020B0604030504040204" pitchFamily="34" charset="0"/>
              </a:rPr>
              <a:t>与</a:t>
            </a:r>
            <a:r>
              <a:rPr lang="en-US" altLang="zh-CN" sz="2000" b="0" kern="0" dirty="0" err="1">
                <a:latin typeface="+mn-lt"/>
                <a:ea typeface="宋体" panose="02010600030101010101" pitchFamily="2" charset="-122"/>
                <a:cs typeface="Tahoma" panose="020B0604030504040204" pitchFamily="34" charset="0"/>
              </a:rPr>
              <a:t>data_end</a:t>
            </a:r>
            <a:r>
              <a:rPr lang="zh-CN" altLang="en-US" sz="2000" b="0" kern="0" dirty="0">
                <a:latin typeface="+mn-lt"/>
                <a:ea typeface="宋体" panose="02010600030101010101" pitchFamily="2" charset="-122"/>
                <a:cs typeface="Tahoma" panose="020B0604030504040204" pitchFamily="34" charset="0"/>
              </a:rPr>
              <a:t>之间的结构与</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相同</a:t>
            </a:r>
          </a:p>
        </p:txBody>
      </p:sp>
    </p:spTree>
    <p:extLst>
      <p:ext uri="{BB962C8B-B14F-4D97-AF65-F5344CB8AC3E}">
        <p14:creationId xmlns:p14="http://schemas.microsoft.com/office/powerpoint/2010/main" val="341917479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常用输出参数（</a:t>
            </a:r>
            <a:r>
              <a:rPr kumimoji="1" lang="en-US" altLang="zh-CN" sz="2400" dirty="0">
                <a:latin typeface="SimHei" panose="02010609060101010101" pitchFamily="49" charset="-122"/>
                <a:ea typeface="SimHei" panose="02010609060101010101" pitchFamily="49" charset="-122"/>
              </a:rPr>
              <a:t>Action</a:t>
            </a:r>
            <a:r>
              <a:rPr kumimoji="1" lang="zh-CN" altLang="en-US" sz="2400" dirty="0">
                <a:latin typeface="SimHei" panose="02010609060101010101" pitchFamily="49" charset="-122"/>
                <a:ea typeface="SimHei" panose="02010609060101010101" pitchFamily="49" charset="-122"/>
              </a:rPr>
              <a:t>）</a:t>
            </a:r>
          </a:p>
        </p:txBody>
      </p:sp>
      <p:sp>
        <p:nvSpPr>
          <p:cNvPr id="3" name="灯片编号占位符 2">
            <a:extLst>
              <a:ext uri="{FF2B5EF4-FFF2-40B4-BE49-F238E27FC236}">
                <a16:creationId xmlns:a16="http://schemas.microsoft.com/office/drawing/2014/main" id="{30122F67-EA04-635E-91BF-A013660DE35A}"/>
              </a:ext>
            </a:extLst>
          </p:cNvPr>
          <p:cNvSpPr>
            <a:spLocks noGrp="1"/>
          </p:cNvSpPr>
          <p:nvPr>
            <p:ph type="sldNum" sz="quarter" idx="12"/>
          </p:nvPr>
        </p:nvSpPr>
        <p:spPr/>
        <p:txBody>
          <a:bodyPr/>
          <a:lstStyle/>
          <a:p>
            <a:pPr>
              <a:defRPr/>
            </a:pPr>
            <a:fld id="{2BE9E919-A463-264A-AD28-C5A0DC5B5896}" type="slidenum">
              <a:rPr lang="en-US" altLang="zh-CN" smtClean="0"/>
              <a:pPr>
                <a:defRPr/>
              </a:pPr>
              <a:t>85</a:t>
            </a:fld>
            <a:endParaRPr lang="en-US" altLang="zh-CN"/>
          </a:p>
        </p:txBody>
      </p:sp>
      <p:sp>
        <p:nvSpPr>
          <p:cNvPr id="4" name="内容占位符 3">
            <a:extLst>
              <a:ext uri="{FF2B5EF4-FFF2-40B4-BE49-F238E27FC236}">
                <a16:creationId xmlns:a16="http://schemas.microsoft.com/office/drawing/2014/main" id="{B67BB761-4D31-E201-CBE0-29D841148907}"/>
              </a:ext>
            </a:extLst>
          </p:cNvPr>
          <p:cNvSpPr txBox="1">
            <a:spLocks/>
          </p:cNvSpPr>
          <p:nvPr/>
        </p:nvSpPr>
        <p:spPr>
          <a:xfrm>
            <a:off x="567284" y="2038623"/>
            <a:ext cx="8253187" cy="46050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a:latin typeface="+mn-lt"/>
                <a:ea typeface="宋体" panose="02010600030101010101" pitchFamily="2" charset="-122"/>
                <a:cs typeface="Tahoma" panose="020B0604030504040204" pitchFamily="34" charset="0"/>
              </a:rPr>
              <a:t>TC_ACT_UNSPEC (-1)</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使用</a:t>
            </a:r>
            <a:r>
              <a:rPr lang="en"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的默认 </a:t>
            </a:r>
            <a:r>
              <a:rPr lang="en" altLang="zh-CN" sz="2000" b="0" kern="0" dirty="0">
                <a:latin typeface="+mn-lt"/>
                <a:ea typeface="宋体" panose="02010600030101010101" pitchFamily="2" charset="-122"/>
                <a:cs typeface="Tahoma" panose="020B0604030504040204" pitchFamily="34" charset="0"/>
              </a:rPr>
              <a:t>action</a:t>
            </a:r>
            <a:endParaRPr lang="zh-CN" altLang="en-US"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TC_ACT_OK (0)</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结束处理过程，放行，类似</a:t>
            </a:r>
            <a:r>
              <a:rPr lang="en" altLang="zh-CN" sz="2000" b="0" kern="0" dirty="0">
                <a:latin typeface="+mn-lt"/>
                <a:ea typeface="宋体" panose="02010600030101010101" pitchFamily="2" charset="-122"/>
                <a:cs typeface="Tahoma" panose="020B0604030504040204" pitchFamily="34" charset="0"/>
              </a:rPr>
              <a:t>XDP_PASS</a:t>
            </a:r>
            <a:endParaRPr lang="zh-CN" altLang="en"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TC_ACT_RECLASSIFY (1)</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从头开始，重新执行分类过程</a:t>
            </a:r>
          </a:p>
          <a:p>
            <a:r>
              <a:rPr lang="en" altLang="zh-CN" sz="2000" b="0" kern="0" dirty="0">
                <a:latin typeface="+mn-lt"/>
                <a:ea typeface="宋体" panose="02010600030101010101" pitchFamily="2" charset="-122"/>
                <a:cs typeface="Tahoma" panose="020B0604030504040204" pitchFamily="34" charset="0"/>
              </a:rPr>
              <a:t>TC_ACT_SHOT (2)</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丢弃包</a:t>
            </a:r>
          </a:p>
          <a:p>
            <a:r>
              <a:rPr lang="en" altLang="zh-CN" sz="2000" b="0" kern="0" dirty="0">
                <a:latin typeface="+mn-lt"/>
                <a:ea typeface="宋体" panose="02010600030101010101" pitchFamily="2" charset="-122"/>
                <a:cs typeface="Tahoma" panose="020B0604030504040204" pitchFamily="34" charset="0"/>
              </a:rPr>
              <a:t>TC_ACT_PIPE (3)</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如果有下一个 </a:t>
            </a:r>
            <a:r>
              <a:rPr lang="en" altLang="zh-CN" sz="2000" b="0" kern="0" dirty="0">
                <a:latin typeface="+mn-lt"/>
                <a:ea typeface="宋体" panose="02010600030101010101" pitchFamily="2" charset="-122"/>
                <a:cs typeface="Tahoma" panose="020B0604030504040204" pitchFamily="34" charset="0"/>
              </a:rPr>
              <a:t>action</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执行之</a:t>
            </a:r>
            <a:endParaRPr lang="en-US" altLang="zh-CN"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TC_ACT_REDIRECT</a:t>
            </a:r>
            <a:r>
              <a:rPr lang="en-US" altLang="zh-CN" sz="2000" b="0" kern="0" dirty="0">
                <a:latin typeface="+mn-lt"/>
                <a:ea typeface="宋体" panose="02010600030101010101" pitchFamily="2" charset="-122"/>
                <a:cs typeface="Tahoma" panose="020B0604030504040204" pitchFamily="34" charset="0"/>
              </a:rPr>
              <a:t>(7)</a:t>
            </a:r>
            <a:r>
              <a:rPr lang="zh-CN" altLang="en-US" sz="2000" b="0" kern="0" dirty="0">
                <a:latin typeface="+mn-lt"/>
                <a:ea typeface="宋体" panose="02010600030101010101" pitchFamily="2" charset="-122"/>
                <a:cs typeface="Tahoma" panose="020B0604030504040204" pitchFamily="34" charset="0"/>
              </a:rPr>
              <a:t>：这个返回码加上</a:t>
            </a:r>
            <a:r>
              <a:rPr lang="en" altLang="zh-CN" sz="2000" b="0" kern="0" dirty="0">
                <a:latin typeface="+mn-lt"/>
                <a:ea typeface="宋体" panose="02010600030101010101" pitchFamily="2" charset="-122"/>
                <a:cs typeface="Tahoma" panose="020B0604030504040204" pitchFamily="34" charset="0"/>
              </a:rPr>
              <a:t>bpf_redirect()</a:t>
            </a:r>
            <a:r>
              <a:rPr lang="zh-CN" altLang="en-US" sz="2000" b="0" kern="0" dirty="0">
                <a:latin typeface="+mn-lt"/>
                <a:ea typeface="宋体" panose="02010600030101010101" pitchFamily="2" charset="-122"/>
                <a:cs typeface="Tahoma" panose="020B0604030504040204" pitchFamily="34" charset="0"/>
              </a:rPr>
              <a:t>辅助函数，允许重定向一个 </a:t>
            </a:r>
            <a:r>
              <a:rPr lang="en" altLang="zh-CN" sz="2000" b="0" kern="0" dirty="0" err="1">
                <a:latin typeface="+mn-lt"/>
                <a:ea typeface="宋体" panose="02010600030101010101" pitchFamily="2" charset="-122"/>
                <a:cs typeface="Tahoma" panose="020B0604030504040204" pitchFamily="34" charset="0"/>
              </a:rPr>
              <a:t>skb</a:t>
            </a:r>
            <a:r>
              <a:rPr lang="en" altLang="zh-CN" sz="2000" b="0" kern="0" dirty="0">
                <a:latin typeface="+mn-lt"/>
                <a:ea typeface="宋体" panose="02010600030101010101" pitchFamily="2" charset="-122"/>
                <a:cs typeface="Tahoma" panose="020B0604030504040204" pitchFamily="34" charset="0"/>
              </a:rPr>
              <a:t> </a:t>
            </a:r>
            <a:r>
              <a:rPr lang="zh-CN" altLang="en-US" sz="2000" b="0" kern="0" dirty="0">
                <a:latin typeface="+mn-lt"/>
                <a:ea typeface="宋体" panose="02010600030101010101" pitchFamily="2" charset="-122"/>
                <a:cs typeface="Tahoma" panose="020B0604030504040204" pitchFamily="34" charset="0"/>
              </a:rPr>
              <a:t>到同一个或另一个设备的</a:t>
            </a:r>
            <a:r>
              <a:rPr lang="en" altLang="zh-CN" sz="2000" b="0" kern="0" dirty="0">
                <a:latin typeface="+mn-lt"/>
                <a:ea typeface="宋体" panose="02010600030101010101" pitchFamily="2" charset="-122"/>
                <a:cs typeface="Tahoma" panose="020B0604030504040204" pitchFamily="34" charset="0"/>
              </a:rPr>
              <a:t>ingress</a:t>
            </a:r>
            <a:r>
              <a:rPr lang="zh-CN" altLang="en-US" sz="2000" b="0" kern="0" dirty="0">
                <a:latin typeface="+mn-lt"/>
                <a:ea typeface="宋体" panose="02010600030101010101" pitchFamily="2" charset="-122"/>
                <a:cs typeface="Tahoma" panose="020B0604030504040204" pitchFamily="34" charset="0"/>
              </a:rPr>
              <a:t>或</a:t>
            </a:r>
            <a:r>
              <a:rPr lang="en" altLang="zh-CN" sz="2000" b="0" kern="0" dirty="0">
                <a:latin typeface="+mn-lt"/>
                <a:ea typeface="宋体" panose="02010600030101010101" pitchFamily="2" charset="-122"/>
                <a:cs typeface="Tahoma" panose="020B0604030504040204" pitchFamily="34" charset="0"/>
              </a:rPr>
              <a:t>egress</a:t>
            </a:r>
            <a:r>
              <a:rPr lang="zh-CN" altLang="en-US" sz="2000" b="0" kern="0" dirty="0">
                <a:latin typeface="+mn-lt"/>
                <a:ea typeface="宋体" panose="02010600030101010101" pitchFamily="2" charset="-122"/>
                <a:cs typeface="Tahoma" panose="020B0604030504040204" pitchFamily="34" charset="0"/>
              </a:rPr>
              <a:t>路径</a:t>
            </a:r>
          </a:p>
        </p:txBody>
      </p:sp>
      <p:pic>
        <p:nvPicPr>
          <p:cNvPr id="2" name="图片 1">
            <a:extLst>
              <a:ext uri="{FF2B5EF4-FFF2-40B4-BE49-F238E27FC236}">
                <a16:creationId xmlns:a16="http://schemas.microsoft.com/office/drawing/2014/main" id="{DDC63450-2060-CE25-B8F2-7239E51230F9}"/>
              </a:ext>
            </a:extLst>
          </p:cNvPr>
          <p:cNvPicPr>
            <a:picLocks noChangeAspect="1"/>
          </p:cNvPicPr>
          <p:nvPr/>
        </p:nvPicPr>
        <p:blipFill>
          <a:blip r:embed="rId3"/>
          <a:stretch>
            <a:fillRect/>
          </a:stretch>
        </p:blipFill>
        <p:spPr>
          <a:xfrm>
            <a:off x="641533" y="4509120"/>
            <a:ext cx="7860934" cy="2014130"/>
          </a:xfrm>
          <a:prstGeom prst="rect">
            <a:avLst/>
          </a:prstGeom>
        </p:spPr>
      </p:pic>
    </p:spTree>
    <p:extLst>
      <p:ext uri="{BB962C8B-B14F-4D97-AF65-F5344CB8AC3E}">
        <p14:creationId xmlns:p14="http://schemas.microsoft.com/office/powerpoint/2010/main" val="185258052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常用输出参数（</a:t>
            </a:r>
            <a:r>
              <a:rPr kumimoji="1" lang="en-US" altLang="zh-CN" sz="2400" dirty="0">
                <a:latin typeface="SimHei" panose="02010609060101010101" pitchFamily="49" charset="-122"/>
                <a:ea typeface="SimHei" panose="02010609060101010101" pitchFamily="49" charset="-122"/>
              </a:rPr>
              <a:t>Action</a:t>
            </a:r>
            <a:r>
              <a:rPr kumimoji="1" lang="zh-CN" altLang="en-US" sz="2400" dirty="0">
                <a:latin typeface="SimHei" panose="02010609060101010101" pitchFamily="49" charset="-122"/>
                <a:ea typeface="SimHei" panose="02010609060101010101" pitchFamily="49" charset="-122"/>
              </a:rPr>
              <a:t>）</a:t>
            </a:r>
          </a:p>
        </p:txBody>
      </p:sp>
      <p:sp>
        <p:nvSpPr>
          <p:cNvPr id="3" name="灯片编号占位符 2">
            <a:extLst>
              <a:ext uri="{FF2B5EF4-FFF2-40B4-BE49-F238E27FC236}">
                <a16:creationId xmlns:a16="http://schemas.microsoft.com/office/drawing/2014/main" id="{30122F67-EA04-635E-91BF-A013660DE35A}"/>
              </a:ext>
            </a:extLst>
          </p:cNvPr>
          <p:cNvSpPr>
            <a:spLocks noGrp="1"/>
          </p:cNvSpPr>
          <p:nvPr>
            <p:ph type="sldNum" sz="quarter" idx="12"/>
          </p:nvPr>
        </p:nvSpPr>
        <p:spPr/>
        <p:txBody>
          <a:bodyPr/>
          <a:lstStyle/>
          <a:p>
            <a:pPr>
              <a:defRPr/>
            </a:pPr>
            <a:fld id="{2BE9E919-A463-264A-AD28-C5A0DC5B5896}" type="slidenum">
              <a:rPr lang="en-US" altLang="zh-CN" smtClean="0"/>
              <a:pPr>
                <a:defRPr/>
              </a:pPr>
              <a:t>86</a:t>
            </a:fld>
            <a:endParaRPr lang="en-US" altLang="zh-CN"/>
          </a:p>
        </p:txBody>
      </p:sp>
      <p:sp>
        <p:nvSpPr>
          <p:cNvPr id="4" name="内容占位符 3">
            <a:extLst>
              <a:ext uri="{FF2B5EF4-FFF2-40B4-BE49-F238E27FC236}">
                <a16:creationId xmlns:a16="http://schemas.microsoft.com/office/drawing/2014/main" id="{B67BB761-4D31-E201-CBE0-29D841148907}"/>
              </a:ext>
            </a:extLst>
          </p:cNvPr>
          <p:cNvSpPr txBox="1">
            <a:spLocks/>
          </p:cNvSpPr>
          <p:nvPr/>
        </p:nvSpPr>
        <p:spPr>
          <a:xfrm>
            <a:off x="567284" y="2038623"/>
            <a:ext cx="8253187" cy="46050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 altLang="zh-CN" sz="2000" b="0" kern="0" dirty="0">
                <a:latin typeface="+mn-lt"/>
                <a:ea typeface="宋体" panose="02010600030101010101" pitchFamily="2" charset="-122"/>
                <a:cs typeface="Tahoma" panose="020B0604030504040204" pitchFamily="34" charset="0"/>
              </a:rPr>
              <a:t>TC_ACT_UNSPEC (-1)</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使用</a:t>
            </a:r>
            <a:r>
              <a:rPr lang="en"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的默认 </a:t>
            </a:r>
            <a:r>
              <a:rPr lang="en" altLang="zh-CN" sz="2000" b="0" kern="0" dirty="0">
                <a:latin typeface="+mn-lt"/>
                <a:ea typeface="宋体" panose="02010600030101010101" pitchFamily="2" charset="-122"/>
                <a:cs typeface="Tahoma" panose="020B0604030504040204" pitchFamily="34" charset="0"/>
              </a:rPr>
              <a:t>action</a:t>
            </a:r>
            <a:endParaRPr lang="zh-CN" altLang="en-US"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TC_ACT_OK (0)</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结束处理过程，放行，类似</a:t>
            </a:r>
            <a:r>
              <a:rPr lang="en" altLang="zh-CN" sz="2000" b="0" kern="0" dirty="0">
                <a:latin typeface="+mn-lt"/>
                <a:ea typeface="宋体" panose="02010600030101010101" pitchFamily="2" charset="-122"/>
                <a:cs typeface="Tahoma" panose="020B0604030504040204" pitchFamily="34" charset="0"/>
              </a:rPr>
              <a:t>XDP_PASS</a:t>
            </a:r>
            <a:endParaRPr lang="zh-CN" altLang="en"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TC_ACT_RECLASSIFY (1)</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从头开始，重新执行分类过程</a:t>
            </a:r>
          </a:p>
          <a:p>
            <a:r>
              <a:rPr lang="en" altLang="zh-CN" sz="2000" b="0" kern="0" dirty="0">
                <a:latin typeface="+mn-lt"/>
                <a:ea typeface="宋体" panose="02010600030101010101" pitchFamily="2" charset="-122"/>
                <a:cs typeface="Tahoma" panose="020B0604030504040204" pitchFamily="34" charset="0"/>
              </a:rPr>
              <a:t>TC_ACT_SHOT (2)</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丢弃包</a:t>
            </a:r>
          </a:p>
          <a:p>
            <a:r>
              <a:rPr lang="en" altLang="zh-CN" sz="2000" b="0" kern="0" dirty="0">
                <a:latin typeface="+mn-lt"/>
                <a:ea typeface="宋体" panose="02010600030101010101" pitchFamily="2" charset="-122"/>
                <a:cs typeface="Tahoma" panose="020B0604030504040204" pitchFamily="34" charset="0"/>
              </a:rPr>
              <a:t>TC_ACT_PIPE (3)</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如果有下一个 </a:t>
            </a:r>
            <a:r>
              <a:rPr lang="en" altLang="zh-CN" sz="2000" b="0" kern="0" dirty="0">
                <a:latin typeface="+mn-lt"/>
                <a:ea typeface="宋体" panose="02010600030101010101" pitchFamily="2" charset="-122"/>
                <a:cs typeface="Tahoma" panose="020B0604030504040204" pitchFamily="34" charset="0"/>
              </a:rPr>
              <a:t>action</a:t>
            </a:r>
            <a:r>
              <a:rPr lang="zh-CN" altLang="e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执行之</a:t>
            </a:r>
            <a:endParaRPr lang="en-US" altLang="zh-CN" sz="2000" b="0" kern="0" dirty="0">
              <a:latin typeface="+mn-lt"/>
              <a:ea typeface="宋体" panose="02010600030101010101" pitchFamily="2" charset="-122"/>
              <a:cs typeface="Tahoma" panose="020B0604030504040204" pitchFamily="34" charset="0"/>
            </a:endParaRPr>
          </a:p>
          <a:p>
            <a:r>
              <a:rPr lang="en" altLang="zh-CN" sz="2000" b="0" kern="0" dirty="0">
                <a:latin typeface="+mn-lt"/>
                <a:ea typeface="宋体" panose="02010600030101010101" pitchFamily="2" charset="-122"/>
                <a:cs typeface="Tahoma" panose="020B0604030504040204" pitchFamily="34" charset="0"/>
              </a:rPr>
              <a:t>TC_ACT_REDIRECT</a:t>
            </a:r>
            <a:r>
              <a:rPr lang="en-US" altLang="zh-CN" sz="2000" b="0" kern="0" dirty="0">
                <a:latin typeface="+mn-lt"/>
                <a:ea typeface="宋体" panose="02010600030101010101" pitchFamily="2" charset="-122"/>
                <a:cs typeface="Tahoma" panose="020B0604030504040204" pitchFamily="34" charset="0"/>
              </a:rPr>
              <a:t>(7)</a:t>
            </a:r>
            <a:r>
              <a:rPr lang="zh-CN" altLang="en-US" sz="2000" b="0" kern="0" dirty="0">
                <a:latin typeface="+mn-lt"/>
                <a:ea typeface="宋体" panose="02010600030101010101" pitchFamily="2" charset="-122"/>
                <a:cs typeface="Tahoma" panose="020B0604030504040204" pitchFamily="34" charset="0"/>
              </a:rPr>
              <a:t>：这个返回码加上</a:t>
            </a:r>
            <a:r>
              <a:rPr lang="en" altLang="zh-CN" sz="2000" b="0" kern="0" dirty="0">
                <a:latin typeface="+mn-lt"/>
                <a:ea typeface="宋体" panose="02010600030101010101" pitchFamily="2" charset="-122"/>
                <a:cs typeface="Tahoma" panose="020B0604030504040204" pitchFamily="34" charset="0"/>
              </a:rPr>
              <a:t>bpf_redirect()</a:t>
            </a:r>
            <a:r>
              <a:rPr lang="zh-CN" altLang="en-US" sz="2000" b="0" kern="0" dirty="0">
                <a:latin typeface="+mn-lt"/>
                <a:ea typeface="宋体" panose="02010600030101010101" pitchFamily="2" charset="-122"/>
                <a:cs typeface="Tahoma" panose="020B0604030504040204" pitchFamily="34" charset="0"/>
              </a:rPr>
              <a:t>辅助函数，允许重定向一个 </a:t>
            </a:r>
            <a:r>
              <a:rPr lang="en" altLang="zh-CN" sz="2000" b="0" kern="0" dirty="0" err="1">
                <a:latin typeface="+mn-lt"/>
                <a:ea typeface="宋体" panose="02010600030101010101" pitchFamily="2" charset="-122"/>
                <a:cs typeface="Tahoma" panose="020B0604030504040204" pitchFamily="34" charset="0"/>
              </a:rPr>
              <a:t>skb</a:t>
            </a:r>
            <a:r>
              <a:rPr lang="en" altLang="zh-CN" sz="2000" b="0" kern="0" dirty="0">
                <a:latin typeface="+mn-lt"/>
                <a:ea typeface="宋体" panose="02010600030101010101" pitchFamily="2" charset="-122"/>
                <a:cs typeface="Tahoma" panose="020B0604030504040204" pitchFamily="34" charset="0"/>
              </a:rPr>
              <a:t> </a:t>
            </a:r>
            <a:r>
              <a:rPr lang="zh-CN" altLang="en-US" sz="2000" b="0" kern="0" dirty="0">
                <a:latin typeface="+mn-lt"/>
                <a:ea typeface="宋体" panose="02010600030101010101" pitchFamily="2" charset="-122"/>
                <a:cs typeface="Tahoma" panose="020B0604030504040204" pitchFamily="34" charset="0"/>
              </a:rPr>
              <a:t>到同一个或另一个设备的</a:t>
            </a:r>
            <a:r>
              <a:rPr lang="en" altLang="zh-CN" sz="2000" b="0" kern="0" dirty="0">
                <a:latin typeface="+mn-lt"/>
                <a:ea typeface="宋体" panose="02010600030101010101" pitchFamily="2" charset="-122"/>
                <a:cs typeface="Tahoma" panose="020B0604030504040204" pitchFamily="34" charset="0"/>
              </a:rPr>
              <a:t>ingress</a:t>
            </a:r>
            <a:r>
              <a:rPr lang="zh-CN" altLang="en-US" sz="2000" b="0" kern="0" dirty="0">
                <a:latin typeface="+mn-lt"/>
                <a:ea typeface="宋体" panose="02010600030101010101" pitchFamily="2" charset="-122"/>
                <a:cs typeface="Tahoma" panose="020B0604030504040204" pitchFamily="34" charset="0"/>
              </a:rPr>
              <a:t>或</a:t>
            </a:r>
            <a:r>
              <a:rPr lang="en" altLang="zh-CN" sz="2000" b="0" kern="0" dirty="0">
                <a:latin typeface="+mn-lt"/>
                <a:ea typeface="宋体" panose="02010600030101010101" pitchFamily="2" charset="-122"/>
                <a:cs typeface="Tahoma" panose="020B0604030504040204" pitchFamily="34" charset="0"/>
              </a:rPr>
              <a:t>egress</a:t>
            </a:r>
            <a:r>
              <a:rPr lang="zh-CN" altLang="en-US" sz="2000" b="0" kern="0" dirty="0">
                <a:latin typeface="+mn-lt"/>
                <a:ea typeface="宋体" panose="02010600030101010101" pitchFamily="2" charset="-122"/>
                <a:cs typeface="Tahoma" panose="020B0604030504040204" pitchFamily="34" charset="0"/>
              </a:rPr>
              <a:t>路径</a:t>
            </a:r>
          </a:p>
        </p:txBody>
      </p:sp>
      <p:pic>
        <p:nvPicPr>
          <p:cNvPr id="5" name="图片 4">
            <a:extLst>
              <a:ext uri="{FF2B5EF4-FFF2-40B4-BE49-F238E27FC236}">
                <a16:creationId xmlns:a16="http://schemas.microsoft.com/office/drawing/2014/main" id="{BC10BF55-49DF-ECC6-3691-DA6F8A562435}"/>
              </a:ext>
            </a:extLst>
          </p:cNvPr>
          <p:cNvPicPr>
            <a:picLocks noChangeAspect="1"/>
          </p:cNvPicPr>
          <p:nvPr/>
        </p:nvPicPr>
        <p:blipFill>
          <a:blip r:embed="rId3"/>
          <a:stretch>
            <a:fillRect/>
          </a:stretch>
        </p:blipFill>
        <p:spPr>
          <a:xfrm>
            <a:off x="575106" y="4433696"/>
            <a:ext cx="8095828" cy="2209990"/>
          </a:xfrm>
          <a:prstGeom prst="rect">
            <a:avLst/>
          </a:prstGeom>
        </p:spPr>
      </p:pic>
    </p:spTree>
    <p:extLst>
      <p:ext uri="{BB962C8B-B14F-4D97-AF65-F5344CB8AC3E}">
        <p14:creationId xmlns:p14="http://schemas.microsoft.com/office/powerpoint/2010/main" val="19058037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程序类型（</a:t>
            </a:r>
            <a:r>
              <a:rPr kumimoji="1" lang="en-US" altLang="zh-CN" sz="2400" dirty="0">
                <a:latin typeface="SimHei" panose="02010609060101010101" pitchFamily="49" charset="-122"/>
                <a:ea typeface="SimHei" panose="02010609060101010101" pitchFamily="49" charset="-122"/>
              </a:rPr>
              <a:t>PROG_TYPE</a:t>
            </a:r>
            <a:r>
              <a:rPr kumimoji="1" lang="zh-CN" altLang="en-US" sz="2400" dirty="0">
                <a:latin typeface="SimHei" panose="02010609060101010101" pitchFamily="49" charset="-122"/>
                <a:ea typeface="SimHei" panose="02010609060101010101" pitchFamily="49" charset="-122"/>
              </a:rPr>
              <a:t>）</a:t>
            </a:r>
          </a:p>
        </p:txBody>
      </p:sp>
      <p:sp>
        <p:nvSpPr>
          <p:cNvPr id="3" name="灯片编号占位符 2">
            <a:extLst>
              <a:ext uri="{FF2B5EF4-FFF2-40B4-BE49-F238E27FC236}">
                <a16:creationId xmlns:a16="http://schemas.microsoft.com/office/drawing/2014/main" id="{30122F67-EA04-635E-91BF-A013660DE35A}"/>
              </a:ext>
            </a:extLst>
          </p:cNvPr>
          <p:cNvSpPr>
            <a:spLocks noGrp="1"/>
          </p:cNvSpPr>
          <p:nvPr>
            <p:ph type="sldNum" sz="quarter" idx="12"/>
          </p:nvPr>
        </p:nvSpPr>
        <p:spPr/>
        <p:txBody>
          <a:bodyPr/>
          <a:lstStyle/>
          <a:p>
            <a:pPr>
              <a:defRPr/>
            </a:pPr>
            <a:fld id="{2BE9E919-A463-264A-AD28-C5A0DC5B5896}" type="slidenum">
              <a:rPr lang="en-US" altLang="zh-CN" smtClean="0"/>
              <a:pPr>
                <a:defRPr/>
              </a:pPr>
              <a:t>87</a:t>
            </a:fld>
            <a:endParaRPr lang="en-US" altLang="zh-CN"/>
          </a:p>
        </p:txBody>
      </p:sp>
      <p:sp>
        <p:nvSpPr>
          <p:cNvPr id="4" name="内容占位符 3">
            <a:extLst>
              <a:ext uri="{FF2B5EF4-FFF2-40B4-BE49-F238E27FC236}">
                <a16:creationId xmlns:a16="http://schemas.microsoft.com/office/drawing/2014/main" id="{B67BB761-4D31-E201-CBE0-29D841148907}"/>
              </a:ext>
            </a:extLst>
          </p:cNvPr>
          <p:cNvSpPr txBox="1">
            <a:spLocks/>
          </p:cNvSpPr>
          <p:nvPr/>
        </p:nvSpPr>
        <p:spPr>
          <a:xfrm>
            <a:off x="567284" y="2038623"/>
            <a:ext cx="8253187" cy="4605063"/>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为</a:t>
            </a:r>
            <a:r>
              <a:rPr lang="en" altLang="zh-CN" sz="2000" b="0" kern="0" dirty="0">
                <a:latin typeface="+mn-lt"/>
                <a:ea typeface="宋体" panose="02010600030101010101" pitchFamily="2" charset="-122"/>
                <a:cs typeface="Tahoma" panose="020B0604030504040204" pitchFamily="34" charset="0"/>
              </a:rPr>
              <a:t>PROG_TYPE: BPF_PROG_TYPE_XDP</a:t>
            </a:r>
            <a:r>
              <a:rPr lang="zh-CN" altLang="en-US" sz="2000" b="0" kern="0" dirty="0">
                <a:latin typeface="+mn-lt"/>
                <a:ea typeface="宋体" panose="02010600030101010101" pitchFamily="2" charset="-122"/>
                <a:cs typeface="Tahoma" panose="020B0604030504040204" pitchFamily="34" charset="0"/>
              </a:rPr>
              <a:t>，以</a:t>
            </a:r>
            <a:r>
              <a:rPr lang="en" altLang="zh-CN" sz="2000" b="0" kern="0" dirty="0">
                <a:latin typeface="+mn-lt"/>
                <a:ea typeface="宋体" panose="02010600030101010101" pitchFamily="2" charset="-122"/>
                <a:cs typeface="Tahoma" panose="020B0604030504040204" pitchFamily="34" charset="0"/>
              </a:rPr>
              <a:t>SEC("xdp")</a:t>
            </a:r>
            <a:r>
              <a:rPr lang="zh-CN" altLang="en" sz="2000" b="0" kern="0" dirty="0">
                <a:latin typeface="+mn-lt"/>
                <a:ea typeface="宋体" panose="02010600030101010101" pitchFamily="2" charset="-122"/>
                <a:cs typeface="Tahoma" panose="020B0604030504040204" pitchFamily="34" charset="0"/>
              </a:rPr>
              <a:t>标识</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为</a:t>
            </a:r>
            <a:r>
              <a:rPr lang="en" altLang="zh-CN" sz="2000" b="0" kern="0" dirty="0">
                <a:latin typeface="+mn-lt"/>
                <a:ea typeface="宋体" panose="02010600030101010101" pitchFamily="2" charset="-122"/>
                <a:cs typeface="Tahoma" panose="020B0604030504040204" pitchFamily="34" charset="0"/>
              </a:rPr>
              <a:t>BPF_PROG_TYPE_SCHED_CLS</a:t>
            </a:r>
            <a:r>
              <a:rPr lang="zh-CN" altLang="en" sz="2000" b="0" kern="0" dirty="0">
                <a:latin typeface="+mn-lt"/>
                <a:ea typeface="宋体" panose="02010600030101010101" pitchFamily="2" charset="-122"/>
                <a:cs typeface="Tahoma" panose="020B0604030504040204" pitchFamily="34" charset="0"/>
              </a:rPr>
              <a:t>或</a:t>
            </a:r>
            <a:r>
              <a:rPr lang="en" altLang="zh-CN" sz="2000" b="0" kern="0" dirty="0">
                <a:latin typeface="+mn-lt"/>
                <a:ea typeface="宋体" panose="02010600030101010101" pitchFamily="2" charset="-122"/>
                <a:cs typeface="Tahoma" panose="020B0604030504040204" pitchFamily="34" charset="0"/>
              </a:rPr>
              <a:t>BPF_PROG_TYPE_SCHED_ACT</a:t>
            </a:r>
            <a:r>
              <a:rPr lang="zh-CN" altLang="en-US" sz="2000" b="0" kern="0" dirty="0">
                <a:latin typeface="+mn-lt"/>
                <a:ea typeface="宋体" panose="02010600030101010101" pitchFamily="2" charset="-122"/>
                <a:cs typeface="Tahoma" panose="020B0604030504040204" pitchFamily="34" charset="0"/>
              </a:rPr>
              <a:t>，以</a:t>
            </a:r>
            <a:r>
              <a:rPr lang="en" altLang="zh-CN" sz="2000" b="0" kern="0" dirty="0">
                <a:latin typeface="+mn-lt"/>
                <a:ea typeface="宋体" panose="02010600030101010101" pitchFamily="2" charset="-122"/>
                <a:cs typeface="Tahoma" panose="020B0604030504040204" pitchFamily="34" charset="0"/>
              </a:rPr>
              <a:t>SEC("</a:t>
            </a:r>
            <a:r>
              <a:rPr lang="en" altLang="zh-CN" sz="2000" b="0" kern="0" dirty="0" err="1">
                <a:latin typeface="+mn-lt"/>
                <a:ea typeface="宋体" panose="02010600030101010101" pitchFamily="2" charset="-122"/>
                <a:cs typeface="Tahoma" panose="020B0604030504040204" pitchFamily="34" charset="0"/>
              </a:rPr>
              <a:t>tc</a:t>
            </a:r>
            <a:r>
              <a:rPr lang="en" altLang="zh-CN" sz="2000" b="0" kern="0" dirty="0">
                <a:latin typeface="+mn-lt"/>
                <a:ea typeface="宋体" panose="02010600030101010101" pitchFamily="2" charset="-122"/>
                <a:cs typeface="Tahoma" panose="020B0604030504040204" pitchFamily="34" charset="0"/>
              </a:rPr>
              <a:t>")</a:t>
            </a:r>
            <a:r>
              <a:rPr lang="zh-CN" altLang="en" sz="2000" b="0" kern="0" dirty="0">
                <a:latin typeface="+mn-lt"/>
                <a:ea typeface="宋体" panose="02010600030101010101" pitchFamily="2" charset="-122"/>
                <a:cs typeface="Tahoma" panose="020B0604030504040204" pitchFamily="34" charset="0"/>
              </a:rPr>
              <a:t>标识</a:t>
            </a:r>
            <a:r>
              <a:rPr lang="zh-CN" altLang="en-US" sz="2000" b="0" kern="0" dirty="0">
                <a:latin typeface="+mn-lt"/>
                <a:ea typeface="宋体" panose="02010600030101010101" pitchFamily="2" charset="-122"/>
                <a:cs typeface="Tahoma" panose="020B0604030504040204" pitchFamily="34" charset="0"/>
              </a:rPr>
              <a:t>，通常使用后者</a:t>
            </a:r>
            <a:endParaRPr lang="en-US" altLang="zh-CN" sz="2000" b="0" kern="0" dirty="0">
              <a:latin typeface="+mn-lt"/>
              <a:ea typeface="宋体" panose="02010600030101010101" pitchFamily="2" charset="-122"/>
              <a:cs typeface="Tahoma" panose="020B0604030504040204" pitchFamily="34" charset="0"/>
            </a:endParaRPr>
          </a:p>
          <a:p>
            <a:endParaRPr lang="en-US" altLang="zh-CN" sz="2000" b="0" kern="0" dirty="0">
              <a:latin typeface="+mn-lt"/>
              <a:ea typeface="宋体" panose="02010600030101010101" pitchFamily="2" charset="-122"/>
              <a:cs typeface="Tahoma" panose="020B0604030504040204" pitchFamily="34" charset="0"/>
            </a:endParaRPr>
          </a:p>
          <a:p>
            <a:endParaRPr lang="zh-CN" altLang="en-US" sz="2000" b="0" kern="0" dirty="0">
              <a:latin typeface="+mn-lt"/>
              <a:ea typeface="宋体" panose="02010600030101010101" pitchFamily="2" charset="-122"/>
              <a:cs typeface="Tahoma" panose="020B0604030504040204" pitchFamily="34" charset="0"/>
            </a:endParaRPr>
          </a:p>
        </p:txBody>
      </p:sp>
      <p:sp>
        <p:nvSpPr>
          <p:cNvPr id="5" name="文本框 4">
            <a:extLst>
              <a:ext uri="{FF2B5EF4-FFF2-40B4-BE49-F238E27FC236}">
                <a16:creationId xmlns:a16="http://schemas.microsoft.com/office/drawing/2014/main" id="{EB805685-A22F-4FD6-9D86-B541225F07A6}"/>
              </a:ext>
            </a:extLst>
          </p:cNvPr>
          <p:cNvSpPr txBox="1"/>
          <p:nvPr/>
        </p:nvSpPr>
        <p:spPr>
          <a:xfrm>
            <a:off x="539552" y="321297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网络处理程序编写纲要</a:t>
            </a:r>
          </a:p>
        </p:txBody>
      </p:sp>
      <p:sp>
        <p:nvSpPr>
          <p:cNvPr id="6" name="内容占位符 3">
            <a:extLst>
              <a:ext uri="{FF2B5EF4-FFF2-40B4-BE49-F238E27FC236}">
                <a16:creationId xmlns:a16="http://schemas.microsoft.com/office/drawing/2014/main" id="{809ADA8E-CEC1-FF5B-8AF1-577BAF39BC25}"/>
              </a:ext>
            </a:extLst>
          </p:cNvPr>
          <p:cNvSpPr txBox="1">
            <a:spLocks/>
          </p:cNvSpPr>
          <p:nvPr/>
        </p:nvSpPr>
        <p:spPr>
          <a:xfrm>
            <a:off x="567284" y="3670044"/>
            <a:ext cx="8253187" cy="160640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用 </a:t>
            </a:r>
            <a:r>
              <a:rPr lang="en-US" altLang="zh-CN" sz="2000" b="0" kern="0" dirty="0">
                <a:latin typeface="+mn-lt"/>
                <a:ea typeface="宋体" panose="02010600030101010101" pitchFamily="2" charset="-122"/>
                <a:cs typeface="Tahoma" panose="020B0604030504040204" pitchFamily="34" charset="0"/>
              </a:rPr>
              <a:t>C </a:t>
            </a:r>
            <a:r>
              <a:rPr lang="zh-CN" altLang="en-US" sz="2000" b="0" kern="0" dirty="0">
                <a:latin typeface="+mn-lt"/>
                <a:ea typeface="宋体" panose="02010600030101010101" pitchFamily="2" charset="-122"/>
                <a:cs typeface="Tahoma" panose="020B0604030504040204" pitchFamily="34" charset="0"/>
              </a:rPr>
              <a:t>编写 </a:t>
            </a:r>
            <a:r>
              <a:rPr lang="en-US" altLang="zh-CN" sz="2000" b="0" kern="0" dirty="0">
                <a:latin typeface="+mn-lt"/>
                <a:ea typeface="宋体" panose="02010600030101010101" pitchFamily="2" charset="-122"/>
                <a:cs typeface="Tahoma" panose="020B0604030504040204" pitchFamily="34" charset="0"/>
              </a:rPr>
              <a:t>BPF </a:t>
            </a:r>
            <a:r>
              <a:rPr lang="zh-CN" altLang="en-US" sz="2000" b="0" kern="0" dirty="0">
                <a:latin typeface="+mn-lt"/>
                <a:ea typeface="宋体" panose="02010600030101010101" pitchFamily="2" charset="-122"/>
                <a:cs typeface="Tahoma" panose="020B0604030504040204" pitchFamily="34" charset="0"/>
              </a:rPr>
              <a:t>程序</a:t>
            </a:r>
          </a:p>
          <a:p>
            <a:r>
              <a:rPr lang="zh-CN" altLang="en-US" sz="2000" b="0" kern="0" dirty="0">
                <a:latin typeface="+mn-lt"/>
                <a:ea typeface="宋体" panose="02010600030101010101" pitchFamily="2" charset="-122"/>
                <a:cs typeface="Tahoma" panose="020B0604030504040204" pitchFamily="34" charset="0"/>
              </a:rPr>
              <a:t>用 </a:t>
            </a:r>
            <a:r>
              <a:rPr lang="en-US" altLang="zh-CN" sz="2000" b="0" kern="0" dirty="0">
                <a:latin typeface="+mn-lt"/>
                <a:ea typeface="宋体" panose="02010600030101010101" pitchFamily="2" charset="-122"/>
                <a:cs typeface="Tahoma" panose="020B0604030504040204" pitchFamily="34" charset="0"/>
              </a:rPr>
              <a:t>LLVM </a:t>
            </a:r>
            <a:r>
              <a:rPr lang="zh-CN" altLang="en-US" sz="2000" b="0" kern="0" dirty="0">
                <a:latin typeface="+mn-lt"/>
                <a:ea typeface="宋体" panose="02010600030101010101" pitchFamily="2" charset="-122"/>
                <a:cs typeface="Tahoma" panose="020B0604030504040204" pitchFamily="34" charset="0"/>
              </a:rPr>
              <a:t>将 </a:t>
            </a:r>
            <a:r>
              <a:rPr lang="en-US" altLang="zh-CN" sz="2000" b="0" kern="0" dirty="0">
                <a:latin typeface="+mn-lt"/>
                <a:ea typeface="宋体" panose="02010600030101010101" pitchFamily="2" charset="-122"/>
                <a:cs typeface="Tahoma" panose="020B0604030504040204" pitchFamily="34" charset="0"/>
              </a:rPr>
              <a:t>C </a:t>
            </a:r>
            <a:r>
              <a:rPr lang="zh-CN" altLang="en-US" sz="2000" b="0" kern="0" dirty="0">
                <a:latin typeface="+mn-lt"/>
                <a:ea typeface="宋体" panose="02010600030101010101" pitchFamily="2" charset="-122"/>
                <a:cs typeface="Tahoma" panose="020B0604030504040204" pitchFamily="34" charset="0"/>
              </a:rPr>
              <a:t>程序编译成对象文件（</a:t>
            </a:r>
            <a:r>
              <a:rPr lang="en-US" altLang="zh-CN" sz="2000" b="0" kern="0" dirty="0">
                <a:latin typeface="+mn-lt"/>
                <a:ea typeface="宋体" panose="02010600030101010101" pitchFamily="2" charset="-122"/>
                <a:cs typeface="Tahoma" panose="020B0604030504040204" pitchFamily="34" charset="0"/>
              </a:rPr>
              <a:t>ELF</a:t>
            </a:r>
            <a:r>
              <a:rPr lang="zh-CN" altLang="en-US" sz="2000" b="0" kern="0" dirty="0">
                <a:latin typeface="+mn-lt"/>
                <a:ea typeface="宋体" panose="02010600030101010101" pitchFamily="2" charset="-122"/>
                <a:cs typeface="Tahoma" panose="020B0604030504040204" pitchFamily="34" charset="0"/>
              </a:rPr>
              <a:t>）</a:t>
            </a:r>
          </a:p>
          <a:p>
            <a:r>
              <a:rPr lang="zh-CN" altLang="en-US" sz="2000" b="0" kern="0" dirty="0">
                <a:latin typeface="+mn-lt"/>
                <a:ea typeface="宋体" panose="02010600030101010101" pitchFamily="2" charset="-122"/>
                <a:cs typeface="Tahoma" panose="020B0604030504040204" pitchFamily="34" charset="0"/>
              </a:rPr>
              <a:t>在用户态通过特定加载器（例如</a:t>
            </a:r>
            <a:r>
              <a:rPr lang="en-US" altLang="zh-CN" sz="2000" b="0" kern="0" dirty="0" err="1">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命令、</a:t>
            </a:r>
            <a:r>
              <a:rPr lang="en-US" altLang="zh-CN" sz="2000" b="0" kern="0" dirty="0" err="1">
                <a:latin typeface="+mn-lt"/>
                <a:ea typeface="宋体" panose="02010600030101010101" pitchFamily="2" charset="-122"/>
                <a:cs typeface="Tahoma" panose="020B0604030504040204" pitchFamily="34" charset="0"/>
              </a:rPr>
              <a:t>ip</a:t>
            </a:r>
            <a:r>
              <a:rPr lang="zh-CN" altLang="en-US" sz="2000" b="0" kern="0" dirty="0">
                <a:latin typeface="+mn-lt"/>
                <a:ea typeface="宋体" panose="02010600030101010101" pitchFamily="2" charset="-122"/>
                <a:cs typeface="Tahoma" panose="020B0604030504040204" pitchFamily="34" charset="0"/>
              </a:rPr>
              <a:t>命令、</a:t>
            </a:r>
            <a:r>
              <a:rPr lang="en-US" altLang="zh-CN" sz="2000" b="0" kern="0" dirty="0" err="1">
                <a:latin typeface="+mn-lt"/>
                <a:ea typeface="宋体" panose="02010600030101010101" pitchFamily="2" charset="-122"/>
                <a:cs typeface="Tahoma" panose="020B0604030504040204" pitchFamily="34" charset="0"/>
              </a:rPr>
              <a:t>libbpf</a:t>
            </a:r>
            <a:r>
              <a:rPr lang="zh-CN" altLang="en-US" sz="2000" b="0" kern="0" dirty="0">
                <a:latin typeface="+mn-lt"/>
                <a:ea typeface="宋体" panose="02010600030101010101" pitchFamily="2" charset="-122"/>
                <a:cs typeface="Tahoma" panose="020B0604030504040204" pitchFamily="34" charset="0"/>
              </a:rPr>
              <a:t>库等）解析对象文件并加载到网络接口上</a:t>
            </a:r>
          </a:p>
          <a:p>
            <a:endParaRPr lang="en-US" altLang="zh-CN" sz="2000" b="0" kern="0" dirty="0">
              <a:latin typeface="+mn-lt"/>
              <a:ea typeface="宋体" panose="02010600030101010101" pitchFamily="2" charset="-122"/>
              <a:cs typeface="Tahoma" panose="020B0604030504040204" pitchFamily="34" charset="0"/>
            </a:endParaRPr>
          </a:p>
          <a:p>
            <a:pPr marL="0" indent="0">
              <a:buNone/>
            </a:pPr>
            <a:endParaRPr lang="zh-CN" altLang="en-US" sz="2000" b="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386633939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用</a:t>
            </a:r>
            <a:r>
              <a:rPr kumimoji="1" lang="en-US" altLang="zh-CN" sz="2400" dirty="0">
                <a:latin typeface="SimHei" panose="02010609060101010101" pitchFamily="49" charset="-122"/>
                <a:ea typeface="SimHei" panose="02010609060101010101" pitchFamily="49" charset="-122"/>
              </a:rPr>
              <a:t>C</a:t>
            </a:r>
            <a:r>
              <a:rPr kumimoji="1" lang="zh-CN" altLang="en-US" sz="2400" dirty="0">
                <a:latin typeface="SimHei" panose="02010609060101010101" pitchFamily="49" charset="-122"/>
                <a:ea typeface="SimHei" panose="02010609060101010101" pitchFamily="49" charset="-122"/>
              </a:rPr>
              <a:t>编写</a:t>
            </a:r>
            <a:r>
              <a:rPr kumimoji="1" lang="en-US" altLang="zh-CN" sz="2400" dirty="0">
                <a:latin typeface="SimHei" panose="02010609060101010101" pitchFamily="49" charset="-122"/>
                <a:ea typeface="SimHei" panose="02010609060101010101" pitchFamily="49" charset="-122"/>
              </a:rPr>
              <a:t>BPF</a:t>
            </a:r>
            <a:r>
              <a:rPr kumimoji="1" lang="zh-CN" altLang="en-US" sz="2400" dirty="0">
                <a:latin typeface="SimHei" panose="02010609060101010101" pitchFamily="49" charset="-122"/>
                <a:ea typeface="SimHei" panose="02010609060101010101" pitchFamily="49" charset="-122"/>
              </a:rPr>
              <a:t>程序</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88</a:t>
            </a:fld>
            <a:endParaRPr lang="en-US" altLang="zh-CN"/>
          </a:p>
        </p:txBody>
      </p:sp>
      <p:sp>
        <p:nvSpPr>
          <p:cNvPr id="7" name="内容占位符 3">
            <a:extLst>
              <a:ext uri="{FF2B5EF4-FFF2-40B4-BE49-F238E27FC236}">
                <a16:creationId xmlns:a16="http://schemas.microsoft.com/office/drawing/2014/main" id="{3D03E54C-43C4-453E-AF96-23B635EA0890}"/>
              </a:ext>
            </a:extLst>
          </p:cNvPr>
          <p:cNvSpPr txBox="1">
            <a:spLocks/>
          </p:cNvSpPr>
          <p:nvPr/>
        </p:nvSpPr>
        <p:spPr>
          <a:xfrm>
            <a:off x="539552" y="4489682"/>
            <a:ext cx="8253187" cy="236831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US" altLang="zh-CN" sz="2000" b="0" kern="0" dirty="0" err="1">
                <a:latin typeface="+mn-lt"/>
                <a:ea typeface="宋体" panose="02010600030101010101" pitchFamily="2" charset="-122"/>
                <a:cs typeface="Tahoma" panose="020B0604030504040204" pitchFamily="34" charset="0"/>
              </a:rPr>
              <a:t>bpf.h</a:t>
            </a:r>
            <a:r>
              <a:rPr lang="zh-CN" altLang="en-US" sz="2000" b="0" kern="0" dirty="0">
                <a:latin typeface="+mn-lt"/>
                <a:ea typeface="宋体" panose="02010600030101010101" pitchFamily="2" charset="-122"/>
                <a:cs typeface="Tahoma" panose="020B0604030504040204" pitchFamily="34" charset="0"/>
              </a:rPr>
              <a:t>文件是写</a:t>
            </a:r>
            <a:r>
              <a:rPr lang="en-US" altLang="zh-CN" sz="2000" b="0" kern="0" dirty="0">
                <a:latin typeface="+mn-lt"/>
                <a:ea typeface="宋体" panose="02010600030101010101" pitchFamily="2" charset="-122"/>
                <a:cs typeface="Tahoma" panose="020B0604030504040204" pitchFamily="34" charset="0"/>
              </a:rPr>
              <a:t>BPF</a:t>
            </a:r>
            <a:r>
              <a:rPr lang="zh-CN" altLang="en-US" sz="2000" b="0" kern="0" dirty="0">
                <a:latin typeface="+mn-lt"/>
                <a:ea typeface="宋体" panose="02010600030101010101" pitchFamily="2" charset="-122"/>
                <a:cs typeface="Tahoma" panose="020B0604030504040204" pitchFamily="34" charset="0"/>
              </a:rPr>
              <a:t>程序所必须的，而</a:t>
            </a:r>
            <a:r>
              <a:rPr lang="en-US" altLang="zh-CN" sz="2000" b="0" kern="0" dirty="0" err="1">
                <a:latin typeface="+mn-lt"/>
                <a:ea typeface="宋体" panose="02010600030101010101" pitchFamily="2" charset="-122"/>
                <a:cs typeface="Tahoma" panose="020B0604030504040204" pitchFamily="34" charset="0"/>
              </a:rPr>
              <a:t>eBPF</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需要额外的</a:t>
            </a:r>
            <a:r>
              <a:rPr lang="en-US" altLang="zh-CN" sz="2000" b="0" kern="0" dirty="0" err="1">
                <a:latin typeface="+mn-lt"/>
                <a:ea typeface="宋体" panose="02010600030101010101" pitchFamily="2" charset="-122"/>
                <a:cs typeface="Tahoma" panose="020B0604030504040204" pitchFamily="34" charset="0"/>
              </a:rPr>
              <a:t>pkt_cls.h</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err="1">
                <a:latin typeface="+mn-lt"/>
                <a:ea typeface="宋体" panose="02010600030101010101" pitchFamily="2" charset="-122"/>
                <a:cs typeface="Tahoma" panose="020B0604030504040204" pitchFamily="34" charset="0"/>
              </a:rPr>
              <a:t>in.h</a:t>
            </a:r>
            <a:r>
              <a:rPr lang="zh-CN" altLang="en-US" sz="2000" b="0" kern="0" dirty="0">
                <a:latin typeface="+mn-lt"/>
                <a:ea typeface="宋体" panose="02010600030101010101" pitchFamily="2" charset="-122"/>
                <a:cs typeface="Tahoma" panose="020B0604030504040204" pitchFamily="34" charset="0"/>
              </a:rPr>
              <a:t>描述了</a:t>
            </a:r>
            <a:r>
              <a:rPr lang="en-US" altLang="zh-CN" sz="2000" b="0" kern="0" dirty="0" err="1">
                <a:latin typeface="+mn-lt"/>
                <a:ea typeface="宋体" panose="02010600030101010101" pitchFamily="2" charset="-122"/>
                <a:cs typeface="Tahoma" panose="020B0604030504040204" pitchFamily="34" charset="0"/>
              </a:rPr>
              <a:t>linux</a:t>
            </a:r>
            <a:r>
              <a:rPr lang="zh-CN" altLang="en-US" sz="2000" b="0" kern="0" dirty="0">
                <a:latin typeface="+mn-lt"/>
                <a:ea typeface="宋体" panose="02010600030101010101" pitchFamily="2" charset="-122"/>
                <a:cs typeface="Tahoma" panose="020B0604030504040204" pitchFamily="34" charset="0"/>
              </a:rPr>
              <a:t>内核中常用的协议编号，该编号表示在</a:t>
            </a:r>
            <a:r>
              <a:rPr lang="en-US" altLang="zh-CN" sz="2000" b="0" kern="0" dirty="0">
                <a:latin typeface="+mn-lt"/>
                <a:ea typeface="宋体" panose="02010600030101010101" pitchFamily="2" charset="-122"/>
                <a:cs typeface="Tahoma" panose="020B0604030504040204" pitchFamily="34" charset="0"/>
              </a:rPr>
              <a:t>IP</a:t>
            </a:r>
            <a:r>
              <a:rPr lang="zh-CN" altLang="en-US" sz="2000" b="0" kern="0" dirty="0">
                <a:latin typeface="+mn-lt"/>
                <a:ea typeface="宋体" panose="02010600030101010101" pitchFamily="2" charset="-122"/>
                <a:cs typeface="Tahoma" panose="020B0604030504040204" pitchFamily="34" charset="0"/>
              </a:rPr>
              <a:t>数据包的协议选项中，用于后面识别网络协议，非必要</a:t>
            </a:r>
          </a:p>
          <a:p>
            <a:r>
              <a:rPr lang="en-US" altLang="zh-CN" sz="2000" b="0" kern="0" dirty="0" err="1">
                <a:latin typeface="+mn-lt"/>
                <a:ea typeface="宋体" panose="02010600030101010101" pitchFamily="2" charset="-122"/>
                <a:cs typeface="Tahoma" panose="020B0604030504040204" pitchFamily="34" charset="0"/>
              </a:rPr>
              <a:t>bpf_helpers.h</a:t>
            </a:r>
            <a:r>
              <a:rPr lang="zh-CN" altLang="en-US" sz="2000" b="0" kern="0" dirty="0">
                <a:latin typeface="+mn-lt"/>
                <a:ea typeface="宋体" panose="02010600030101010101" pitchFamily="2" charset="-122"/>
                <a:cs typeface="Tahoma" panose="020B0604030504040204" pitchFamily="34" charset="0"/>
              </a:rPr>
              <a:t>提供了</a:t>
            </a:r>
            <a:r>
              <a:rPr lang="en-US" altLang="zh-CN" sz="2000" b="0" kern="0" dirty="0">
                <a:latin typeface="+mn-lt"/>
                <a:ea typeface="宋体" panose="02010600030101010101" pitchFamily="2" charset="-122"/>
                <a:cs typeface="Tahoma" panose="020B0604030504040204" pitchFamily="34" charset="0"/>
              </a:rPr>
              <a:t>BPF</a:t>
            </a:r>
            <a:r>
              <a:rPr lang="zh-CN" altLang="en-US" sz="2000" b="0" kern="0" dirty="0">
                <a:latin typeface="+mn-lt"/>
                <a:ea typeface="宋体" panose="02010600030101010101" pitchFamily="2" charset="-122"/>
                <a:cs typeface="Tahoma" panose="020B0604030504040204" pitchFamily="34" charset="0"/>
              </a:rPr>
              <a:t>程序开发常用的</a:t>
            </a:r>
            <a:r>
              <a:rPr lang="en-US" altLang="zh-CN" sz="2000" b="0" kern="0" dirty="0">
                <a:latin typeface="+mn-lt"/>
                <a:ea typeface="宋体" panose="02010600030101010101" pitchFamily="2" charset="-122"/>
                <a:cs typeface="Tahoma" panose="020B0604030504040204" pitchFamily="34" charset="0"/>
              </a:rPr>
              <a:t>BPF</a:t>
            </a:r>
            <a:r>
              <a:rPr lang="zh-CN" altLang="en-US" sz="2000" b="0" kern="0" dirty="0">
                <a:latin typeface="+mn-lt"/>
                <a:ea typeface="宋体" panose="02010600030101010101" pitchFamily="2" charset="-122"/>
                <a:cs typeface="Tahoma" panose="020B0604030504040204" pitchFamily="34" charset="0"/>
              </a:rPr>
              <a:t>帮助函数</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err="1">
                <a:latin typeface="+mn-lt"/>
                <a:ea typeface="宋体" panose="02010600030101010101" pitchFamily="2" charset="-122"/>
                <a:cs typeface="Tahoma" panose="020B0604030504040204" pitchFamily="34" charset="0"/>
              </a:rPr>
              <a:t>bpf_endian.h</a:t>
            </a:r>
            <a:r>
              <a:rPr lang="zh-CN" altLang="en-US" sz="2000" b="0" kern="0" dirty="0">
                <a:latin typeface="+mn-lt"/>
                <a:ea typeface="宋体" panose="02010600030101010101" pitchFamily="2" charset="-122"/>
                <a:cs typeface="Tahoma" panose="020B0604030504040204" pitchFamily="34" charset="0"/>
              </a:rPr>
              <a:t>提供了网络大小端转换的相应函数，对于网络包处理程序的开发有帮助，非必要</a:t>
            </a:r>
          </a:p>
          <a:p>
            <a:endParaRPr lang="en-US" altLang="zh-CN" sz="2000" b="0" kern="0" dirty="0">
              <a:latin typeface="+mn-lt"/>
              <a:ea typeface="宋体" panose="02010600030101010101" pitchFamily="2" charset="-122"/>
              <a:cs typeface="Tahoma" panose="020B0604030504040204" pitchFamily="34" charset="0"/>
            </a:endParaRPr>
          </a:p>
          <a:p>
            <a:pPr marL="0" indent="0">
              <a:buNone/>
            </a:pPr>
            <a:endParaRPr lang="zh-CN" altLang="en-US" sz="2000" b="0" kern="0" dirty="0">
              <a:latin typeface="+mn-lt"/>
              <a:ea typeface="宋体" panose="02010600030101010101" pitchFamily="2" charset="-122"/>
              <a:cs typeface="Tahoma" panose="020B0604030504040204" pitchFamily="34" charset="0"/>
            </a:endParaRPr>
          </a:p>
        </p:txBody>
      </p:sp>
      <p:sp>
        <p:nvSpPr>
          <p:cNvPr id="6" name="文本框 5">
            <a:extLst>
              <a:ext uri="{FF2B5EF4-FFF2-40B4-BE49-F238E27FC236}">
                <a16:creationId xmlns:a16="http://schemas.microsoft.com/office/drawing/2014/main" id="{42C767E7-D200-4EC4-A790-0945476181BA}"/>
              </a:ext>
            </a:extLst>
          </p:cNvPr>
          <p:cNvSpPr txBox="1"/>
          <p:nvPr/>
        </p:nvSpPr>
        <p:spPr>
          <a:xfrm>
            <a:off x="445406" y="2192364"/>
            <a:ext cx="8253187" cy="193899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b="0" dirty="0">
                <a:solidFill>
                  <a:srgbClr val="6A9955"/>
                </a:solidFill>
                <a:effectLst/>
                <a:latin typeface="Consolas" panose="020B0609020204030204" pitchFamily="49" charset="0"/>
              </a:rPr>
              <a:t>/* SPDX-License-Identifier: GPL-2.0 */</a:t>
            </a:r>
            <a:endParaRPr lang="en-US" altLang="zh-CN" sz="2000" b="0" dirty="0">
              <a:solidFill>
                <a:srgbClr val="D4D4D4"/>
              </a:solidFill>
              <a:effectLst/>
              <a:latin typeface="Consolas" panose="020B0609020204030204" pitchFamily="49" charset="0"/>
            </a:endParaRPr>
          </a:p>
          <a:p>
            <a:r>
              <a:rPr lang="en-US" altLang="zh-CN" sz="2000" b="0" dirty="0">
                <a:solidFill>
                  <a:srgbClr val="C586C0"/>
                </a:solidFill>
                <a:effectLst/>
                <a:latin typeface="Consolas" panose="020B0609020204030204" pitchFamily="49" charset="0"/>
              </a:rPr>
              <a:t>#include</a:t>
            </a:r>
            <a:r>
              <a:rPr lang="en-US" altLang="zh-CN" sz="2000" b="0" dirty="0">
                <a:solidFill>
                  <a:srgbClr val="569CD6"/>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&lt;</a:t>
            </a:r>
            <a:r>
              <a:rPr lang="en-US" altLang="zh-CN" sz="2000" b="0" dirty="0" err="1">
                <a:solidFill>
                  <a:srgbClr val="CE9178"/>
                </a:solidFill>
                <a:effectLst/>
                <a:latin typeface="Consolas" panose="020B0609020204030204" pitchFamily="49" charset="0"/>
              </a:rPr>
              <a:t>linux</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bpf.h</a:t>
            </a:r>
            <a:r>
              <a:rPr lang="en-US" altLang="zh-CN" sz="2000" b="0" dirty="0">
                <a:solidFill>
                  <a:srgbClr val="CE9178"/>
                </a:solidFill>
                <a:effectLst/>
                <a:latin typeface="Consolas" panose="020B0609020204030204" pitchFamily="49" charset="0"/>
              </a:rPr>
              <a:t>&gt;</a:t>
            </a:r>
            <a:endParaRPr lang="en-US" altLang="zh-CN" sz="2000" b="0" dirty="0">
              <a:solidFill>
                <a:srgbClr val="D4D4D4"/>
              </a:solidFill>
              <a:effectLst/>
              <a:latin typeface="Consolas" panose="020B0609020204030204" pitchFamily="49" charset="0"/>
            </a:endParaRPr>
          </a:p>
          <a:p>
            <a:r>
              <a:rPr lang="en-US" altLang="zh-CN" sz="2000" b="0" dirty="0">
                <a:solidFill>
                  <a:srgbClr val="C586C0"/>
                </a:solidFill>
                <a:effectLst/>
                <a:latin typeface="Consolas" panose="020B0609020204030204" pitchFamily="49" charset="0"/>
              </a:rPr>
              <a:t>#include</a:t>
            </a:r>
            <a:r>
              <a:rPr lang="en-US" altLang="zh-CN" sz="2000" b="0" dirty="0">
                <a:solidFill>
                  <a:srgbClr val="569CD6"/>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&lt;</a:t>
            </a:r>
            <a:r>
              <a:rPr lang="en-US" altLang="zh-CN" sz="2000" b="0" dirty="0" err="1">
                <a:solidFill>
                  <a:srgbClr val="CE9178"/>
                </a:solidFill>
                <a:effectLst/>
                <a:latin typeface="Consolas" panose="020B0609020204030204" pitchFamily="49" charset="0"/>
              </a:rPr>
              <a:t>linux</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pkt_cls.h</a:t>
            </a:r>
            <a:r>
              <a:rPr lang="en-US" altLang="zh-CN" sz="2000" b="0" dirty="0">
                <a:solidFill>
                  <a:srgbClr val="CE9178"/>
                </a:solidFill>
                <a:effectLst/>
                <a:latin typeface="Consolas" panose="020B0609020204030204" pitchFamily="49" charset="0"/>
              </a:rPr>
              <a:t>&gt;  //</a:t>
            </a:r>
            <a:r>
              <a:rPr lang="zh-CN" altLang="en-US" sz="2000" b="0" dirty="0">
                <a:solidFill>
                  <a:srgbClr val="CE9178"/>
                </a:solidFill>
                <a:effectLst/>
                <a:latin typeface="Consolas" panose="020B0609020204030204" pitchFamily="49" charset="0"/>
              </a:rPr>
              <a:t>仅</a:t>
            </a:r>
            <a:r>
              <a:rPr lang="en-US" altLang="zh-CN" sz="2000" b="0" dirty="0">
                <a:solidFill>
                  <a:srgbClr val="CE9178"/>
                </a:solidFill>
                <a:effectLst/>
                <a:latin typeface="Consolas" panose="020B0609020204030204" pitchFamily="49" charset="0"/>
              </a:rPr>
              <a:t>TC</a:t>
            </a:r>
            <a:r>
              <a:rPr lang="zh-CN" altLang="en-US" sz="2000" dirty="0">
                <a:solidFill>
                  <a:srgbClr val="CE9178"/>
                </a:solidFill>
                <a:latin typeface="Consolas" panose="020B0609020204030204" pitchFamily="49" charset="0"/>
              </a:rPr>
              <a:t>需要</a:t>
            </a:r>
            <a:br>
              <a:rPr lang="en-US" altLang="zh-CN" sz="2000" dirty="0">
                <a:solidFill>
                  <a:srgbClr val="CE9178"/>
                </a:solidFill>
                <a:latin typeface="Consolas" panose="020B0609020204030204" pitchFamily="49" charset="0"/>
              </a:rPr>
            </a:br>
            <a:r>
              <a:rPr lang="en-US" altLang="zh-CN" sz="2000" b="0" dirty="0">
                <a:solidFill>
                  <a:srgbClr val="C586C0"/>
                </a:solidFill>
                <a:effectLst/>
                <a:latin typeface="Consolas" panose="020B0609020204030204" pitchFamily="49" charset="0"/>
              </a:rPr>
              <a:t>#include</a:t>
            </a:r>
            <a:r>
              <a:rPr lang="en-US" altLang="zh-CN" sz="2000" b="0" dirty="0">
                <a:solidFill>
                  <a:srgbClr val="569CD6"/>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&lt;</a:t>
            </a:r>
            <a:r>
              <a:rPr lang="en-US" altLang="zh-CN" sz="2000" b="0" dirty="0" err="1">
                <a:solidFill>
                  <a:srgbClr val="CE9178"/>
                </a:solidFill>
                <a:effectLst/>
                <a:latin typeface="Consolas" panose="020B0609020204030204" pitchFamily="49" charset="0"/>
              </a:rPr>
              <a:t>linux</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in.h</a:t>
            </a:r>
            <a:r>
              <a:rPr lang="en-US" altLang="zh-CN" sz="2000" b="0" dirty="0">
                <a:solidFill>
                  <a:srgbClr val="CE9178"/>
                </a:solidFill>
                <a:effectLst/>
                <a:latin typeface="Consolas" panose="020B0609020204030204" pitchFamily="49" charset="0"/>
              </a:rPr>
              <a:t>&gt;</a:t>
            </a:r>
            <a:endParaRPr lang="en-US" altLang="zh-CN" sz="2000" b="0" dirty="0">
              <a:solidFill>
                <a:srgbClr val="D4D4D4"/>
              </a:solidFill>
              <a:effectLst/>
              <a:latin typeface="Consolas" panose="020B0609020204030204" pitchFamily="49" charset="0"/>
            </a:endParaRPr>
          </a:p>
          <a:p>
            <a:r>
              <a:rPr lang="en-US" altLang="zh-CN" sz="2000" b="0" dirty="0">
                <a:solidFill>
                  <a:srgbClr val="C586C0"/>
                </a:solidFill>
                <a:effectLst/>
                <a:latin typeface="Consolas" panose="020B0609020204030204" pitchFamily="49" charset="0"/>
              </a:rPr>
              <a:t>#include</a:t>
            </a:r>
            <a:r>
              <a:rPr lang="en-US" altLang="zh-CN" sz="2000" b="0" dirty="0">
                <a:solidFill>
                  <a:srgbClr val="569CD6"/>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libbpf</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src</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bpf_helpers.h</a:t>
            </a:r>
            <a:r>
              <a:rPr lang="en-US" altLang="zh-CN" sz="2000" b="0" dirty="0">
                <a:solidFill>
                  <a:srgbClr val="CE9178"/>
                </a:solidFill>
                <a:effectLst/>
                <a:latin typeface="Consolas" panose="020B0609020204030204" pitchFamily="49" charset="0"/>
              </a:rPr>
              <a:t>"</a:t>
            </a:r>
            <a:endParaRPr lang="en-US" altLang="zh-CN" sz="2000" b="0" dirty="0">
              <a:solidFill>
                <a:srgbClr val="D4D4D4"/>
              </a:solidFill>
              <a:effectLst/>
              <a:latin typeface="Consolas" panose="020B0609020204030204" pitchFamily="49" charset="0"/>
            </a:endParaRPr>
          </a:p>
          <a:p>
            <a:r>
              <a:rPr lang="en-US" altLang="zh-CN" sz="2000" b="0" dirty="0">
                <a:solidFill>
                  <a:srgbClr val="C586C0"/>
                </a:solidFill>
                <a:effectLst/>
                <a:latin typeface="Consolas" panose="020B0609020204030204" pitchFamily="49" charset="0"/>
              </a:rPr>
              <a:t>#include</a:t>
            </a:r>
            <a:r>
              <a:rPr lang="en-US" altLang="zh-CN" sz="2000" b="0" dirty="0">
                <a:solidFill>
                  <a:srgbClr val="569CD6"/>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libbpf</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src</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bpf_endian.h</a:t>
            </a:r>
            <a:r>
              <a:rPr lang="en-US" altLang="zh-CN" sz="2000" b="0" dirty="0">
                <a:solidFill>
                  <a:srgbClr val="CE9178"/>
                </a:solidFill>
                <a:effectLst/>
                <a:latin typeface="Consolas" panose="020B0609020204030204" pitchFamily="49" charset="0"/>
              </a:rPr>
              <a:t>"</a:t>
            </a:r>
            <a:endParaRPr lang="en-US" altLang="zh-CN" sz="2000" b="0" dirty="0">
              <a:solidFill>
                <a:srgbClr val="D4D4D4"/>
              </a:solidFill>
              <a:effectLst/>
              <a:latin typeface="Consolas" panose="020B0609020204030204" pitchFamily="49" charset="0"/>
            </a:endParaRPr>
          </a:p>
        </p:txBody>
      </p:sp>
      <p:sp>
        <p:nvSpPr>
          <p:cNvPr id="8" name="右大括号 7">
            <a:extLst>
              <a:ext uri="{FF2B5EF4-FFF2-40B4-BE49-F238E27FC236}">
                <a16:creationId xmlns:a16="http://schemas.microsoft.com/office/drawing/2014/main" id="{DBCA55CD-D9CE-4C1B-815A-4827DA765042}"/>
              </a:ext>
            </a:extLst>
          </p:cNvPr>
          <p:cNvSpPr/>
          <p:nvPr/>
        </p:nvSpPr>
        <p:spPr bwMode="auto">
          <a:xfrm>
            <a:off x="6084168" y="2557217"/>
            <a:ext cx="308568" cy="583751"/>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0" name="文本框 9">
            <a:extLst>
              <a:ext uri="{FF2B5EF4-FFF2-40B4-BE49-F238E27FC236}">
                <a16:creationId xmlns:a16="http://schemas.microsoft.com/office/drawing/2014/main" id="{B12B8A3A-4642-4B33-8D17-8B4C075D65CF}"/>
              </a:ext>
            </a:extLst>
          </p:cNvPr>
          <p:cNvSpPr txBox="1"/>
          <p:nvPr/>
        </p:nvSpPr>
        <p:spPr>
          <a:xfrm>
            <a:off x="6482720" y="2649037"/>
            <a:ext cx="1944216" cy="400110"/>
          </a:xfrm>
          <a:prstGeom prst="rect">
            <a:avLst/>
          </a:prstGeom>
          <a:noFill/>
        </p:spPr>
        <p:txBody>
          <a:bodyPr wrap="square" rtlCol="0">
            <a:spAutoFit/>
          </a:bodyPr>
          <a:lstStyle/>
          <a:p>
            <a:r>
              <a:rPr kumimoji="1" lang="en-US" altLang="zh-CN" sz="2000" dirty="0">
                <a:solidFill>
                  <a:srgbClr val="FF0000"/>
                </a:solidFill>
                <a:latin typeface="SimHei" panose="02010609060101010101" pitchFamily="49" charset="-122"/>
                <a:ea typeface="SimHei" panose="02010609060101010101" pitchFamily="49" charset="-122"/>
              </a:rPr>
              <a:t>BPF</a:t>
            </a:r>
            <a:r>
              <a:rPr kumimoji="1" lang="zh-CN" altLang="en-US" sz="2000" dirty="0">
                <a:solidFill>
                  <a:srgbClr val="FF0000"/>
                </a:solidFill>
                <a:latin typeface="SimHei" panose="02010609060101010101" pitchFamily="49" charset="-122"/>
                <a:ea typeface="SimHei" panose="02010609060101010101" pitchFamily="49" charset="-122"/>
              </a:rPr>
              <a:t>基础头文件</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5" name="直接箭头连接符 4">
            <a:extLst>
              <a:ext uri="{FF2B5EF4-FFF2-40B4-BE49-F238E27FC236}">
                <a16:creationId xmlns:a16="http://schemas.microsoft.com/office/drawing/2014/main" id="{9D4F1618-FFD7-49C8-A475-DEC424286FB3}"/>
              </a:ext>
            </a:extLst>
          </p:cNvPr>
          <p:cNvCxnSpPr/>
          <p:nvPr/>
        </p:nvCxnSpPr>
        <p:spPr bwMode="auto">
          <a:xfrm>
            <a:off x="5436096" y="3356992"/>
            <a:ext cx="956640" cy="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a:extLst>
              <a:ext uri="{FF2B5EF4-FFF2-40B4-BE49-F238E27FC236}">
                <a16:creationId xmlns:a16="http://schemas.microsoft.com/office/drawing/2014/main" id="{DC8C0DFD-65AF-4D50-B58E-041E2BEE1AD8}"/>
              </a:ext>
            </a:extLst>
          </p:cNvPr>
          <p:cNvSpPr txBox="1"/>
          <p:nvPr/>
        </p:nvSpPr>
        <p:spPr>
          <a:xfrm>
            <a:off x="6392737" y="3140968"/>
            <a:ext cx="2305856"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包含网络协议编号</a:t>
            </a:r>
            <a:endParaRPr kumimoji="1" lang="en-US" altLang="zh-CN" sz="2000" dirty="0">
              <a:solidFill>
                <a:srgbClr val="FF0000"/>
              </a:solidFill>
              <a:latin typeface="SimHei" panose="02010609060101010101" pitchFamily="49" charset="-122"/>
              <a:ea typeface="SimHei" panose="02010609060101010101" pitchFamily="49" charset="-122"/>
            </a:endParaRPr>
          </a:p>
        </p:txBody>
      </p:sp>
      <p:sp>
        <p:nvSpPr>
          <p:cNvPr id="15" name="右大括号 14">
            <a:extLst>
              <a:ext uri="{FF2B5EF4-FFF2-40B4-BE49-F238E27FC236}">
                <a16:creationId xmlns:a16="http://schemas.microsoft.com/office/drawing/2014/main" id="{8D9C2182-6568-4A43-B1C5-F194C3478815}"/>
              </a:ext>
            </a:extLst>
          </p:cNvPr>
          <p:cNvSpPr/>
          <p:nvPr/>
        </p:nvSpPr>
        <p:spPr bwMode="auto">
          <a:xfrm>
            <a:off x="6084168" y="3493321"/>
            <a:ext cx="308568" cy="583751"/>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6" name="文本框 15">
            <a:extLst>
              <a:ext uri="{FF2B5EF4-FFF2-40B4-BE49-F238E27FC236}">
                <a16:creationId xmlns:a16="http://schemas.microsoft.com/office/drawing/2014/main" id="{5176F803-3CAF-4950-9957-1197D7FB1FF4}"/>
              </a:ext>
            </a:extLst>
          </p:cNvPr>
          <p:cNvSpPr txBox="1"/>
          <p:nvPr/>
        </p:nvSpPr>
        <p:spPr>
          <a:xfrm>
            <a:off x="6482720" y="3585141"/>
            <a:ext cx="1944216" cy="400110"/>
          </a:xfrm>
          <a:prstGeom prst="rect">
            <a:avLst/>
          </a:prstGeom>
          <a:noFill/>
        </p:spPr>
        <p:txBody>
          <a:bodyPr wrap="square" rtlCol="0">
            <a:spAutoFit/>
          </a:bodyPr>
          <a:lstStyle/>
          <a:p>
            <a:r>
              <a:rPr kumimoji="1" lang="en-US" altLang="zh-CN" sz="2000" dirty="0" err="1">
                <a:solidFill>
                  <a:srgbClr val="FF0000"/>
                </a:solidFill>
                <a:latin typeface="SimHei" panose="02010609060101010101" pitchFamily="49" charset="-122"/>
                <a:ea typeface="SimHei" panose="02010609060101010101" pitchFamily="49" charset="-122"/>
              </a:rPr>
              <a:t>libbpf</a:t>
            </a:r>
            <a:r>
              <a:rPr kumimoji="1" lang="zh-CN" altLang="en-US" sz="2000" dirty="0">
                <a:solidFill>
                  <a:srgbClr val="FF0000"/>
                </a:solidFill>
                <a:latin typeface="SimHei" panose="02010609060101010101" pitchFamily="49" charset="-122"/>
                <a:ea typeface="SimHei" panose="02010609060101010101" pitchFamily="49" charset="-122"/>
              </a:rPr>
              <a:t>库</a:t>
            </a:r>
            <a:endParaRPr kumimoji="1" lang="en-US" altLang="zh-CN" sz="2000"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327565107"/>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用</a:t>
            </a:r>
            <a:r>
              <a:rPr kumimoji="1" lang="en-US" altLang="zh-CN" sz="2400" dirty="0">
                <a:latin typeface="SimHei" panose="02010609060101010101" pitchFamily="49" charset="-122"/>
                <a:ea typeface="SimHei" panose="02010609060101010101" pitchFamily="49" charset="-122"/>
              </a:rPr>
              <a:t>C</a:t>
            </a:r>
            <a:r>
              <a:rPr kumimoji="1" lang="zh-CN" altLang="en-US" sz="2400" dirty="0">
                <a:latin typeface="SimHei" panose="02010609060101010101" pitchFamily="49" charset="-122"/>
                <a:ea typeface="SimHei" panose="02010609060101010101" pitchFamily="49" charset="-122"/>
              </a:rPr>
              <a:t>编写</a:t>
            </a:r>
            <a:r>
              <a:rPr kumimoji="1" lang="en-US" altLang="zh-CN" sz="2400" dirty="0">
                <a:latin typeface="SimHei" panose="02010609060101010101" pitchFamily="49" charset="-122"/>
                <a:ea typeface="SimHei" panose="02010609060101010101" pitchFamily="49" charset="-122"/>
              </a:rPr>
              <a:t>BPF</a:t>
            </a:r>
            <a:r>
              <a:rPr kumimoji="1" lang="zh-CN" altLang="en-US" sz="2400" dirty="0">
                <a:latin typeface="SimHei" panose="02010609060101010101" pitchFamily="49" charset="-122"/>
                <a:ea typeface="SimHei" panose="02010609060101010101" pitchFamily="49" charset="-122"/>
              </a:rPr>
              <a:t>程序</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89</a:t>
            </a:fld>
            <a:endParaRPr lang="en-US" altLang="zh-CN"/>
          </a:p>
        </p:txBody>
      </p:sp>
      <p:sp>
        <p:nvSpPr>
          <p:cNvPr id="7" name="内容占位符 3">
            <a:extLst>
              <a:ext uri="{FF2B5EF4-FFF2-40B4-BE49-F238E27FC236}">
                <a16:creationId xmlns:a16="http://schemas.microsoft.com/office/drawing/2014/main" id="{3D03E54C-43C4-453E-AF96-23B635EA0890}"/>
              </a:ext>
            </a:extLst>
          </p:cNvPr>
          <p:cNvSpPr txBox="1">
            <a:spLocks/>
          </p:cNvSpPr>
          <p:nvPr/>
        </p:nvSpPr>
        <p:spPr>
          <a:xfrm>
            <a:off x="269775" y="4280499"/>
            <a:ext cx="8604448" cy="26931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该程序的目的是丢弃所有网络数据包，如果是</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程序则返回</a:t>
            </a:r>
            <a:r>
              <a:rPr lang="en-US" altLang="zh-CN" sz="2000" b="0" kern="0" dirty="0">
                <a:latin typeface="+mn-lt"/>
                <a:ea typeface="宋体" panose="02010600030101010101" pitchFamily="2" charset="-122"/>
                <a:cs typeface="Tahoma" panose="020B0604030504040204" pitchFamily="34" charset="0"/>
              </a:rPr>
              <a:t>XDP_DROP</a:t>
            </a:r>
          </a:p>
          <a:p>
            <a:r>
              <a:rPr lang="en-US" altLang="zh-CN" sz="2000" b="0" kern="0" dirty="0">
                <a:latin typeface="+mn-lt"/>
                <a:ea typeface="宋体" panose="02010600030101010101" pitchFamily="2" charset="-122"/>
                <a:cs typeface="Tahoma" panose="020B0604030504040204" pitchFamily="34" charset="0"/>
              </a:rPr>
              <a:t>SEC("</a:t>
            </a:r>
            <a:r>
              <a:rPr lang="en-US" altLang="zh-CN" sz="2000" b="0" kern="0" dirty="0" err="1">
                <a:latin typeface="+mn-lt"/>
                <a:ea typeface="宋体" panose="02010600030101010101" pitchFamily="2" charset="-122"/>
                <a:cs typeface="Tahoma" panose="020B0604030504040204" pitchFamily="34" charset="0"/>
              </a:rPr>
              <a:t>tc</a:t>
            </a:r>
            <a:r>
              <a:rPr lang="en-US" altLang="zh-C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对应</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程序，</a:t>
            </a:r>
            <a:r>
              <a:rPr lang="en-US" altLang="zh-CN" sz="2000" b="0" kern="0" dirty="0">
                <a:latin typeface="+mn-lt"/>
                <a:ea typeface="宋体" panose="02010600030101010101" pitchFamily="2" charset="-122"/>
                <a:cs typeface="Tahoma" panose="020B0604030504040204" pitchFamily="34" charset="0"/>
              </a:rPr>
              <a:t>SEC("</a:t>
            </a:r>
            <a:r>
              <a:rPr lang="en-US" altLang="zh-CN" sz="2000" b="0" kern="0" dirty="0" err="1">
                <a:latin typeface="+mn-lt"/>
                <a:ea typeface="宋体" panose="02010600030101010101" pitchFamily="2" charset="-122"/>
                <a:cs typeface="Tahoma" panose="020B0604030504040204" pitchFamily="34" charset="0"/>
              </a:rPr>
              <a:t>xdp</a:t>
            </a:r>
            <a:r>
              <a:rPr lang="en-US" altLang="zh-CN" sz="2000" b="0" kern="0" dirty="0">
                <a:latin typeface="+mn-lt"/>
                <a:ea typeface="宋体" panose="02010600030101010101" pitchFamily="2" charset="-122"/>
                <a:cs typeface="Tahoma" panose="020B0604030504040204" pitchFamily="34" charset="0"/>
              </a:rPr>
              <a:t>")</a:t>
            </a:r>
            <a:r>
              <a:rPr lang="zh-CN" altLang="en-US" sz="2000" b="0" kern="0" dirty="0">
                <a:latin typeface="+mn-lt"/>
                <a:ea typeface="宋体" panose="02010600030101010101" pitchFamily="2" charset="-122"/>
                <a:cs typeface="Tahoma" panose="020B0604030504040204" pitchFamily="34" charset="0"/>
              </a:rPr>
              <a:t>对应</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程序，</a:t>
            </a:r>
            <a:br>
              <a:rPr lang="en-US" altLang="zh-CN" sz="2000" b="0" kern="0" dirty="0">
                <a:latin typeface="+mn-lt"/>
                <a:ea typeface="宋体" panose="02010600030101010101" pitchFamily="2" charset="-122"/>
                <a:cs typeface="Tahoma" panose="020B0604030504040204" pitchFamily="34" charset="0"/>
              </a:rPr>
            </a:br>
            <a:r>
              <a:rPr lang="en-US" altLang="zh-CN" sz="2000" b="0" kern="0" dirty="0" err="1">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也是通过</a:t>
            </a:r>
            <a:r>
              <a:rPr lang="en-US" altLang="zh-CN" sz="2000" b="0" kern="0" dirty="0">
                <a:latin typeface="+mn-lt"/>
                <a:ea typeface="宋体" panose="02010600030101010101" pitchFamily="2" charset="-122"/>
                <a:cs typeface="Tahoma" panose="020B0604030504040204" pitchFamily="34" charset="0"/>
              </a:rPr>
              <a:t>SEC</a:t>
            </a:r>
            <a:r>
              <a:rPr lang="zh-CN" altLang="en-US" sz="2000" b="0" kern="0" dirty="0">
                <a:latin typeface="+mn-lt"/>
                <a:ea typeface="宋体" panose="02010600030101010101" pitchFamily="2" charset="-122"/>
                <a:cs typeface="Tahoma" panose="020B0604030504040204" pitchFamily="34" charset="0"/>
              </a:rPr>
              <a:t>字段区分不同类型的程序的</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BPF</a:t>
            </a:r>
            <a:r>
              <a:rPr lang="zh-CN" altLang="en-US" sz="2000" b="0" kern="0" dirty="0">
                <a:latin typeface="+mn-lt"/>
                <a:ea typeface="宋体" panose="02010600030101010101" pitchFamily="2" charset="-122"/>
                <a:cs typeface="Tahoma" panose="020B0604030504040204" pitchFamily="34" charset="0"/>
              </a:rPr>
              <a:t>程序主要部分是一个函数，</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的参数是</a:t>
            </a:r>
            <a:r>
              <a:rPr lang="en-US" altLang="zh-CN" sz="2000" b="0" kern="0" dirty="0">
                <a:latin typeface="+mn-lt"/>
                <a:ea typeface="宋体" panose="02010600030101010101" pitchFamily="2" charset="-122"/>
                <a:cs typeface="Tahoma" panose="020B0604030504040204" pitchFamily="34" charset="0"/>
              </a:rPr>
              <a:t>struct __</a:t>
            </a:r>
            <a:r>
              <a:rPr lang="en-US" altLang="zh-CN" sz="2000" b="0" kern="0" dirty="0" err="1">
                <a:latin typeface="+mn-lt"/>
                <a:ea typeface="宋体" panose="02010600030101010101" pitchFamily="2" charset="-122"/>
                <a:cs typeface="Tahoma" panose="020B0604030504040204" pitchFamily="34" charset="0"/>
              </a:rPr>
              <a:t>sk_buff</a:t>
            </a:r>
            <a:r>
              <a:rPr lang="en-US" altLang="zh-CN" sz="2000" b="0" kern="0" dirty="0">
                <a:latin typeface="+mn-lt"/>
                <a:ea typeface="宋体" panose="02010600030101010101" pitchFamily="2" charset="-122"/>
                <a:cs typeface="Tahoma" panose="020B0604030504040204" pitchFamily="34" charset="0"/>
              </a:rPr>
              <a:t> *</a:t>
            </a:r>
            <a:r>
              <a:rPr lang="en-US" altLang="zh-CN" sz="2000" b="0" kern="0" dirty="0" err="1">
                <a:latin typeface="+mn-lt"/>
                <a:ea typeface="宋体" panose="02010600030101010101" pitchFamily="2" charset="-122"/>
                <a:cs typeface="Tahoma" panose="020B0604030504040204" pitchFamily="34" charset="0"/>
              </a:rPr>
              <a:t>skb</a:t>
            </a:r>
            <a:r>
              <a:rPr lang="zh-CN" altLang="en-US" sz="2000" b="0" kern="0" dirty="0">
                <a:latin typeface="+mn-lt"/>
                <a:ea typeface="宋体" panose="02010600030101010101" pitchFamily="2" charset="-122"/>
                <a:cs typeface="Tahoma" panose="020B0604030504040204" pitchFamily="34" charset="0"/>
              </a:rPr>
              <a:t>，而</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的参数则是</a:t>
            </a:r>
            <a:r>
              <a:rPr lang="en-US" altLang="zh-CN" sz="2000" b="0" kern="0" dirty="0">
                <a:latin typeface="+mn-lt"/>
                <a:ea typeface="宋体" panose="02010600030101010101" pitchFamily="2" charset="-122"/>
                <a:cs typeface="Tahoma" panose="020B0604030504040204" pitchFamily="34" charset="0"/>
              </a:rPr>
              <a:t>struct </a:t>
            </a:r>
            <a:r>
              <a:rPr lang="en-US" altLang="zh-CN" sz="2000" b="0" kern="0" dirty="0" err="1">
                <a:latin typeface="+mn-lt"/>
                <a:ea typeface="宋体" panose="02010600030101010101" pitchFamily="2" charset="-122"/>
                <a:cs typeface="Tahoma" panose="020B0604030504040204" pitchFamily="34" charset="0"/>
              </a:rPr>
              <a:t>xdp_md</a:t>
            </a:r>
            <a:r>
              <a:rPr lang="en-US" altLang="zh-CN" sz="2000" b="0" kern="0" dirty="0">
                <a:latin typeface="+mn-lt"/>
                <a:ea typeface="宋体" panose="02010600030101010101" pitchFamily="2" charset="-122"/>
                <a:cs typeface="Tahoma" panose="020B0604030504040204" pitchFamily="34" charset="0"/>
              </a:rPr>
              <a:t> *</a:t>
            </a:r>
            <a:r>
              <a:rPr lang="en-US" altLang="zh-CN" sz="2000" b="0" kern="0" dirty="0" err="1">
                <a:latin typeface="+mn-lt"/>
                <a:ea typeface="宋体" panose="02010600030101010101" pitchFamily="2" charset="-122"/>
                <a:cs typeface="Tahoma" panose="020B0604030504040204" pitchFamily="34" charset="0"/>
              </a:rPr>
              <a:t>ctx</a:t>
            </a:r>
            <a:r>
              <a:rPr lang="zh-CN" altLang="en-US" sz="2000" b="0" kern="0" dirty="0">
                <a:latin typeface="+mn-lt"/>
                <a:ea typeface="宋体" panose="02010600030101010101" pitchFamily="2" charset="-122"/>
                <a:cs typeface="Tahoma" panose="020B0604030504040204" pitchFamily="34" charset="0"/>
              </a:rPr>
              <a:t>。函数名称并不影响加载</a:t>
            </a:r>
          </a:p>
          <a:p>
            <a:r>
              <a:rPr lang="zh-CN" altLang="en-US" sz="2000" b="0" kern="0" dirty="0">
                <a:latin typeface="+mn-lt"/>
                <a:ea typeface="宋体" panose="02010600030101010101" pitchFamily="2" charset="-122"/>
                <a:cs typeface="Tahoma" panose="020B0604030504040204" pitchFamily="34" charset="0"/>
              </a:rPr>
              <a:t>指定了许可证为</a:t>
            </a:r>
            <a:r>
              <a:rPr lang="en-US" altLang="zh-CN" sz="2000" b="0" kern="0" dirty="0">
                <a:latin typeface="+mn-lt"/>
                <a:ea typeface="宋体" panose="02010600030101010101" pitchFamily="2" charset="-122"/>
                <a:cs typeface="Tahoma" panose="020B0604030504040204" pitchFamily="34" charset="0"/>
              </a:rPr>
              <a:t>GPL</a:t>
            </a:r>
            <a:r>
              <a:rPr lang="zh-CN" altLang="en-US" sz="2000" b="0" kern="0" dirty="0">
                <a:latin typeface="+mn-lt"/>
                <a:ea typeface="宋体" panose="02010600030101010101" pitchFamily="2" charset="-122"/>
                <a:cs typeface="Tahoma" panose="020B0604030504040204" pitchFamily="34" charset="0"/>
              </a:rPr>
              <a:t>。这是由于有些</a:t>
            </a:r>
            <a:r>
              <a:rPr lang="en-US" altLang="zh-CN" sz="2000" b="0" kern="0" dirty="0" err="1">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函数只能被具有</a:t>
            </a:r>
            <a:r>
              <a:rPr lang="en-US" altLang="zh-CN" sz="2000" b="0" kern="0" dirty="0">
                <a:latin typeface="+mn-lt"/>
                <a:ea typeface="宋体" panose="02010600030101010101" pitchFamily="2" charset="-122"/>
                <a:cs typeface="Tahoma" panose="020B0604030504040204" pitchFamily="34" charset="0"/>
              </a:rPr>
              <a:t>GPL</a:t>
            </a:r>
            <a:r>
              <a:rPr lang="zh-CN" altLang="en-US" sz="2000" b="0" kern="0" dirty="0">
                <a:latin typeface="+mn-lt"/>
                <a:ea typeface="宋体" panose="02010600030101010101" pitchFamily="2" charset="-122"/>
                <a:cs typeface="Tahoma" panose="020B0604030504040204" pitchFamily="34" charset="0"/>
              </a:rPr>
              <a:t>兼容许可证的程序调用，如果不兼容，验证器会拒绝该程序的加载</a:t>
            </a:r>
          </a:p>
        </p:txBody>
      </p:sp>
      <p:sp>
        <p:nvSpPr>
          <p:cNvPr id="6" name="文本框 5">
            <a:extLst>
              <a:ext uri="{FF2B5EF4-FFF2-40B4-BE49-F238E27FC236}">
                <a16:creationId xmlns:a16="http://schemas.microsoft.com/office/drawing/2014/main" id="{42C767E7-D200-4EC4-A790-0945476181BA}"/>
              </a:ext>
            </a:extLst>
          </p:cNvPr>
          <p:cNvSpPr txBox="1"/>
          <p:nvPr/>
        </p:nvSpPr>
        <p:spPr>
          <a:xfrm>
            <a:off x="445406" y="2192364"/>
            <a:ext cx="8253187" cy="193899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b="0" dirty="0">
                <a:solidFill>
                  <a:srgbClr val="DCDCAA"/>
                </a:solidFill>
                <a:effectLst/>
                <a:latin typeface="Consolas" panose="020B0609020204030204" pitchFamily="49" charset="0"/>
              </a:rPr>
              <a:t>SEC</a:t>
            </a:r>
            <a:r>
              <a:rPr lang="en-US" altLang="zh-CN" sz="2000" b="0" dirty="0">
                <a:solidFill>
                  <a:srgbClr val="D4D4D4"/>
                </a:solidFill>
                <a:effectLst/>
                <a:latin typeface="Consolas" panose="020B0609020204030204" pitchFamily="49" charset="0"/>
              </a:rPr>
              <a:t>(</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tc</a:t>
            </a:r>
            <a:r>
              <a:rPr lang="en-US" altLang="zh-CN" sz="2000" b="0" dirty="0">
                <a:solidFill>
                  <a:srgbClr val="CE9178"/>
                </a:solidFill>
                <a:effectLst/>
                <a:latin typeface="Consolas" panose="020B0609020204030204" pitchFamily="49" charset="0"/>
              </a:rPr>
              <a:t>"</a:t>
            </a:r>
            <a:r>
              <a:rPr lang="en-US" altLang="zh-CN" sz="2000" b="0" dirty="0">
                <a:solidFill>
                  <a:srgbClr val="D4D4D4"/>
                </a:solidFill>
                <a:effectLst/>
                <a:latin typeface="Consolas" panose="020B0609020204030204" pitchFamily="49" charset="0"/>
              </a:rPr>
              <a:t>)</a:t>
            </a:r>
          </a:p>
          <a:p>
            <a:r>
              <a:rPr lang="en-US" altLang="zh-CN" sz="2000" b="0" dirty="0">
                <a:solidFill>
                  <a:srgbClr val="569CD6"/>
                </a:solidFill>
                <a:effectLst/>
                <a:latin typeface="Consolas" panose="020B0609020204030204" pitchFamily="49" charset="0"/>
              </a:rPr>
              <a:t>int</a:t>
            </a:r>
            <a:r>
              <a:rPr lang="en-US" altLang="zh-CN" sz="2000" b="0" dirty="0">
                <a:solidFill>
                  <a:srgbClr val="D4D4D4"/>
                </a:solidFill>
                <a:effectLst/>
                <a:latin typeface="Consolas" panose="020B0609020204030204" pitchFamily="49" charset="0"/>
              </a:rPr>
              <a:t> </a:t>
            </a:r>
            <a:r>
              <a:rPr lang="en-US" altLang="zh-CN" sz="2000" b="0" dirty="0" err="1">
                <a:solidFill>
                  <a:srgbClr val="DCDCAA"/>
                </a:solidFill>
                <a:effectLst/>
                <a:latin typeface="Consolas" panose="020B0609020204030204" pitchFamily="49" charset="0"/>
              </a:rPr>
              <a:t>droppacket</a:t>
            </a:r>
            <a:r>
              <a:rPr lang="en-US" altLang="zh-CN" sz="2000" b="0" dirty="0">
                <a:solidFill>
                  <a:srgbClr val="D4D4D4"/>
                </a:solidFill>
                <a:effectLst/>
                <a:latin typeface="Consolas" panose="020B0609020204030204" pitchFamily="49" charset="0"/>
              </a:rPr>
              <a:t>(</a:t>
            </a:r>
            <a:r>
              <a:rPr lang="en-US" altLang="zh-CN" sz="2000" b="0" dirty="0">
                <a:solidFill>
                  <a:srgbClr val="569CD6"/>
                </a:solidFill>
                <a:effectLst/>
                <a:latin typeface="Consolas" panose="020B0609020204030204" pitchFamily="49" charset="0"/>
              </a:rPr>
              <a:t>struct</a:t>
            </a:r>
            <a:r>
              <a:rPr lang="en-US" altLang="zh-CN" sz="2000" b="0" dirty="0">
                <a:solidFill>
                  <a:srgbClr val="D4D4D4"/>
                </a:solidFill>
                <a:effectLst/>
                <a:latin typeface="Consolas" panose="020B0609020204030204" pitchFamily="49" charset="0"/>
              </a:rPr>
              <a:t> __</a:t>
            </a:r>
            <a:r>
              <a:rPr lang="en-US" altLang="zh-CN" sz="2000" b="0" dirty="0" err="1">
                <a:solidFill>
                  <a:srgbClr val="D4D4D4"/>
                </a:solidFill>
                <a:effectLst/>
                <a:latin typeface="Consolas" panose="020B0609020204030204" pitchFamily="49" charset="0"/>
              </a:rPr>
              <a:t>sk_buff</a:t>
            </a:r>
            <a:r>
              <a:rPr lang="en-US" altLang="zh-CN" sz="2000" b="0" dirty="0">
                <a:solidFill>
                  <a:srgbClr val="D4D4D4"/>
                </a:solidFill>
                <a:effectLst/>
                <a:latin typeface="Consolas" panose="020B0609020204030204" pitchFamily="49" charset="0"/>
              </a:rPr>
              <a:t> *</a:t>
            </a:r>
            <a:r>
              <a:rPr lang="en-US" altLang="zh-CN" sz="2000" b="0" dirty="0" err="1">
                <a:solidFill>
                  <a:srgbClr val="9CDCFE"/>
                </a:solidFill>
                <a:effectLst/>
                <a:latin typeface="Consolas" panose="020B0609020204030204" pitchFamily="49" charset="0"/>
              </a:rPr>
              <a:t>skb</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a:solidFill>
                  <a:srgbClr val="C586C0"/>
                </a:solidFill>
                <a:effectLst/>
                <a:latin typeface="Consolas" panose="020B0609020204030204" pitchFamily="49" charset="0"/>
              </a:rPr>
              <a:t>return</a:t>
            </a:r>
            <a:r>
              <a:rPr lang="en-US" altLang="zh-CN" sz="2000" b="0" dirty="0">
                <a:solidFill>
                  <a:srgbClr val="D4D4D4"/>
                </a:solidFill>
                <a:effectLst/>
                <a:latin typeface="Consolas" panose="020B0609020204030204" pitchFamily="49" charset="0"/>
              </a:rPr>
              <a:t> </a:t>
            </a:r>
            <a:r>
              <a:rPr lang="en-US" altLang="zh-CN" sz="2000" b="0" dirty="0">
                <a:solidFill>
                  <a:srgbClr val="DCDCAA"/>
                </a:solidFill>
                <a:effectLst/>
                <a:latin typeface="Consolas" panose="020B0609020204030204" pitchFamily="49" charset="0"/>
              </a:rPr>
              <a:t>TC_ACT_SHOT</a:t>
            </a:r>
            <a:r>
              <a:rPr lang="en-US" altLang="zh-CN" sz="2000" b="0" dirty="0">
                <a:solidFill>
                  <a:srgbClr val="D4D4D4"/>
                </a:solidFill>
                <a:effectLst/>
                <a:latin typeface="Consolas" panose="020B0609020204030204" pitchFamily="49" charset="0"/>
              </a:rPr>
              <a:t>; </a:t>
            </a:r>
          </a:p>
          <a:p>
            <a:r>
              <a:rPr lang="en-US" altLang="zh-CN" sz="2000" b="0" dirty="0">
                <a:solidFill>
                  <a:srgbClr val="D4D4D4"/>
                </a:solidFill>
                <a:effectLst/>
                <a:latin typeface="Consolas" panose="020B0609020204030204" pitchFamily="49" charset="0"/>
              </a:rPr>
              <a:t>}</a:t>
            </a:r>
          </a:p>
          <a:p>
            <a:br>
              <a:rPr lang="en-US" altLang="zh-CN" sz="2000" b="0" dirty="0">
                <a:solidFill>
                  <a:srgbClr val="D4D4D4"/>
                </a:solidFill>
                <a:effectLst/>
                <a:latin typeface="Consolas" panose="020B0609020204030204" pitchFamily="49" charset="0"/>
              </a:rPr>
            </a:br>
            <a:r>
              <a:rPr lang="en-US" altLang="zh-CN" sz="2000" b="0" dirty="0">
                <a:solidFill>
                  <a:srgbClr val="569CD6"/>
                </a:solidFill>
                <a:effectLst/>
                <a:latin typeface="Consolas" panose="020B0609020204030204" pitchFamily="49" charset="0"/>
              </a:rPr>
              <a:t>char</a:t>
            </a:r>
            <a:r>
              <a:rPr lang="en-US" altLang="zh-CN" sz="2000" b="0" dirty="0">
                <a:solidFill>
                  <a:srgbClr val="D4D4D4"/>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_license</a:t>
            </a:r>
            <a:r>
              <a:rPr lang="en-US" altLang="zh-CN" sz="2000" b="0" dirty="0">
                <a:solidFill>
                  <a:srgbClr val="569CD6"/>
                </a:solidFill>
                <a:effectLst/>
                <a:latin typeface="Consolas" panose="020B0609020204030204" pitchFamily="49" charset="0"/>
              </a:rPr>
              <a:t>[]</a:t>
            </a:r>
            <a:r>
              <a:rPr lang="en-US" altLang="zh-CN" sz="2000" b="0" dirty="0">
                <a:solidFill>
                  <a:srgbClr val="D4D4D4"/>
                </a:solidFill>
                <a:effectLst/>
                <a:latin typeface="Consolas" panose="020B0609020204030204" pitchFamily="49" charset="0"/>
              </a:rPr>
              <a:t> </a:t>
            </a:r>
            <a:r>
              <a:rPr lang="en-US" altLang="zh-CN" sz="2000" b="0" dirty="0">
                <a:solidFill>
                  <a:srgbClr val="DCDCAA"/>
                </a:solidFill>
                <a:effectLst/>
                <a:latin typeface="Consolas" panose="020B0609020204030204" pitchFamily="49" charset="0"/>
              </a:rPr>
              <a:t>SEC</a:t>
            </a:r>
            <a:r>
              <a:rPr lang="en-US" altLang="zh-CN" sz="2000" b="0" dirty="0">
                <a:solidFill>
                  <a:srgbClr val="D4D4D4"/>
                </a:solidFill>
                <a:effectLst/>
                <a:latin typeface="Consolas" panose="020B0609020204030204" pitchFamily="49" charset="0"/>
              </a:rPr>
              <a:t>(</a:t>
            </a:r>
            <a:r>
              <a:rPr lang="en-US" altLang="zh-CN" sz="2000" b="0" dirty="0">
                <a:solidFill>
                  <a:srgbClr val="CE9178"/>
                </a:solidFill>
                <a:effectLst/>
                <a:latin typeface="Consolas" panose="020B0609020204030204" pitchFamily="49" charset="0"/>
              </a:rPr>
              <a:t>"license"</a:t>
            </a:r>
            <a:r>
              <a:rPr lang="en-US" altLang="zh-CN" sz="2000" b="0" dirty="0">
                <a:solidFill>
                  <a:srgbClr val="D4D4D4"/>
                </a:solidFill>
                <a:effectLst/>
                <a:latin typeface="Consolas" panose="020B0609020204030204" pitchFamily="49" charset="0"/>
              </a:rPr>
              <a:t>) = </a:t>
            </a:r>
            <a:r>
              <a:rPr lang="en-US" altLang="zh-CN" sz="2000" b="0" dirty="0">
                <a:solidFill>
                  <a:srgbClr val="CE9178"/>
                </a:solidFill>
                <a:effectLst/>
                <a:latin typeface="Consolas" panose="020B0609020204030204" pitchFamily="49" charset="0"/>
              </a:rPr>
              <a:t>"GPL"</a:t>
            </a:r>
            <a:r>
              <a:rPr lang="en-US" altLang="zh-CN" sz="2000" b="0" dirty="0">
                <a:solidFill>
                  <a:srgbClr val="D4D4D4"/>
                </a:solidFill>
                <a:effectLst/>
                <a:latin typeface="Consolas" panose="020B0609020204030204" pitchFamily="49" charset="0"/>
              </a:rPr>
              <a:t>;</a:t>
            </a:r>
          </a:p>
        </p:txBody>
      </p:sp>
      <p:sp>
        <p:nvSpPr>
          <p:cNvPr id="8" name="右大括号 7">
            <a:extLst>
              <a:ext uri="{FF2B5EF4-FFF2-40B4-BE49-F238E27FC236}">
                <a16:creationId xmlns:a16="http://schemas.microsoft.com/office/drawing/2014/main" id="{DBCA55CD-D9CE-4C1B-815A-4827DA765042}"/>
              </a:ext>
            </a:extLst>
          </p:cNvPr>
          <p:cNvSpPr/>
          <p:nvPr/>
        </p:nvSpPr>
        <p:spPr bwMode="auto">
          <a:xfrm>
            <a:off x="6063972" y="2622127"/>
            <a:ext cx="308568" cy="742552"/>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0" name="文本框 9">
            <a:extLst>
              <a:ext uri="{FF2B5EF4-FFF2-40B4-BE49-F238E27FC236}">
                <a16:creationId xmlns:a16="http://schemas.microsoft.com/office/drawing/2014/main" id="{B12B8A3A-4642-4B33-8D17-8B4C075D65CF}"/>
              </a:ext>
            </a:extLst>
          </p:cNvPr>
          <p:cNvSpPr txBox="1"/>
          <p:nvPr/>
        </p:nvSpPr>
        <p:spPr>
          <a:xfrm>
            <a:off x="6372540" y="2805813"/>
            <a:ext cx="2121728" cy="400110"/>
          </a:xfrm>
          <a:prstGeom prst="rect">
            <a:avLst/>
          </a:prstGeom>
          <a:noFill/>
        </p:spPr>
        <p:txBody>
          <a:bodyPr wrap="square" rtlCol="0">
            <a:spAutoFit/>
          </a:bodyPr>
          <a:lstStyle/>
          <a:p>
            <a:r>
              <a:rPr kumimoji="1" lang="en-US" altLang="zh-CN" sz="2000" dirty="0">
                <a:solidFill>
                  <a:srgbClr val="FF0000"/>
                </a:solidFill>
                <a:latin typeface="SimHei" panose="02010609060101010101" pitchFamily="49" charset="-122"/>
                <a:ea typeface="SimHei" panose="02010609060101010101" pitchFamily="49" charset="-122"/>
              </a:rPr>
              <a:t>BPF</a:t>
            </a:r>
            <a:r>
              <a:rPr kumimoji="1" lang="zh-CN" altLang="en-US" sz="2000" dirty="0">
                <a:solidFill>
                  <a:srgbClr val="FF0000"/>
                </a:solidFill>
                <a:latin typeface="SimHei" panose="02010609060101010101" pitchFamily="49" charset="-122"/>
                <a:ea typeface="SimHei" panose="02010609060101010101" pitchFamily="49" charset="-122"/>
              </a:rPr>
              <a:t>程序主要部分</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5" name="直接箭头连接符 4">
            <a:extLst>
              <a:ext uri="{FF2B5EF4-FFF2-40B4-BE49-F238E27FC236}">
                <a16:creationId xmlns:a16="http://schemas.microsoft.com/office/drawing/2014/main" id="{9D4F1618-FFD7-49C8-A475-DEC424286FB3}"/>
              </a:ext>
            </a:extLst>
          </p:cNvPr>
          <p:cNvCxnSpPr/>
          <p:nvPr/>
        </p:nvCxnSpPr>
        <p:spPr bwMode="auto">
          <a:xfrm>
            <a:off x="5389824" y="2404535"/>
            <a:ext cx="956640" cy="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 name="文本框 12">
            <a:extLst>
              <a:ext uri="{FF2B5EF4-FFF2-40B4-BE49-F238E27FC236}">
                <a16:creationId xmlns:a16="http://schemas.microsoft.com/office/drawing/2014/main" id="{DC8C0DFD-65AF-4D50-B58E-041E2BEE1AD8}"/>
              </a:ext>
            </a:extLst>
          </p:cNvPr>
          <p:cNvSpPr txBox="1"/>
          <p:nvPr/>
        </p:nvSpPr>
        <p:spPr>
          <a:xfrm>
            <a:off x="6346465" y="2188511"/>
            <a:ext cx="2305856"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标记</a:t>
            </a:r>
            <a:r>
              <a:rPr kumimoji="1" lang="en-US" altLang="zh-CN" sz="2000" dirty="0">
                <a:solidFill>
                  <a:srgbClr val="FF0000"/>
                </a:solidFill>
                <a:latin typeface="SimHei" panose="02010609060101010101" pitchFamily="49" charset="-122"/>
                <a:ea typeface="SimHei" panose="02010609060101010101" pitchFamily="49" charset="-122"/>
              </a:rPr>
              <a:t>TC</a:t>
            </a:r>
            <a:r>
              <a:rPr kumimoji="1" lang="zh-CN" altLang="en-US" sz="2000" dirty="0">
                <a:solidFill>
                  <a:srgbClr val="FF0000"/>
                </a:solidFill>
                <a:latin typeface="SimHei" panose="02010609060101010101" pitchFamily="49" charset="-122"/>
                <a:ea typeface="SimHei" panose="02010609060101010101" pitchFamily="49" charset="-122"/>
              </a:rPr>
              <a:t>或</a:t>
            </a:r>
            <a:r>
              <a:rPr kumimoji="1" lang="en-US" altLang="zh-CN" sz="2000" dirty="0">
                <a:solidFill>
                  <a:srgbClr val="FF0000"/>
                </a:solidFill>
                <a:latin typeface="SimHei" panose="02010609060101010101" pitchFamily="49" charset="-122"/>
                <a:ea typeface="SimHei" panose="02010609060101010101" pitchFamily="49" charset="-122"/>
              </a:rPr>
              <a:t>XDP</a:t>
            </a:r>
            <a:r>
              <a:rPr kumimoji="1" lang="zh-CN" altLang="en-US" sz="2000" dirty="0">
                <a:solidFill>
                  <a:srgbClr val="FF0000"/>
                </a:solidFill>
                <a:latin typeface="SimHei" panose="02010609060101010101" pitchFamily="49" charset="-122"/>
                <a:ea typeface="SimHei" panose="02010609060101010101" pitchFamily="49" charset="-122"/>
              </a:rPr>
              <a:t>程序</a:t>
            </a:r>
            <a:endParaRPr kumimoji="1" lang="en-US" altLang="zh-CN" sz="2000" dirty="0">
              <a:solidFill>
                <a:srgbClr val="FF0000"/>
              </a:solidFill>
              <a:latin typeface="SimHei" panose="02010609060101010101" pitchFamily="49" charset="-122"/>
              <a:ea typeface="SimHei" panose="02010609060101010101" pitchFamily="49" charset="-122"/>
            </a:endParaRPr>
          </a:p>
        </p:txBody>
      </p:sp>
      <p:sp>
        <p:nvSpPr>
          <p:cNvPr id="16" name="文本框 15">
            <a:extLst>
              <a:ext uri="{FF2B5EF4-FFF2-40B4-BE49-F238E27FC236}">
                <a16:creationId xmlns:a16="http://schemas.microsoft.com/office/drawing/2014/main" id="{5176F803-3CAF-4950-9957-1197D7FB1FF4}"/>
              </a:ext>
            </a:extLst>
          </p:cNvPr>
          <p:cNvSpPr txBox="1"/>
          <p:nvPr/>
        </p:nvSpPr>
        <p:spPr>
          <a:xfrm>
            <a:off x="6388046" y="3705550"/>
            <a:ext cx="2121728"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指定代码许可证</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17" name="直接箭头连接符 16">
            <a:extLst>
              <a:ext uri="{FF2B5EF4-FFF2-40B4-BE49-F238E27FC236}">
                <a16:creationId xmlns:a16="http://schemas.microsoft.com/office/drawing/2014/main" id="{91988A61-B0BA-4D37-BB08-1FA86A998F76}"/>
              </a:ext>
            </a:extLst>
          </p:cNvPr>
          <p:cNvCxnSpPr/>
          <p:nvPr/>
        </p:nvCxnSpPr>
        <p:spPr bwMode="auto">
          <a:xfrm>
            <a:off x="6063972" y="3933056"/>
            <a:ext cx="308568" cy="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63542675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 altLang="zh-CN" kern="0" dirty="0">
                <a:latin typeface="Arial" panose="020B0604020202020204" pitchFamily="34" charset="0"/>
                <a:cs typeface="Arial" panose="020B0604020202020204" pitchFamily="34" charset="0"/>
              </a:rPr>
              <a:t>eBPF</a:t>
            </a:r>
            <a:r>
              <a:rPr lang="zh-CN" altLang="en-US" kern="0" dirty="0">
                <a:latin typeface="Arial" panose="020B0604020202020204" pitchFamily="34" charset="0"/>
                <a:cs typeface="Arial" panose="020B0604020202020204" pitchFamily="34" charset="0"/>
              </a:rPr>
              <a:t>初探</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err="1">
                <a:latin typeface="SimHei" panose="02010609060101010101" pitchFamily="49" charset="-122"/>
                <a:ea typeface="SimHei" panose="02010609060101010101" pitchFamily="49" charset="-122"/>
              </a:rPr>
              <a:t>eBPF</a:t>
            </a:r>
            <a:r>
              <a:rPr kumimoji="1" lang="zh-CN" altLang="en-US" sz="2400" dirty="0">
                <a:latin typeface="SimHei" panose="02010609060101010101" pitchFamily="49" charset="-122"/>
                <a:ea typeface="SimHei" panose="02010609060101010101" pitchFamily="49" charset="-122"/>
              </a:rPr>
              <a:t>的可能性</a:t>
            </a:r>
          </a:p>
        </p:txBody>
      </p:sp>
      <p:sp>
        <p:nvSpPr>
          <p:cNvPr id="4" name="灯片编号占位符 3">
            <a:extLst>
              <a:ext uri="{FF2B5EF4-FFF2-40B4-BE49-F238E27FC236}">
                <a16:creationId xmlns:a16="http://schemas.microsoft.com/office/drawing/2014/main" id="{42623368-9565-93B2-4F5C-C583B2D8A29B}"/>
              </a:ext>
            </a:extLst>
          </p:cNvPr>
          <p:cNvSpPr>
            <a:spLocks noGrp="1"/>
          </p:cNvSpPr>
          <p:nvPr>
            <p:ph type="sldNum" sz="quarter" idx="12"/>
          </p:nvPr>
        </p:nvSpPr>
        <p:spPr/>
        <p:txBody>
          <a:bodyPr/>
          <a:lstStyle/>
          <a:p>
            <a:pPr>
              <a:defRPr/>
            </a:pPr>
            <a:fld id="{2BE9E919-A463-264A-AD28-C5A0DC5B5896}" type="slidenum">
              <a:rPr lang="en-US" altLang="zh-CN" smtClean="0"/>
              <a:pPr>
                <a:defRPr/>
              </a:pPr>
              <a:t>9</a:t>
            </a:fld>
            <a:endParaRPr lang="en-US" altLang="zh-CN"/>
          </a:p>
        </p:txBody>
      </p:sp>
      <p:pic>
        <p:nvPicPr>
          <p:cNvPr id="6" name="图片 5">
            <a:extLst>
              <a:ext uri="{FF2B5EF4-FFF2-40B4-BE49-F238E27FC236}">
                <a16:creationId xmlns:a16="http://schemas.microsoft.com/office/drawing/2014/main" id="{832C0B36-2E5F-9B28-5E52-3ABF9AD8623F}"/>
              </a:ext>
            </a:extLst>
          </p:cNvPr>
          <p:cNvPicPr>
            <a:picLocks noChangeAspect="1"/>
          </p:cNvPicPr>
          <p:nvPr/>
        </p:nvPicPr>
        <p:blipFill>
          <a:blip r:embed="rId3"/>
          <a:stretch>
            <a:fillRect/>
          </a:stretch>
        </p:blipFill>
        <p:spPr>
          <a:xfrm>
            <a:off x="674459" y="2218312"/>
            <a:ext cx="1972659" cy="2002776"/>
          </a:xfrm>
          <a:prstGeom prst="rect">
            <a:avLst/>
          </a:prstGeom>
        </p:spPr>
      </p:pic>
      <p:pic>
        <p:nvPicPr>
          <p:cNvPr id="7" name="图片 6">
            <a:extLst>
              <a:ext uri="{FF2B5EF4-FFF2-40B4-BE49-F238E27FC236}">
                <a16:creationId xmlns:a16="http://schemas.microsoft.com/office/drawing/2014/main" id="{70476422-C007-5AE9-0CC0-649809B0FE8E}"/>
              </a:ext>
            </a:extLst>
          </p:cNvPr>
          <p:cNvPicPr>
            <a:picLocks noChangeAspect="1"/>
          </p:cNvPicPr>
          <p:nvPr/>
        </p:nvPicPr>
        <p:blipFill>
          <a:blip r:embed="rId4"/>
          <a:stretch>
            <a:fillRect/>
          </a:stretch>
        </p:blipFill>
        <p:spPr>
          <a:xfrm>
            <a:off x="4752648" y="2182881"/>
            <a:ext cx="1972659" cy="1972659"/>
          </a:xfrm>
          <a:prstGeom prst="rect">
            <a:avLst/>
          </a:prstGeom>
        </p:spPr>
      </p:pic>
      <p:pic>
        <p:nvPicPr>
          <p:cNvPr id="8" name="图片 7">
            <a:extLst>
              <a:ext uri="{FF2B5EF4-FFF2-40B4-BE49-F238E27FC236}">
                <a16:creationId xmlns:a16="http://schemas.microsoft.com/office/drawing/2014/main" id="{07F0D9AE-F414-3DE5-08CC-42827F9E4068}"/>
              </a:ext>
            </a:extLst>
          </p:cNvPr>
          <p:cNvPicPr>
            <a:picLocks noChangeAspect="1"/>
          </p:cNvPicPr>
          <p:nvPr/>
        </p:nvPicPr>
        <p:blipFill>
          <a:blip r:embed="rId5"/>
          <a:stretch>
            <a:fillRect/>
          </a:stretch>
        </p:blipFill>
        <p:spPr>
          <a:xfrm>
            <a:off x="674459" y="4496301"/>
            <a:ext cx="2010362" cy="2002776"/>
          </a:xfrm>
          <a:prstGeom prst="rect">
            <a:avLst/>
          </a:prstGeom>
        </p:spPr>
      </p:pic>
      <p:pic>
        <p:nvPicPr>
          <p:cNvPr id="10" name="图片 9">
            <a:extLst>
              <a:ext uri="{FF2B5EF4-FFF2-40B4-BE49-F238E27FC236}">
                <a16:creationId xmlns:a16="http://schemas.microsoft.com/office/drawing/2014/main" id="{F82E4901-44CD-9075-D396-ECE497F6E7CF}"/>
              </a:ext>
            </a:extLst>
          </p:cNvPr>
          <p:cNvPicPr>
            <a:picLocks noChangeAspect="1"/>
          </p:cNvPicPr>
          <p:nvPr/>
        </p:nvPicPr>
        <p:blipFill>
          <a:blip r:embed="rId6"/>
          <a:stretch>
            <a:fillRect/>
          </a:stretch>
        </p:blipFill>
        <p:spPr>
          <a:xfrm>
            <a:off x="4798568" y="4469462"/>
            <a:ext cx="2010362" cy="2025650"/>
          </a:xfrm>
          <a:prstGeom prst="rect">
            <a:avLst/>
          </a:prstGeom>
        </p:spPr>
      </p:pic>
      <p:sp>
        <p:nvSpPr>
          <p:cNvPr id="13" name="文本框 12">
            <a:extLst>
              <a:ext uri="{FF2B5EF4-FFF2-40B4-BE49-F238E27FC236}">
                <a16:creationId xmlns:a16="http://schemas.microsoft.com/office/drawing/2014/main" id="{214D153E-CD39-0F91-B468-2DB9B88F8931}"/>
              </a:ext>
            </a:extLst>
          </p:cNvPr>
          <p:cNvSpPr txBox="1"/>
          <p:nvPr/>
        </p:nvSpPr>
        <p:spPr>
          <a:xfrm>
            <a:off x="2783381" y="2218312"/>
            <a:ext cx="1603269" cy="369332"/>
          </a:xfrm>
          <a:prstGeom prst="rect">
            <a:avLst/>
          </a:prstGeom>
          <a:noFill/>
        </p:spPr>
        <p:txBody>
          <a:bodyPr wrap="square" rtlCol="0">
            <a:spAutoFit/>
          </a:bodyPr>
          <a:lstStyle/>
          <a:p>
            <a:r>
              <a:rPr kumimoji="1" lang="en-US" altLang="zh-CN" dirty="0"/>
              <a:t>Networking</a:t>
            </a:r>
            <a:endParaRPr kumimoji="1" lang="zh-CN" altLang="en-US" dirty="0"/>
          </a:p>
        </p:txBody>
      </p:sp>
      <p:sp>
        <p:nvSpPr>
          <p:cNvPr id="14" name="文本框 13">
            <a:extLst>
              <a:ext uri="{FF2B5EF4-FFF2-40B4-BE49-F238E27FC236}">
                <a16:creationId xmlns:a16="http://schemas.microsoft.com/office/drawing/2014/main" id="{D67FE7A5-1D99-49F2-099C-2309E28ADEED}"/>
              </a:ext>
            </a:extLst>
          </p:cNvPr>
          <p:cNvSpPr txBox="1"/>
          <p:nvPr/>
        </p:nvSpPr>
        <p:spPr>
          <a:xfrm>
            <a:off x="6888134" y="2203330"/>
            <a:ext cx="1905000" cy="369332"/>
          </a:xfrm>
          <a:prstGeom prst="rect">
            <a:avLst/>
          </a:prstGeom>
          <a:noFill/>
        </p:spPr>
        <p:txBody>
          <a:bodyPr wrap="square" rtlCol="0">
            <a:spAutoFit/>
          </a:bodyPr>
          <a:lstStyle/>
          <a:p>
            <a:pPr algn="l"/>
            <a:r>
              <a:rPr lang="en" altLang="zh-CN" b="1" i="0" dirty="0">
                <a:solidFill>
                  <a:srgbClr val="1A1A1A"/>
                </a:solidFill>
                <a:effectLst/>
                <a:latin typeface="Tahoma" panose="020B0604030504040204" pitchFamily="34" charset="0"/>
                <a:ea typeface="Tahoma" panose="020B0604030504040204" pitchFamily="34" charset="0"/>
                <a:cs typeface="Tahoma" panose="020B0604030504040204" pitchFamily="34" charset="0"/>
              </a:rPr>
              <a:t>Observability</a:t>
            </a:r>
          </a:p>
        </p:txBody>
      </p:sp>
      <p:sp>
        <p:nvSpPr>
          <p:cNvPr id="15" name="文本框 14">
            <a:extLst>
              <a:ext uri="{FF2B5EF4-FFF2-40B4-BE49-F238E27FC236}">
                <a16:creationId xmlns:a16="http://schemas.microsoft.com/office/drawing/2014/main" id="{3A8D5E20-CF98-7BD0-E2E8-EDED65203A84}"/>
              </a:ext>
            </a:extLst>
          </p:cNvPr>
          <p:cNvSpPr txBox="1"/>
          <p:nvPr/>
        </p:nvSpPr>
        <p:spPr>
          <a:xfrm>
            <a:off x="2881823" y="4510648"/>
            <a:ext cx="1459298" cy="646331"/>
          </a:xfrm>
          <a:prstGeom prst="rect">
            <a:avLst/>
          </a:prstGeom>
          <a:noFill/>
        </p:spPr>
        <p:txBody>
          <a:bodyPr wrap="square" rtlCol="0">
            <a:spAutoFit/>
          </a:bodyPr>
          <a:lstStyle/>
          <a:p>
            <a:pPr algn="ctr"/>
            <a:r>
              <a:rPr lang="en" altLang="zh-CN" b="1" i="0" dirty="0">
                <a:solidFill>
                  <a:srgbClr val="1A1A1A"/>
                </a:solidFill>
                <a:effectLst/>
                <a:latin typeface="Tahoma" panose="020B0604030504040204" pitchFamily="34" charset="0"/>
                <a:ea typeface="Tahoma" panose="020B0604030504040204" pitchFamily="34" charset="0"/>
                <a:cs typeface="Tahoma" panose="020B0604030504040204" pitchFamily="34" charset="0"/>
              </a:rPr>
              <a:t>Tracing</a:t>
            </a:r>
          </a:p>
          <a:p>
            <a:pPr algn="ctr"/>
            <a:r>
              <a:rPr lang="en" altLang="zh-CN" b="1" i="0" dirty="0">
                <a:solidFill>
                  <a:srgbClr val="1A1A1A"/>
                </a:solidFill>
                <a:effectLst/>
                <a:latin typeface="Tahoma" panose="020B0604030504040204" pitchFamily="34" charset="0"/>
                <a:ea typeface="Tahoma" panose="020B0604030504040204" pitchFamily="34" charset="0"/>
                <a:cs typeface="Tahoma" panose="020B0604030504040204" pitchFamily="34" charset="0"/>
              </a:rPr>
              <a:t>&amp; Profiling</a:t>
            </a:r>
          </a:p>
        </p:txBody>
      </p:sp>
      <p:sp>
        <p:nvSpPr>
          <p:cNvPr id="17" name="文本框 16">
            <a:extLst>
              <a:ext uri="{FF2B5EF4-FFF2-40B4-BE49-F238E27FC236}">
                <a16:creationId xmlns:a16="http://schemas.microsoft.com/office/drawing/2014/main" id="{A876A820-A0B8-B991-BE75-05BD95E0CAF3}"/>
              </a:ext>
            </a:extLst>
          </p:cNvPr>
          <p:cNvSpPr txBox="1"/>
          <p:nvPr/>
        </p:nvSpPr>
        <p:spPr>
          <a:xfrm>
            <a:off x="7240885" y="4649147"/>
            <a:ext cx="1199497" cy="369332"/>
          </a:xfrm>
          <a:prstGeom prst="rect">
            <a:avLst/>
          </a:prstGeom>
          <a:noFill/>
        </p:spPr>
        <p:txBody>
          <a:bodyPr wrap="square" rtlCol="0">
            <a:spAutoFit/>
          </a:bodyPr>
          <a:lstStyle/>
          <a:p>
            <a:pPr algn="l"/>
            <a:r>
              <a:rPr lang="en" altLang="zh-CN" b="1" i="0" dirty="0">
                <a:solidFill>
                  <a:srgbClr val="1A1A1A"/>
                </a:solidFill>
                <a:effectLst/>
                <a:latin typeface="Tahoma" panose="020B0604030504040204" pitchFamily="34" charset="0"/>
                <a:ea typeface="Tahoma" panose="020B0604030504040204" pitchFamily="34" charset="0"/>
                <a:cs typeface="Tahoma" panose="020B0604030504040204" pitchFamily="34" charset="0"/>
              </a:rPr>
              <a:t>Security</a:t>
            </a:r>
          </a:p>
        </p:txBody>
      </p:sp>
      <p:sp>
        <p:nvSpPr>
          <p:cNvPr id="19" name="文本框 18">
            <a:extLst>
              <a:ext uri="{FF2B5EF4-FFF2-40B4-BE49-F238E27FC236}">
                <a16:creationId xmlns:a16="http://schemas.microsoft.com/office/drawing/2014/main" id="{7B252A18-9357-E8EE-7669-03F99F7D1797}"/>
              </a:ext>
            </a:extLst>
          </p:cNvPr>
          <p:cNvSpPr txBox="1"/>
          <p:nvPr/>
        </p:nvSpPr>
        <p:spPr>
          <a:xfrm>
            <a:off x="2709537" y="2782670"/>
            <a:ext cx="1972659" cy="923330"/>
          </a:xfrm>
          <a:prstGeom prst="rect">
            <a:avLst/>
          </a:prstGeom>
          <a:noFill/>
        </p:spPr>
        <p:txBody>
          <a:bodyPr wrap="square" rtlCol="0">
            <a:spAutoFit/>
          </a:bodyPr>
          <a:lstStyle/>
          <a:p>
            <a:r>
              <a:rPr lang="zh-CN" altLang="en-US" b="0" i="0" dirty="0">
                <a:solidFill>
                  <a:srgbClr val="000000"/>
                </a:solidFill>
                <a:effectLst/>
                <a:latin typeface="system-ui"/>
              </a:rPr>
              <a:t>提升数据包处理性能，丢弃恶意或非预期的流量</a:t>
            </a:r>
            <a:endParaRPr kumimoji="1" lang="zh-CN" altLang="en-US" dirty="0"/>
          </a:p>
        </p:txBody>
      </p:sp>
      <p:sp>
        <p:nvSpPr>
          <p:cNvPr id="20" name="文本框 19">
            <a:extLst>
              <a:ext uri="{FF2B5EF4-FFF2-40B4-BE49-F238E27FC236}">
                <a16:creationId xmlns:a16="http://schemas.microsoft.com/office/drawing/2014/main" id="{73A0A998-99B2-CDEC-6549-BC721E9D0F43}"/>
              </a:ext>
            </a:extLst>
          </p:cNvPr>
          <p:cNvSpPr txBox="1"/>
          <p:nvPr/>
        </p:nvSpPr>
        <p:spPr>
          <a:xfrm>
            <a:off x="2758729" y="5319508"/>
            <a:ext cx="1806619" cy="923330"/>
          </a:xfrm>
          <a:prstGeom prst="rect">
            <a:avLst/>
          </a:prstGeom>
          <a:noFill/>
        </p:spPr>
        <p:txBody>
          <a:bodyPr wrap="square" rtlCol="0">
            <a:spAutoFit/>
          </a:bodyPr>
          <a:lstStyle/>
          <a:p>
            <a:r>
              <a:rPr kumimoji="1" lang="zh-CN" altLang="en-US" b="0" dirty="0"/>
              <a:t>提供强大内省能力，解决系统性能问题</a:t>
            </a:r>
          </a:p>
        </p:txBody>
      </p:sp>
      <p:sp>
        <p:nvSpPr>
          <p:cNvPr id="21" name="文本框 20">
            <a:extLst>
              <a:ext uri="{FF2B5EF4-FFF2-40B4-BE49-F238E27FC236}">
                <a16:creationId xmlns:a16="http://schemas.microsoft.com/office/drawing/2014/main" id="{D1D0589E-C4CA-2286-EC51-C534F539303A}"/>
              </a:ext>
            </a:extLst>
          </p:cNvPr>
          <p:cNvSpPr txBox="1"/>
          <p:nvPr/>
        </p:nvSpPr>
        <p:spPr>
          <a:xfrm>
            <a:off x="6884882" y="2765896"/>
            <a:ext cx="1791574" cy="923330"/>
          </a:xfrm>
          <a:prstGeom prst="rect">
            <a:avLst/>
          </a:prstGeom>
          <a:noFill/>
        </p:spPr>
        <p:txBody>
          <a:bodyPr wrap="square" rtlCol="0">
            <a:spAutoFit/>
          </a:bodyPr>
          <a:lstStyle/>
          <a:p>
            <a:r>
              <a:rPr lang="zh-CN" altLang="en-US" b="0" i="0" dirty="0">
                <a:solidFill>
                  <a:srgbClr val="000000"/>
                </a:solidFill>
                <a:effectLst/>
                <a:latin typeface="宋体" panose="02010600030101010101" pitchFamily="2" charset="-122"/>
                <a:ea typeface="宋体" panose="02010600030101010101" pitchFamily="2" charset="-122"/>
              </a:rPr>
              <a:t>收集和分析系统数据，查看系统当前的状态</a:t>
            </a:r>
            <a:endParaRPr kumimoji="1" lang="zh-CN" altLang="en-US" b="0" dirty="0"/>
          </a:p>
        </p:txBody>
      </p:sp>
      <p:sp>
        <p:nvSpPr>
          <p:cNvPr id="22" name="文本框 21">
            <a:extLst>
              <a:ext uri="{FF2B5EF4-FFF2-40B4-BE49-F238E27FC236}">
                <a16:creationId xmlns:a16="http://schemas.microsoft.com/office/drawing/2014/main" id="{34238851-A074-6826-532C-4D4426A44834}"/>
              </a:ext>
            </a:extLst>
          </p:cNvPr>
          <p:cNvSpPr txBox="1"/>
          <p:nvPr/>
        </p:nvSpPr>
        <p:spPr>
          <a:xfrm>
            <a:off x="6963787" y="5314736"/>
            <a:ext cx="2180213" cy="646331"/>
          </a:xfrm>
          <a:prstGeom prst="rect">
            <a:avLst/>
          </a:prstGeom>
          <a:noFill/>
        </p:spPr>
        <p:txBody>
          <a:bodyPr wrap="square" rtlCol="0">
            <a:spAutoFit/>
          </a:bodyPr>
          <a:lstStyle/>
          <a:p>
            <a:r>
              <a:rPr kumimoji="1" lang="zh-CN" altLang="en-US" b="0" dirty="0"/>
              <a:t>程序经验证，不会使得内核崩溃</a:t>
            </a:r>
          </a:p>
        </p:txBody>
      </p:sp>
    </p:spTree>
    <p:extLst>
      <p:ext uri="{BB962C8B-B14F-4D97-AF65-F5344CB8AC3E}">
        <p14:creationId xmlns:p14="http://schemas.microsoft.com/office/powerpoint/2010/main" val="375438396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6502598"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用</a:t>
            </a:r>
            <a:r>
              <a:rPr kumimoji="1" lang="en-US" altLang="zh-CN" sz="2400" dirty="0">
                <a:latin typeface="SimHei" panose="02010609060101010101" pitchFamily="49" charset="-122"/>
                <a:ea typeface="SimHei" panose="02010609060101010101" pitchFamily="49" charset="-122"/>
              </a:rPr>
              <a:t>LLVM</a:t>
            </a:r>
            <a:r>
              <a:rPr kumimoji="1" lang="zh-CN" altLang="en-US" sz="2400" dirty="0">
                <a:latin typeface="SimHei" panose="02010609060101010101" pitchFamily="49" charset="-122"/>
                <a:ea typeface="SimHei" panose="02010609060101010101" pitchFamily="49" charset="-122"/>
              </a:rPr>
              <a:t>将</a:t>
            </a:r>
            <a:r>
              <a:rPr kumimoji="1" lang="en-US" altLang="zh-CN" sz="2400" dirty="0">
                <a:latin typeface="SimHei" panose="02010609060101010101" pitchFamily="49" charset="-122"/>
                <a:ea typeface="SimHei" panose="02010609060101010101" pitchFamily="49" charset="-122"/>
              </a:rPr>
              <a:t>C</a:t>
            </a:r>
            <a:r>
              <a:rPr kumimoji="1" lang="zh-CN" altLang="en-US" sz="2400" dirty="0">
                <a:latin typeface="SimHei" panose="02010609060101010101" pitchFamily="49" charset="-122"/>
                <a:ea typeface="SimHei" panose="02010609060101010101" pitchFamily="49" charset="-122"/>
              </a:rPr>
              <a:t>程序编译成对象文件</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90</a:t>
            </a:fld>
            <a:endParaRPr lang="en-US" altLang="zh-CN"/>
          </a:p>
        </p:txBody>
      </p:sp>
      <p:sp>
        <p:nvSpPr>
          <p:cNvPr id="6" name="文本框 5">
            <a:extLst>
              <a:ext uri="{FF2B5EF4-FFF2-40B4-BE49-F238E27FC236}">
                <a16:creationId xmlns:a16="http://schemas.microsoft.com/office/drawing/2014/main" id="{42C767E7-D200-4EC4-A790-0945476181BA}"/>
              </a:ext>
            </a:extLst>
          </p:cNvPr>
          <p:cNvSpPr txBox="1"/>
          <p:nvPr/>
        </p:nvSpPr>
        <p:spPr>
          <a:xfrm>
            <a:off x="445406" y="2712364"/>
            <a:ext cx="8253187"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b="0" dirty="0">
                <a:solidFill>
                  <a:srgbClr val="DCDCAA"/>
                </a:solidFill>
                <a:effectLst/>
                <a:latin typeface="Consolas" panose="020B0609020204030204" pitchFamily="49" charset="0"/>
              </a:rPr>
              <a:t>clang -O2 -target </a:t>
            </a:r>
            <a:r>
              <a:rPr lang="en-US" altLang="zh-CN" sz="2000" b="0" dirty="0" err="1">
                <a:solidFill>
                  <a:srgbClr val="FF0000"/>
                </a:solidFill>
                <a:effectLst/>
                <a:latin typeface="Consolas" panose="020B0609020204030204" pitchFamily="49" charset="0"/>
              </a:rPr>
              <a:t>bpf</a:t>
            </a:r>
            <a:r>
              <a:rPr lang="en-US" altLang="zh-CN" sz="2000" b="0" dirty="0">
                <a:solidFill>
                  <a:srgbClr val="DCDCAA"/>
                </a:solidFill>
                <a:effectLst/>
                <a:latin typeface="Consolas" panose="020B0609020204030204" pitchFamily="49" charset="0"/>
              </a:rPr>
              <a:t> -c </a:t>
            </a:r>
            <a:r>
              <a:rPr lang="en-US" altLang="zh-CN" sz="2000" b="0" dirty="0" err="1">
                <a:solidFill>
                  <a:srgbClr val="CE9178"/>
                </a:solidFill>
                <a:effectLst/>
                <a:latin typeface="Consolas" panose="020B0609020204030204" pitchFamily="49" charset="0"/>
              </a:rPr>
              <a:t>test.c</a:t>
            </a:r>
            <a:r>
              <a:rPr lang="en-US" altLang="zh-CN" sz="2000" b="0" dirty="0">
                <a:solidFill>
                  <a:srgbClr val="DCDCAA"/>
                </a:solidFill>
                <a:effectLst/>
                <a:latin typeface="Consolas" panose="020B0609020204030204" pitchFamily="49" charset="0"/>
              </a:rPr>
              <a:t> -o </a:t>
            </a:r>
            <a:r>
              <a:rPr lang="en-US" altLang="zh-CN" sz="2000" b="0" dirty="0" err="1">
                <a:solidFill>
                  <a:srgbClr val="CE9178"/>
                </a:solidFill>
                <a:effectLst/>
                <a:latin typeface="Consolas" panose="020B0609020204030204" pitchFamily="49" charset="0"/>
              </a:rPr>
              <a:t>test.o</a:t>
            </a:r>
            <a:endParaRPr lang="en-US" altLang="zh-CN" sz="2000" b="0" dirty="0">
              <a:solidFill>
                <a:srgbClr val="CE9178"/>
              </a:solidFill>
              <a:effectLst/>
              <a:latin typeface="Consolas" panose="020B0609020204030204" pitchFamily="49" charset="0"/>
            </a:endParaRPr>
          </a:p>
        </p:txBody>
      </p:sp>
      <p:cxnSp>
        <p:nvCxnSpPr>
          <p:cNvPr id="14" name="直接箭头连接符 13">
            <a:extLst>
              <a:ext uri="{FF2B5EF4-FFF2-40B4-BE49-F238E27FC236}">
                <a16:creationId xmlns:a16="http://schemas.microsoft.com/office/drawing/2014/main" id="{ADB4B9FB-8F8E-4EE5-9459-D18CE613BE40}"/>
              </a:ext>
            </a:extLst>
          </p:cNvPr>
          <p:cNvCxnSpPr/>
          <p:nvPr/>
        </p:nvCxnSpPr>
        <p:spPr bwMode="auto">
          <a:xfrm>
            <a:off x="4440644" y="3084904"/>
            <a:ext cx="0" cy="437861"/>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2D3935F5-7E56-4080-BA92-AC17C87DDF39}"/>
              </a:ext>
            </a:extLst>
          </p:cNvPr>
          <p:cNvSpPr txBox="1"/>
          <p:nvPr/>
        </p:nvSpPr>
        <p:spPr>
          <a:xfrm>
            <a:off x="3779912" y="3464469"/>
            <a:ext cx="1512168" cy="400110"/>
          </a:xfrm>
          <a:prstGeom prst="rect">
            <a:avLst/>
          </a:prstGeom>
          <a:noFill/>
        </p:spPr>
        <p:txBody>
          <a:bodyPr wrap="square" rtlCol="0">
            <a:spAutoFit/>
          </a:bodyPr>
          <a:lstStyle/>
          <a:p>
            <a:r>
              <a:rPr kumimoji="1" lang="en-US" altLang="zh-CN" sz="2000" dirty="0">
                <a:solidFill>
                  <a:srgbClr val="CE9178"/>
                </a:solidFill>
                <a:latin typeface="SimHei" panose="02010609060101010101" pitchFamily="49" charset="-122"/>
                <a:ea typeface="SimHei" panose="02010609060101010101" pitchFamily="49" charset="-122"/>
              </a:rPr>
              <a:t>C</a:t>
            </a:r>
            <a:r>
              <a:rPr kumimoji="1" lang="zh-CN" altLang="en-US" sz="2000" dirty="0">
                <a:solidFill>
                  <a:srgbClr val="CE9178"/>
                </a:solidFill>
                <a:latin typeface="SimHei" panose="02010609060101010101" pitchFamily="49" charset="-122"/>
                <a:ea typeface="SimHei" panose="02010609060101010101" pitchFamily="49" charset="-122"/>
              </a:rPr>
              <a:t>代码文件</a:t>
            </a:r>
            <a:endParaRPr kumimoji="1" lang="en-US" altLang="zh-CN" sz="2000" dirty="0">
              <a:solidFill>
                <a:srgbClr val="CE9178"/>
              </a:solidFill>
              <a:latin typeface="SimHei" panose="02010609060101010101" pitchFamily="49" charset="-122"/>
              <a:ea typeface="SimHei" panose="02010609060101010101" pitchFamily="49" charset="-122"/>
            </a:endParaRPr>
          </a:p>
        </p:txBody>
      </p:sp>
      <p:cxnSp>
        <p:nvCxnSpPr>
          <p:cNvPr id="19" name="直接箭头连接符 18">
            <a:extLst>
              <a:ext uri="{FF2B5EF4-FFF2-40B4-BE49-F238E27FC236}">
                <a16:creationId xmlns:a16="http://schemas.microsoft.com/office/drawing/2014/main" id="{8D80F8B2-24F1-4918-BB78-21AA8C0F4430}"/>
              </a:ext>
            </a:extLst>
          </p:cNvPr>
          <p:cNvCxnSpPr/>
          <p:nvPr/>
        </p:nvCxnSpPr>
        <p:spPr bwMode="auto">
          <a:xfrm>
            <a:off x="5796136" y="3162725"/>
            <a:ext cx="0" cy="720080"/>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a:extLst>
              <a:ext uri="{FF2B5EF4-FFF2-40B4-BE49-F238E27FC236}">
                <a16:creationId xmlns:a16="http://schemas.microsoft.com/office/drawing/2014/main" id="{C780AA97-2DDA-45BE-BBCA-B31AC153A4EB}"/>
              </a:ext>
            </a:extLst>
          </p:cNvPr>
          <p:cNvSpPr txBox="1"/>
          <p:nvPr/>
        </p:nvSpPr>
        <p:spPr>
          <a:xfrm>
            <a:off x="4499992" y="3882805"/>
            <a:ext cx="2799534" cy="400110"/>
          </a:xfrm>
          <a:prstGeom prst="rect">
            <a:avLst/>
          </a:prstGeom>
          <a:noFill/>
        </p:spPr>
        <p:txBody>
          <a:bodyPr wrap="square" rtlCol="0">
            <a:spAutoFit/>
          </a:bodyPr>
          <a:lstStyle/>
          <a:p>
            <a:r>
              <a:rPr kumimoji="1" lang="zh-CN" altLang="en-US" sz="2000" dirty="0">
                <a:solidFill>
                  <a:srgbClr val="CE9178"/>
                </a:solidFill>
                <a:latin typeface="SimHei" panose="02010609060101010101" pitchFamily="49" charset="-122"/>
                <a:ea typeface="SimHei" panose="02010609060101010101" pitchFamily="49" charset="-122"/>
              </a:rPr>
              <a:t>编译后的对象的文件名</a:t>
            </a:r>
            <a:endParaRPr kumimoji="1" lang="en-US" altLang="zh-CN" sz="2000" dirty="0">
              <a:solidFill>
                <a:srgbClr val="CE9178"/>
              </a:solidFill>
              <a:latin typeface="SimHei" panose="02010609060101010101" pitchFamily="49" charset="-122"/>
              <a:ea typeface="SimHei" panose="02010609060101010101" pitchFamily="49" charset="-122"/>
            </a:endParaRPr>
          </a:p>
        </p:txBody>
      </p:sp>
      <p:cxnSp>
        <p:nvCxnSpPr>
          <p:cNvPr id="21" name="直接箭头连接符 20">
            <a:extLst>
              <a:ext uri="{FF2B5EF4-FFF2-40B4-BE49-F238E27FC236}">
                <a16:creationId xmlns:a16="http://schemas.microsoft.com/office/drawing/2014/main" id="{B647D98B-4353-41F3-B153-3F17465B762D}"/>
              </a:ext>
            </a:extLst>
          </p:cNvPr>
          <p:cNvCxnSpPr/>
          <p:nvPr/>
        </p:nvCxnSpPr>
        <p:spPr bwMode="auto">
          <a:xfrm>
            <a:off x="3203848" y="3155010"/>
            <a:ext cx="0" cy="72008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FA924F5F-6836-4B37-8F4A-16D9F4C5300B}"/>
              </a:ext>
            </a:extLst>
          </p:cNvPr>
          <p:cNvSpPr txBox="1"/>
          <p:nvPr/>
        </p:nvSpPr>
        <p:spPr>
          <a:xfrm>
            <a:off x="2339752" y="3892986"/>
            <a:ext cx="1872207"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指定为</a:t>
            </a:r>
            <a:r>
              <a:rPr kumimoji="1" lang="en-US" altLang="zh-CN" sz="2000" dirty="0">
                <a:solidFill>
                  <a:srgbClr val="FF0000"/>
                </a:solidFill>
                <a:latin typeface="SimHei" panose="02010609060101010101" pitchFamily="49" charset="-122"/>
                <a:ea typeface="SimHei" panose="02010609060101010101" pitchFamily="49" charset="-122"/>
              </a:rPr>
              <a:t>BPF</a:t>
            </a:r>
            <a:r>
              <a:rPr kumimoji="1" lang="zh-CN" altLang="en-US" sz="2000" dirty="0">
                <a:solidFill>
                  <a:srgbClr val="FF0000"/>
                </a:solidFill>
                <a:latin typeface="SimHei" panose="02010609060101010101" pitchFamily="49" charset="-122"/>
                <a:ea typeface="SimHei" panose="02010609060101010101" pitchFamily="49" charset="-122"/>
              </a:rPr>
              <a:t>程序</a:t>
            </a:r>
            <a:endParaRPr kumimoji="1" lang="en-US" altLang="zh-CN" sz="2000"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40027730"/>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6984776"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解析对象文件并加载到网络接口（</a:t>
            </a:r>
            <a:r>
              <a:rPr kumimoji="1" lang="en-US" altLang="zh-CN" sz="2400" dirty="0" err="1">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命令 </a:t>
            </a:r>
            <a:r>
              <a:rPr kumimoji="1" lang="en-US" altLang="zh-CN" sz="2400" dirty="0">
                <a:latin typeface="SimHei" panose="02010609060101010101" pitchFamily="49" charset="-122"/>
                <a:ea typeface="SimHei" panose="02010609060101010101" pitchFamily="49" charset="-122"/>
              </a:rPr>
              <a:t>| TC</a:t>
            </a:r>
            <a:r>
              <a:rPr kumimoji="1" lang="zh-CN" altLang="en-US" sz="2400" dirty="0">
                <a:latin typeface="SimHei" panose="02010609060101010101" pitchFamily="49" charset="-122"/>
                <a:ea typeface="SimHei" panose="02010609060101010101" pitchFamily="49" charset="-122"/>
              </a:rPr>
              <a:t>）</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91</a:t>
            </a:fld>
            <a:endParaRPr lang="en-US" altLang="zh-CN"/>
          </a:p>
        </p:txBody>
      </p:sp>
      <p:sp>
        <p:nvSpPr>
          <p:cNvPr id="6" name="文本框 5">
            <a:extLst>
              <a:ext uri="{FF2B5EF4-FFF2-40B4-BE49-F238E27FC236}">
                <a16:creationId xmlns:a16="http://schemas.microsoft.com/office/drawing/2014/main" id="{42C767E7-D200-4EC4-A790-0945476181BA}"/>
              </a:ext>
            </a:extLst>
          </p:cNvPr>
          <p:cNvSpPr txBox="1"/>
          <p:nvPr/>
        </p:nvSpPr>
        <p:spPr>
          <a:xfrm>
            <a:off x="445406" y="2712364"/>
            <a:ext cx="8253187" cy="101566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b="0" dirty="0" err="1">
                <a:solidFill>
                  <a:srgbClr val="DCDCAA"/>
                </a:solidFill>
                <a:effectLst/>
                <a:latin typeface="Consolas" panose="020B0609020204030204" pitchFamily="49" charset="0"/>
              </a:rPr>
              <a:t>tc</a:t>
            </a:r>
            <a:r>
              <a:rPr lang="en-US" altLang="zh-CN" sz="2000" b="0" dirty="0">
                <a:solidFill>
                  <a:srgbClr val="DCDCAA"/>
                </a:solidFill>
                <a:effectLst/>
                <a:latin typeface="Consolas" panose="020B0609020204030204" pitchFamily="49" charset="0"/>
              </a:rPr>
              <a:t> </a:t>
            </a:r>
            <a:r>
              <a:rPr lang="en-US" altLang="zh-CN" sz="2000" b="0" dirty="0" err="1">
                <a:solidFill>
                  <a:srgbClr val="DCDCAA"/>
                </a:solidFill>
                <a:effectLst/>
                <a:latin typeface="Consolas" panose="020B0609020204030204" pitchFamily="49" charset="0"/>
              </a:rPr>
              <a:t>qdisc</a:t>
            </a:r>
            <a:r>
              <a:rPr lang="en-US" altLang="zh-CN" sz="2000" b="0" dirty="0">
                <a:solidFill>
                  <a:srgbClr val="DCDCAA"/>
                </a:solidFill>
                <a:effectLst/>
                <a:latin typeface="Consolas" panose="020B0609020204030204" pitchFamily="49" charset="0"/>
              </a:rPr>
              <a:t> add dev </a:t>
            </a:r>
            <a:r>
              <a:rPr lang="en-US" altLang="zh-CN" sz="2000" b="0" dirty="0">
                <a:solidFill>
                  <a:srgbClr val="CE9178"/>
                </a:solidFill>
                <a:effectLst/>
                <a:latin typeface="Consolas" panose="020B0609020204030204" pitchFamily="49" charset="0"/>
              </a:rPr>
              <a:t>ens4f1</a:t>
            </a:r>
            <a:r>
              <a:rPr lang="en-US" altLang="zh-CN" sz="2000" b="0" dirty="0">
                <a:solidFill>
                  <a:srgbClr val="DCDCAA"/>
                </a:solidFill>
                <a:effectLst/>
                <a:latin typeface="Consolas" panose="020B0609020204030204" pitchFamily="49" charset="0"/>
              </a:rPr>
              <a:t> </a:t>
            </a:r>
            <a:r>
              <a:rPr lang="en-US" altLang="zh-CN" sz="2000" b="0" dirty="0" err="1">
                <a:solidFill>
                  <a:srgbClr val="DCDCAA"/>
                </a:solidFill>
                <a:effectLst/>
                <a:latin typeface="Consolas" panose="020B0609020204030204" pitchFamily="49" charset="0"/>
              </a:rPr>
              <a:t>clsact</a:t>
            </a:r>
            <a:endParaRPr lang="en-US" altLang="zh-CN" sz="2000" b="0" dirty="0">
              <a:solidFill>
                <a:srgbClr val="DCDCAA"/>
              </a:solidFill>
              <a:effectLst/>
              <a:latin typeface="Consolas" panose="020B0609020204030204" pitchFamily="49" charset="0"/>
            </a:endParaRPr>
          </a:p>
          <a:p>
            <a:r>
              <a:rPr lang="en-US" altLang="zh-CN" sz="2000" b="0" dirty="0" err="1">
                <a:solidFill>
                  <a:srgbClr val="DCDCAA"/>
                </a:solidFill>
                <a:effectLst/>
                <a:latin typeface="Consolas" panose="020B0609020204030204" pitchFamily="49" charset="0"/>
              </a:rPr>
              <a:t>tc</a:t>
            </a:r>
            <a:r>
              <a:rPr lang="en-US" altLang="zh-CN" sz="2000" b="0" dirty="0">
                <a:solidFill>
                  <a:srgbClr val="DCDCAA"/>
                </a:solidFill>
                <a:effectLst/>
                <a:latin typeface="Consolas" panose="020B0609020204030204" pitchFamily="49" charset="0"/>
              </a:rPr>
              <a:t> filter add dev </a:t>
            </a:r>
            <a:r>
              <a:rPr lang="en-US" altLang="zh-CN" sz="2000" b="0" dirty="0">
                <a:solidFill>
                  <a:srgbClr val="CE9178"/>
                </a:solidFill>
                <a:effectLst/>
                <a:latin typeface="Consolas" panose="020B0609020204030204" pitchFamily="49" charset="0"/>
              </a:rPr>
              <a:t>ens4f1</a:t>
            </a:r>
            <a:r>
              <a:rPr lang="en-US" altLang="zh-CN" sz="2000" b="0" dirty="0">
                <a:solidFill>
                  <a:srgbClr val="DCDCAA"/>
                </a:solidFill>
                <a:effectLst/>
                <a:latin typeface="Consolas" panose="020B0609020204030204" pitchFamily="49" charset="0"/>
              </a:rPr>
              <a:t> </a:t>
            </a:r>
            <a:r>
              <a:rPr lang="en-US" altLang="zh-CN" sz="2000" b="0" dirty="0">
                <a:solidFill>
                  <a:srgbClr val="FF0000"/>
                </a:solidFill>
                <a:effectLst/>
                <a:latin typeface="Consolas" panose="020B0609020204030204" pitchFamily="49" charset="0"/>
              </a:rPr>
              <a:t>egress </a:t>
            </a:r>
            <a:r>
              <a:rPr lang="en-US" altLang="zh-CN" sz="2000" b="0" dirty="0" err="1">
                <a:solidFill>
                  <a:srgbClr val="FF0000"/>
                </a:solidFill>
                <a:effectLst/>
                <a:latin typeface="Consolas" panose="020B0609020204030204" pitchFamily="49" charset="0"/>
              </a:rPr>
              <a:t>bpf</a:t>
            </a:r>
            <a:r>
              <a:rPr lang="en-US" altLang="zh-CN" sz="2000" b="0" dirty="0">
                <a:solidFill>
                  <a:srgbClr val="FF0000"/>
                </a:solidFill>
                <a:effectLst/>
                <a:latin typeface="Consolas" panose="020B0609020204030204" pitchFamily="49" charset="0"/>
              </a:rPr>
              <a:t> </a:t>
            </a:r>
            <a:r>
              <a:rPr lang="en-US" altLang="zh-CN" sz="2000" b="0" dirty="0">
                <a:solidFill>
                  <a:srgbClr val="DCDCAA"/>
                </a:solidFill>
                <a:effectLst/>
                <a:latin typeface="Consolas" panose="020B0609020204030204" pitchFamily="49" charset="0"/>
              </a:rPr>
              <a:t>direct-action obj </a:t>
            </a:r>
            <a:r>
              <a:rPr lang="en-US" altLang="zh-CN" sz="2000" b="0" dirty="0" err="1">
                <a:solidFill>
                  <a:srgbClr val="CE9178"/>
                </a:solidFill>
                <a:effectLst/>
                <a:latin typeface="Consolas" panose="020B0609020204030204" pitchFamily="49" charset="0"/>
              </a:rPr>
              <a:t>test.o</a:t>
            </a:r>
            <a:r>
              <a:rPr lang="en-US" altLang="zh-CN" sz="2000" b="0" dirty="0">
                <a:solidFill>
                  <a:srgbClr val="CE9178"/>
                </a:solidFill>
                <a:effectLst/>
                <a:latin typeface="Consolas" panose="020B0609020204030204" pitchFamily="49" charset="0"/>
              </a:rPr>
              <a:t> sec</a:t>
            </a:r>
            <a:r>
              <a:rPr lang="en-US" altLang="zh-CN" sz="2000" b="0" dirty="0">
                <a:solidFill>
                  <a:srgbClr val="DCDCAA"/>
                </a:solidFill>
                <a:effectLst/>
                <a:latin typeface="Consolas" panose="020B0609020204030204" pitchFamily="49" charset="0"/>
              </a:rPr>
              <a:t> </a:t>
            </a:r>
            <a:r>
              <a:rPr lang="en-US" altLang="zh-CN" sz="2000" b="0" dirty="0" err="1">
                <a:solidFill>
                  <a:srgbClr val="CE9178"/>
                </a:solidFill>
                <a:effectLst/>
                <a:latin typeface="Consolas" panose="020B0609020204030204" pitchFamily="49" charset="0"/>
              </a:rPr>
              <a:t>tc</a:t>
            </a:r>
            <a:r>
              <a:rPr lang="en-US" altLang="zh-CN" sz="2000" b="0" dirty="0">
                <a:solidFill>
                  <a:srgbClr val="DCDCAA"/>
                </a:solidFill>
                <a:effectLst/>
                <a:latin typeface="Consolas" panose="020B0609020204030204" pitchFamily="49" charset="0"/>
              </a:rPr>
              <a:t> </a:t>
            </a:r>
          </a:p>
        </p:txBody>
      </p:sp>
      <p:cxnSp>
        <p:nvCxnSpPr>
          <p:cNvPr id="21" name="直接箭头连接符 20">
            <a:extLst>
              <a:ext uri="{FF2B5EF4-FFF2-40B4-BE49-F238E27FC236}">
                <a16:creationId xmlns:a16="http://schemas.microsoft.com/office/drawing/2014/main" id="{B647D98B-4353-41F3-B153-3F17465B762D}"/>
              </a:ext>
            </a:extLst>
          </p:cNvPr>
          <p:cNvCxnSpPr/>
          <p:nvPr/>
        </p:nvCxnSpPr>
        <p:spPr bwMode="auto">
          <a:xfrm flipV="1">
            <a:off x="3275856" y="2420888"/>
            <a:ext cx="0" cy="360040"/>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FA924F5F-6836-4B37-8F4A-16D9F4C5300B}"/>
              </a:ext>
            </a:extLst>
          </p:cNvPr>
          <p:cNvSpPr txBox="1"/>
          <p:nvPr/>
        </p:nvSpPr>
        <p:spPr>
          <a:xfrm>
            <a:off x="2538427" y="2043221"/>
            <a:ext cx="1474858" cy="400110"/>
          </a:xfrm>
          <a:prstGeom prst="rect">
            <a:avLst/>
          </a:prstGeom>
          <a:noFill/>
        </p:spPr>
        <p:txBody>
          <a:bodyPr wrap="square" rtlCol="0">
            <a:spAutoFit/>
          </a:bodyPr>
          <a:lstStyle/>
          <a:p>
            <a:r>
              <a:rPr kumimoji="1" lang="zh-CN" altLang="en-US" sz="2000" dirty="0">
                <a:solidFill>
                  <a:srgbClr val="CE9178"/>
                </a:solidFill>
                <a:latin typeface="SimHei" panose="02010609060101010101" pitchFamily="49" charset="-122"/>
                <a:ea typeface="SimHei" panose="02010609060101010101" pitchFamily="49" charset="-122"/>
              </a:rPr>
              <a:t>网卡接口名</a:t>
            </a:r>
            <a:endParaRPr kumimoji="1" lang="en-US" altLang="zh-CN" sz="2000" dirty="0">
              <a:solidFill>
                <a:srgbClr val="CE9178"/>
              </a:solidFill>
              <a:latin typeface="SimHei" panose="02010609060101010101" pitchFamily="49" charset="-122"/>
              <a:ea typeface="SimHei" panose="02010609060101010101" pitchFamily="49" charset="-122"/>
            </a:endParaRPr>
          </a:p>
        </p:txBody>
      </p:sp>
      <p:sp>
        <p:nvSpPr>
          <p:cNvPr id="13" name="内容占位符 3">
            <a:extLst>
              <a:ext uri="{FF2B5EF4-FFF2-40B4-BE49-F238E27FC236}">
                <a16:creationId xmlns:a16="http://schemas.microsoft.com/office/drawing/2014/main" id="{86A76CB2-BA6F-425C-89C9-20F8639A80E0}"/>
              </a:ext>
            </a:extLst>
          </p:cNvPr>
          <p:cNvSpPr txBox="1">
            <a:spLocks/>
          </p:cNvSpPr>
          <p:nvPr/>
        </p:nvSpPr>
        <p:spPr>
          <a:xfrm>
            <a:off x="539552" y="4164862"/>
            <a:ext cx="8253187" cy="26931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首先向特定网络接口添加一个名为</a:t>
            </a:r>
            <a:r>
              <a:rPr lang="en-US" altLang="zh-CN" sz="2000" b="0" kern="0" dirty="0" err="1">
                <a:latin typeface="+mn-lt"/>
                <a:ea typeface="宋体" panose="02010600030101010101" pitchFamily="2" charset="-122"/>
                <a:cs typeface="Tahoma" panose="020B0604030504040204" pitchFamily="34" charset="0"/>
              </a:rPr>
              <a:t>clsact</a:t>
            </a:r>
            <a:r>
              <a:rPr lang="zh-CN" altLang="en-US" sz="2000" b="0" kern="0" dirty="0">
                <a:latin typeface="+mn-lt"/>
                <a:ea typeface="宋体" panose="02010600030101010101" pitchFamily="2" charset="-122"/>
                <a:cs typeface="Tahoma" panose="020B0604030504040204" pitchFamily="34" charset="0"/>
              </a:rPr>
              <a:t>的</a:t>
            </a:r>
            <a:r>
              <a:rPr lang="en-US" altLang="zh-CN" sz="2000" b="0" kern="0" dirty="0" err="1">
                <a:latin typeface="+mn-lt"/>
                <a:ea typeface="宋体" panose="02010600030101010101" pitchFamily="2" charset="-122"/>
                <a:cs typeface="Tahoma" panose="020B0604030504040204" pitchFamily="34" charset="0"/>
              </a:rPr>
              <a:t>qdisc</a:t>
            </a:r>
            <a:r>
              <a:rPr lang="zh-CN" altLang="en-US" sz="2000" b="0" kern="0" dirty="0">
                <a:latin typeface="+mn-lt"/>
                <a:ea typeface="宋体" panose="02010600030101010101" pitchFamily="2" charset="-122"/>
                <a:cs typeface="Tahoma" panose="020B0604030504040204" pitchFamily="34" charset="0"/>
              </a:rPr>
              <a:t>，网络接口名可以通过</a:t>
            </a:r>
            <a:r>
              <a:rPr lang="en-US" altLang="zh-CN" sz="2000" b="0" kern="0" dirty="0" err="1">
                <a:latin typeface="+mn-lt"/>
                <a:ea typeface="宋体" panose="02010600030101010101" pitchFamily="2" charset="-122"/>
                <a:cs typeface="Tahoma" panose="020B0604030504040204" pitchFamily="34" charset="0"/>
              </a:rPr>
              <a:t>ip</a:t>
            </a:r>
            <a:r>
              <a:rPr lang="en-US" altLang="zh-CN" sz="2000" b="0" kern="0" dirty="0">
                <a:latin typeface="+mn-lt"/>
                <a:ea typeface="宋体" panose="02010600030101010101" pitchFamily="2" charset="-122"/>
                <a:cs typeface="Tahoma" panose="020B0604030504040204" pitchFamily="34" charset="0"/>
              </a:rPr>
              <a:t> a</a:t>
            </a:r>
            <a:r>
              <a:rPr lang="zh-CN" altLang="en-US" sz="2000" b="0" kern="0" dirty="0">
                <a:latin typeface="+mn-lt"/>
                <a:ea typeface="宋体" panose="02010600030101010101" pitchFamily="2" charset="-122"/>
                <a:cs typeface="Tahoma" panose="020B0604030504040204" pitchFamily="34" charset="0"/>
              </a:rPr>
              <a:t>命令查询</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然后添加一个</a:t>
            </a:r>
            <a:r>
              <a:rPr lang="en-US" altLang="zh-CN" sz="2000" b="0" kern="0" dirty="0">
                <a:latin typeface="+mn-lt"/>
                <a:ea typeface="宋体" panose="02010600030101010101" pitchFamily="2" charset="-122"/>
                <a:cs typeface="Tahoma" panose="020B0604030504040204" pitchFamily="34" charset="0"/>
              </a:rPr>
              <a:t>filter</a:t>
            </a:r>
            <a:r>
              <a:rPr lang="zh-CN" altLang="en-US" sz="2000" b="0" kern="0" dirty="0">
                <a:latin typeface="+mn-lt"/>
                <a:ea typeface="宋体" panose="02010600030101010101" pitchFamily="2" charset="-122"/>
                <a:cs typeface="Tahoma" panose="020B0604030504040204" pitchFamily="34" charset="0"/>
              </a:rPr>
              <a:t>，其中指定为</a:t>
            </a:r>
            <a:r>
              <a:rPr lang="en-US" altLang="zh-CN" sz="2000" b="0" kern="0" dirty="0">
                <a:latin typeface="+mn-lt"/>
                <a:ea typeface="宋体" panose="02010600030101010101" pitchFamily="2" charset="-122"/>
                <a:cs typeface="Tahoma" panose="020B0604030504040204" pitchFamily="34" charset="0"/>
              </a:rPr>
              <a:t>BPF</a:t>
            </a:r>
            <a:r>
              <a:rPr lang="zh-CN" altLang="en-US" sz="2000" b="0" kern="0" dirty="0">
                <a:latin typeface="+mn-lt"/>
                <a:ea typeface="宋体" panose="02010600030101010101" pitchFamily="2" charset="-122"/>
                <a:cs typeface="Tahoma" panose="020B0604030504040204" pitchFamily="34" charset="0"/>
              </a:rPr>
              <a:t>程序与流出流量方向（流入流量方向为</a:t>
            </a:r>
            <a:r>
              <a:rPr lang="en-US" altLang="zh-CN" sz="2000" b="0" kern="0" dirty="0">
                <a:latin typeface="+mn-lt"/>
                <a:ea typeface="宋体" panose="02010600030101010101" pitchFamily="2" charset="-122"/>
                <a:cs typeface="Tahoma" panose="020B0604030504040204" pitchFamily="34" charset="0"/>
              </a:rPr>
              <a:t>ingress</a:t>
            </a:r>
            <a:r>
              <a:rPr lang="zh-CN" altLang="en-US" sz="2000" b="0" kern="0" dirty="0">
                <a:latin typeface="+mn-lt"/>
                <a:ea typeface="宋体" panose="02010600030101010101" pitchFamily="2" charset="-122"/>
                <a:cs typeface="Tahoma" panose="020B0604030504040204" pitchFamily="34" charset="0"/>
              </a:rPr>
              <a:t>），并标明文件名与</a:t>
            </a:r>
            <a:r>
              <a:rPr lang="en-US" altLang="zh-CN" sz="2000" b="0" kern="0" dirty="0">
                <a:latin typeface="+mn-lt"/>
                <a:ea typeface="宋体" panose="02010600030101010101" pitchFamily="2" charset="-122"/>
                <a:cs typeface="Tahoma" panose="020B0604030504040204" pitchFamily="34" charset="0"/>
              </a:rPr>
              <a:t>SEC</a:t>
            </a:r>
            <a:r>
              <a:rPr lang="zh-CN" altLang="en-US" sz="2000" b="0" kern="0" dirty="0">
                <a:latin typeface="+mn-lt"/>
                <a:ea typeface="宋体" panose="02010600030101010101" pitchFamily="2" charset="-122"/>
                <a:cs typeface="Tahoma" panose="020B0604030504040204" pitchFamily="34" charset="0"/>
              </a:rPr>
              <a:t>名</a:t>
            </a:r>
            <a:br>
              <a:rPr lang="en-US" altLang="zh-CN" sz="2000" b="0" kern="0" dirty="0">
                <a:latin typeface="+mn-lt"/>
                <a:ea typeface="宋体" panose="02010600030101010101" pitchFamily="2" charset="-122"/>
                <a:cs typeface="Tahoma" panose="020B0604030504040204" pitchFamily="34" charset="0"/>
              </a:rPr>
            </a:br>
            <a:endParaRPr lang="en-US" altLang="zh-CN" sz="2000" b="0" kern="0" dirty="0">
              <a:latin typeface="+mn-lt"/>
              <a:ea typeface="宋体" panose="02010600030101010101" pitchFamily="2" charset="-122"/>
              <a:cs typeface="Tahoma" panose="020B0604030504040204" pitchFamily="34" charset="0"/>
            </a:endParaRPr>
          </a:p>
        </p:txBody>
      </p:sp>
      <p:cxnSp>
        <p:nvCxnSpPr>
          <p:cNvPr id="15" name="直接箭头连接符 14">
            <a:extLst>
              <a:ext uri="{FF2B5EF4-FFF2-40B4-BE49-F238E27FC236}">
                <a16:creationId xmlns:a16="http://schemas.microsoft.com/office/drawing/2014/main" id="{F15E6A65-1A49-4BFA-98D6-70E06D23EA63}"/>
              </a:ext>
            </a:extLst>
          </p:cNvPr>
          <p:cNvCxnSpPr/>
          <p:nvPr/>
        </p:nvCxnSpPr>
        <p:spPr bwMode="auto">
          <a:xfrm>
            <a:off x="4860032" y="3356992"/>
            <a:ext cx="0" cy="518098"/>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1B7C6413-630E-48F2-81E5-CB0F551DEA50}"/>
              </a:ext>
            </a:extLst>
          </p:cNvPr>
          <p:cNvSpPr txBox="1"/>
          <p:nvPr/>
        </p:nvSpPr>
        <p:spPr>
          <a:xfrm>
            <a:off x="3351532" y="3826394"/>
            <a:ext cx="3524724"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指定为流出流量以及</a:t>
            </a:r>
            <a:r>
              <a:rPr kumimoji="1" lang="en-US" altLang="zh-CN" sz="2000" dirty="0">
                <a:solidFill>
                  <a:srgbClr val="FF0000"/>
                </a:solidFill>
                <a:latin typeface="SimHei" panose="02010609060101010101" pitchFamily="49" charset="-122"/>
                <a:ea typeface="SimHei" panose="02010609060101010101" pitchFamily="49" charset="-122"/>
              </a:rPr>
              <a:t>BPF</a:t>
            </a:r>
            <a:r>
              <a:rPr kumimoji="1" lang="zh-CN" altLang="en-US" sz="2000" dirty="0">
                <a:solidFill>
                  <a:srgbClr val="FF0000"/>
                </a:solidFill>
                <a:latin typeface="SimHei" panose="02010609060101010101" pitchFamily="49" charset="-122"/>
                <a:ea typeface="SimHei" panose="02010609060101010101" pitchFamily="49" charset="-122"/>
              </a:rPr>
              <a:t>程序</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23" name="直接箭头连接符 22">
            <a:extLst>
              <a:ext uri="{FF2B5EF4-FFF2-40B4-BE49-F238E27FC236}">
                <a16:creationId xmlns:a16="http://schemas.microsoft.com/office/drawing/2014/main" id="{90CB0563-ECB6-480A-B75A-BD27F00B86E2}"/>
              </a:ext>
            </a:extLst>
          </p:cNvPr>
          <p:cNvCxnSpPr/>
          <p:nvPr/>
        </p:nvCxnSpPr>
        <p:spPr bwMode="auto">
          <a:xfrm>
            <a:off x="1691680" y="3645024"/>
            <a:ext cx="0" cy="287919"/>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22E7AC39-CA15-4C80-9127-D7CAA0A37ED8}"/>
              </a:ext>
            </a:extLst>
          </p:cNvPr>
          <p:cNvSpPr txBox="1"/>
          <p:nvPr/>
        </p:nvSpPr>
        <p:spPr>
          <a:xfrm>
            <a:off x="496715" y="3848848"/>
            <a:ext cx="2542418" cy="400110"/>
          </a:xfrm>
          <a:prstGeom prst="rect">
            <a:avLst/>
          </a:prstGeom>
          <a:noFill/>
        </p:spPr>
        <p:txBody>
          <a:bodyPr wrap="square" rtlCol="0">
            <a:spAutoFit/>
          </a:bodyPr>
          <a:lstStyle/>
          <a:p>
            <a:r>
              <a:rPr kumimoji="1" lang="zh-CN" altLang="en-US" sz="2000" dirty="0">
                <a:solidFill>
                  <a:srgbClr val="CE9178"/>
                </a:solidFill>
                <a:latin typeface="SimHei" panose="02010609060101010101" pitchFamily="49" charset="-122"/>
                <a:ea typeface="SimHei" panose="02010609060101010101" pitchFamily="49" charset="-122"/>
              </a:rPr>
              <a:t>对象文件名以及</a:t>
            </a:r>
            <a:r>
              <a:rPr kumimoji="1" lang="en-US" altLang="zh-CN" sz="2000" dirty="0">
                <a:solidFill>
                  <a:srgbClr val="CE9178"/>
                </a:solidFill>
                <a:latin typeface="SimHei" panose="02010609060101010101" pitchFamily="49" charset="-122"/>
                <a:ea typeface="SimHei" panose="02010609060101010101" pitchFamily="49" charset="-122"/>
              </a:rPr>
              <a:t>SEC</a:t>
            </a:r>
          </a:p>
        </p:txBody>
      </p:sp>
    </p:spTree>
    <p:extLst>
      <p:ext uri="{BB962C8B-B14F-4D97-AF65-F5344CB8AC3E}">
        <p14:creationId xmlns:p14="http://schemas.microsoft.com/office/powerpoint/2010/main" val="301172021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6984776"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解析对象文件并加载到网络接口（</a:t>
            </a:r>
            <a:r>
              <a:rPr kumimoji="1" lang="en-US" altLang="zh-CN" sz="2400" dirty="0" err="1">
                <a:latin typeface="SimHei" panose="02010609060101010101" pitchFamily="49" charset="-122"/>
                <a:ea typeface="SimHei" panose="02010609060101010101" pitchFamily="49" charset="-122"/>
              </a:rPr>
              <a:t>ip</a:t>
            </a:r>
            <a:r>
              <a:rPr kumimoji="1" lang="zh-CN" altLang="en-US" sz="2400" dirty="0">
                <a:latin typeface="SimHei" panose="02010609060101010101" pitchFamily="49" charset="-122"/>
                <a:ea typeface="SimHei" panose="02010609060101010101" pitchFamily="49" charset="-122"/>
              </a:rPr>
              <a:t>命令 </a:t>
            </a:r>
            <a:r>
              <a:rPr kumimoji="1" lang="en-US" altLang="zh-CN" sz="2400" dirty="0">
                <a:latin typeface="SimHei" panose="02010609060101010101" pitchFamily="49" charset="-122"/>
                <a:ea typeface="SimHei" panose="02010609060101010101" pitchFamily="49" charset="-122"/>
              </a:rPr>
              <a:t>| XDP</a:t>
            </a:r>
            <a:r>
              <a:rPr kumimoji="1" lang="zh-CN" altLang="en-US" sz="2400" dirty="0">
                <a:latin typeface="SimHei" panose="02010609060101010101" pitchFamily="49" charset="-122"/>
                <a:ea typeface="SimHei" panose="02010609060101010101" pitchFamily="49" charset="-122"/>
              </a:rPr>
              <a:t>）</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92</a:t>
            </a:fld>
            <a:endParaRPr lang="en-US" altLang="zh-CN"/>
          </a:p>
        </p:txBody>
      </p:sp>
      <p:sp>
        <p:nvSpPr>
          <p:cNvPr id="6" name="文本框 5">
            <a:extLst>
              <a:ext uri="{FF2B5EF4-FFF2-40B4-BE49-F238E27FC236}">
                <a16:creationId xmlns:a16="http://schemas.microsoft.com/office/drawing/2014/main" id="{42C767E7-D200-4EC4-A790-0945476181BA}"/>
              </a:ext>
            </a:extLst>
          </p:cNvPr>
          <p:cNvSpPr txBox="1"/>
          <p:nvPr/>
        </p:nvSpPr>
        <p:spPr>
          <a:xfrm>
            <a:off x="445406" y="2712364"/>
            <a:ext cx="8253187"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b="0" dirty="0" err="1">
                <a:solidFill>
                  <a:srgbClr val="DCDCAA"/>
                </a:solidFill>
                <a:effectLst/>
                <a:latin typeface="Consolas" panose="020B0609020204030204" pitchFamily="49" charset="0"/>
              </a:rPr>
              <a:t>ip</a:t>
            </a:r>
            <a:r>
              <a:rPr lang="en-US" altLang="zh-CN" sz="2000" b="0" dirty="0">
                <a:solidFill>
                  <a:srgbClr val="DCDCAA"/>
                </a:solidFill>
                <a:effectLst/>
                <a:latin typeface="Consolas" panose="020B0609020204030204" pitchFamily="49" charset="0"/>
              </a:rPr>
              <a:t> link set dev </a:t>
            </a:r>
            <a:r>
              <a:rPr lang="en-US" altLang="zh-CN" sz="2000" b="0" dirty="0">
                <a:solidFill>
                  <a:srgbClr val="CE9178"/>
                </a:solidFill>
                <a:effectLst/>
                <a:latin typeface="Consolas" panose="020B0609020204030204" pitchFamily="49" charset="0"/>
              </a:rPr>
              <a:t>ens4f1</a:t>
            </a:r>
            <a:r>
              <a:rPr lang="en-US" altLang="zh-CN" sz="2000" b="0" dirty="0">
                <a:solidFill>
                  <a:srgbClr val="DCDCAA"/>
                </a:solidFill>
                <a:effectLst/>
                <a:latin typeface="Consolas" panose="020B0609020204030204" pitchFamily="49" charset="0"/>
              </a:rPr>
              <a:t> </a:t>
            </a:r>
            <a:r>
              <a:rPr lang="en-US" altLang="zh-CN" sz="2000" b="0" dirty="0">
                <a:solidFill>
                  <a:srgbClr val="FF0000"/>
                </a:solidFill>
                <a:effectLst/>
                <a:latin typeface="Consolas" panose="020B0609020204030204" pitchFamily="49" charset="0"/>
              </a:rPr>
              <a:t>{</a:t>
            </a:r>
            <a:r>
              <a:rPr lang="en-US" altLang="zh-CN" sz="2000" b="0" dirty="0" err="1">
                <a:solidFill>
                  <a:srgbClr val="FF0000"/>
                </a:solidFill>
                <a:effectLst/>
                <a:latin typeface="Consolas" panose="020B0609020204030204" pitchFamily="49" charset="0"/>
              </a:rPr>
              <a:t>xdp</a:t>
            </a:r>
            <a:r>
              <a:rPr lang="en-US" altLang="zh-CN" sz="2000" b="0" dirty="0">
                <a:solidFill>
                  <a:srgbClr val="FF0000"/>
                </a:solidFill>
                <a:effectLst/>
                <a:latin typeface="Consolas" panose="020B0609020204030204" pitchFamily="49" charset="0"/>
              </a:rPr>
              <a:t> | </a:t>
            </a:r>
            <a:r>
              <a:rPr lang="en-US" altLang="zh-CN" sz="2000" b="0" dirty="0" err="1">
                <a:solidFill>
                  <a:srgbClr val="FF0000"/>
                </a:solidFill>
                <a:effectLst/>
                <a:latin typeface="Consolas" panose="020B0609020204030204" pitchFamily="49" charset="0"/>
              </a:rPr>
              <a:t>xdpgeneric</a:t>
            </a:r>
            <a:r>
              <a:rPr lang="en-US" altLang="zh-CN" sz="2000" b="0" dirty="0">
                <a:solidFill>
                  <a:srgbClr val="FF0000"/>
                </a:solidFill>
                <a:effectLst/>
                <a:latin typeface="Consolas" panose="020B0609020204030204" pitchFamily="49" charset="0"/>
              </a:rPr>
              <a:t> | </a:t>
            </a:r>
            <a:r>
              <a:rPr lang="en-US" altLang="zh-CN" sz="2000" b="0" dirty="0" err="1">
                <a:solidFill>
                  <a:srgbClr val="FF0000"/>
                </a:solidFill>
                <a:effectLst/>
                <a:latin typeface="Consolas" panose="020B0609020204030204" pitchFamily="49" charset="0"/>
              </a:rPr>
              <a:t>xdpdrv</a:t>
            </a:r>
            <a:r>
              <a:rPr lang="en-US" altLang="zh-CN" sz="2000" b="0" dirty="0">
                <a:solidFill>
                  <a:srgbClr val="FF0000"/>
                </a:solidFill>
                <a:effectLst/>
                <a:latin typeface="Consolas" panose="020B0609020204030204" pitchFamily="49" charset="0"/>
              </a:rPr>
              <a:t> | </a:t>
            </a:r>
            <a:r>
              <a:rPr lang="en-US" altLang="zh-CN" sz="2000" b="0" dirty="0" err="1">
                <a:solidFill>
                  <a:srgbClr val="FF0000"/>
                </a:solidFill>
                <a:effectLst/>
                <a:latin typeface="Consolas" panose="020B0609020204030204" pitchFamily="49" charset="0"/>
              </a:rPr>
              <a:t>xdpoffload</a:t>
            </a:r>
            <a:r>
              <a:rPr lang="en-US" altLang="zh-CN" sz="2000" b="0" dirty="0">
                <a:solidFill>
                  <a:srgbClr val="FF0000"/>
                </a:solidFill>
                <a:effectLst/>
                <a:latin typeface="Consolas" panose="020B0609020204030204" pitchFamily="49" charset="0"/>
              </a:rPr>
              <a:t>}</a:t>
            </a:r>
            <a:r>
              <a:rPr lang="en-US" altLang="zh-CN" sz="2000" b="0" dirty="0">
                <a:solidFill>
                  <a:srgbClr val="DCDCAA"/>
                </a:solidFill>
                <a:effectLst/>
                <a:latin typeface="Consolas" panose="020B0609020204030204" pitchFamily="49" charset="0"/>
              </a:rPr>
              <a:t> obj </a:t>
            </a:r>
            <a:r>
              <a:rPr lang="en-US" altLang="zh-CN" sz="2000" b="0" dirty="0" err="1">
                <a:solidFill>
                  <a:srgbClr val="CE9178"/>
                </a:solidFill>
                <a:effectLst/>
                <a:latin typeface="Consolas" panose="020B0609020204030204" pitchFamily="49" charset="0"/>
              </a:rPr>
              <a:t>test.o</a:t>
            </a:r>
            <a:r>
              <a:rPr lang="en-US" altLang="zh-CN" sz="2000" b="0" dirty="0">
                <a:solidFill>
                  <a:srgbClr val="CE9178"/>
                </a:solidFill>
                <a:effectLst/>
                <a:latin typeface="Consolas" panose="020B0609020204030204" pitchFamily="49" charset="0"/>
              </a:rPr>
              <a:t> sec </a:t>
            </a:r>
            <a:r>
              <a:rPr lang="en-US" altLang="zh-CN" sz="2000" b="0" dirty="0" err="1">
                <a:solidFill>
                  <a:srgbClr val="CE9178"/>
                </a:solidFill>
                <a:effectLst/>
                <a:latin typeface="Consolas" panose="020B0609020204030204" pitchFamily="49" charset="0"/>
              </a:rPr>
              <a:t>droppacket</a:t>
            </a:r>
            <a:endParaRPr lang="en-US" altLang="zh-CN" sz="2000" b="0" dirty="0">
              <a:solidFill>
                <a:srgbClr val="CE9178"/>
              </a:solidFill>
              <a:effectLst/>
              <a:latin typeface="Consolas" panose="020B0609020204030204" pitchFamily="49" charset="0"/>
            </a:endParaRPr>
          </a:p>
        </p:txBody>
      </p:sp>
      <p:cxnSp>
        <p:nvCxnSpPr>
          <p:cNvPr id="21" name="直接箭头连接符 20">
            <a:extLst>
              <a:ext uri="{FF2B5EF4-FFF2-40B4-BE49-F238E27FC236}">
                <a16:creationId xmlns:a16="http://schemas.microsoft.com/office/drawing/2014/main" id="{B647D98B-4353-41F3-B153-3F17465B762D}"/>
              </a:ext>
            </a:extLst>
          </p:cNvPr>
          <p:cNvCxnSpPr/>
          <p:nvPr/>
        </p:nvCxnSpPr>
        <p:spPr bwMode="auto">
          <a:xfrm flipV="1">
            <a:off x="3275856" y="2420888"/>
            <a:ext cx="0" cy="360040"/>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FA924F5F-6836-4B37-8F4A-16D9F4C5300B}"/>
              </a:ext>
            </a:extLst>
          </p:cNvPr>
          <p:cNvSpPr txBox="1"/>
          <p:nvPr/>
        </p:nvSpPr>
        <p:spPr>
          <a:xfrm>
            <a:off x="2538427" y="2043221"/>
            <a:ext cx="1474858" cy="400110"/>
          </a:xfrm>
          <a:prstGeom prst="rect">
            <a:avLst/>
          </a:prstGeom>
          <a:noFill/>
        </p:spPr>
        <p:txBody>
          <a:bodyPr wrap="square" rtlCol="0">
            <a:spAutoFit/>
          </a:bodyPr>
          <a:lstStyle/>
          <a:p>
            <a:r>
              <a:rPr kumimoji="1" lang="zh-CN" altLang="en-US" sz="2000" dirty="0">
                <a:solidFill>
                  <a:srgbClr val="CE9178"/>
                </a:solidFill>
                <a:latin typeface="SimHei" panose="02010609060101010101" pitchFamily="49" charset="-122"/>
                <a:ea typeface="SimHei" panose="02010609060101010101" pitchFamily="49" charset="-122"/>
              </a:rPr>
              <a:t>网卡接口名</a:t>
            </a:r>
            <a:endParaRPr kumimoji="1" lang="en-US" altLang="zh-CN" sz="2000" dirty="0">
              <a:solidFill>
                <a:srgbClr val="CE9178"/>
              </a:solidFill>
              <a:latin typeface="SimHei" panose="02010609060101010101" pitchFamily="49" charset="-122"/>
              <a:ea typeface="SimHei" panose="02010609060101010101" pitchFamily="49" charset="-122"/>
            </a:endParaRPr>
          </a:p>
        </p:txBody>
      </p:sp>
      <p:sp>
        <p:nvSpPr>
          <p:cNvPr id="13" name="内容占位符 3">
            <a:extLst>
              <a:ext uri="{FF2B5EF4-FFF2-40B4-BE49-F238E27FC236}">
                <a16:creationId xmlns:a16="http://schemas.microsoft.com/office/drawing/2014/main" id="{86A76CB2-BA6F-425C-89C9-20F8639A80E0}"/>
              </a:ext>
            </a:extLst>
          </p:cNvPr>
          <p:cNvSpPr txBox="1">
            <a:spLocks/>
          </p:cNvSpPr>
          <p:nvPr/>
        </p:nvSpPr>
        <p:spPr>
          <a:xfrm>
            <a:off x="539552" y="4164862"/>
            <a:ext cx="8253187" cy="2693138"/>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通过</a:t>
            </a:r>
            <a:r>
              <a:rPr lang="en-US" altLang="zh-CN" sz="2000" b="0" kern="0" dirty="0" err="1">
                <a:latin typeface="+mn-lt"/>
                <a:ea typeface="宋体" panose="02010600030101010101" pitchFamily="2" charset="-122"/>
                <a:cs typeface="Tahoma" panose="020B0604030504040204" pitchFamily="34" charset="0"/>
              </a:rPr>
              <a:t>ip</a:t>
            </a:r>
            <a:r>
              <a:rPr lang="zh-CN" altLang="en-US" sz="2000" b="0" kern="0" dirty="0">
                <a:latin typeface="+mn-lt"/>
                <a:ea typeface="宋体" panose="02010600030101010101" pitchFamily="2" charset="-122"/>
                <a:cs typeface="Tahoma" panose="020B0604030504040204" pitchFamily="34" charset="0"/>
              </a:rPr>
              <a:t>命令添加</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程序，需要指定网卡接口名，同时指定为</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程序并标明文件名与</a:t>
            </a:r>
            <a:r>
              <a:rPr lang="en-US" altLang="zh-CN" sz="2000" b="0" kern="0" dirty="0">
                <a:latin typeface="+mn-lt"/>
                <a:ea typeface="宋体" panose="02010600030101010101" pitchFamily="2" charset="-122"/>
                <a:cs typeface="Tahoma" panose="020B0604030504040204" pitchFamily="34" charset="0"/>
              </a:rPr>
              <a:t>SEC</a:t>
            </a:r>
            <a:r>
              <a:rPr lang="zh-CN" altLang="en-US" sz="2000" b="0" kern="0" dirty="0">
                <a:latin typeface="+mn-lt"/>
                <a:ea typeface="宋体" panose="02010600030101010101" pitchFamily="2" charset="-122"/>
                <a:cs typeface="Tahoma" panose="020B0604030504040204" pitchFamily="34" charset="0"/>
              </a:rPr>
              <a:t>名</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仅支持</a:t>
            </a:r>
            <a:r>
              <a:rPr lang="en-US" altLang="zh-CN" sz="2000" b="0" kern="0" dirty="0">
                <a:latin typeface="+mn-lt"/>
                <a:ea typeface="宋体" panose="02010600030101010101" pitchFamily="2" charset="-122"/>
                <a:cs typeface="Tahoma" panose="020B0604030504040204" pitchFamily="34" charset="0"/>
              </a:rPr>
              <a:t>ingress</a:t>
            </a:r>
            <a:r>
              <a:rPr lang="zh-CN" altLang="en-US" sz="2000" b="0" kern="0" dirty="0">
                <a:latin typeface="+mn-lt"/>
                <a:ea typeface="宋体" panose="02010600030101010101" pitchFamily="2" charset="-122"/>
                <a:cs typeface="Tahoma" panose="020B0604030504040204" pitchFamily="34" charset="0"/>
              </a:rPr>
              <a:t>即传入方向的流量</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四个选项对应之前提到的硬件加速，</a:t>
            </a:r>
            <a:r>
              <a:rPr lang="en-US" altLang="zh-CN" sz="2000" b="0" kern="0" dirty="0" err="1">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模式下如果支持</a:t>
            </a:r>
            <a:r>
              <a:rPr lang="en-US" altLang="zh-CN" sz="2000" b="0" kern="0" dirty="0">
                <a:latin typeface="+mn-lt"/>
                <a:ea typeface="宋体" panose="02010600030101010101" pitchFamily="2" charset="-122"/>
                <a:cs typeface="Tahoma" panose="020B0604030504040204" pitchFamily="34" charset="0"/>
              </a:rPr>
              <a:t>native </a:t>
            </a:r>
            <a:r>
              <a:rPr lang="en-US" altLang="zh-CN" sz="2000" b="0" kern="0" dirty="0" err="1">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就使用，不支持就回退到</a:t>
            </a:r>
            <a:r>
              <a:rPr lang="en-US" altLang="zh-CN" sz="2000" b="0" kern="0" dirty="0">
                <a:latin typeface="+mn-lt"/>
                <a:ea typeface="宋体" panose="02010600030101010101" pitchFamily="2" charset="-122"/>
                <a:cs typeface="Tahoma" panose="020B0604030504040204" pitchFamily="34" charset="0"/>
              </a:rPr>
              <a:t>generic</a:t>
            </a:r>
            <a:r>
              <a:rPr lang="zh-CN" altLang="en-US" sz="2000" b="0" kern="0" dirty="0">
                <a:latin typeface="+mn-lt"/>
                <a:ea typeface="宋体" panose="02010600030101010101" pitchFamily="2" charset="-122"/>
                <a:cs typeface="Tahoma" panose="020B0604030504040204" pitchFamily="34" charset="0"/>
              </a:rPr>
              <a:t>模式，</a:t>
            </a:r>
            <a:r>
              <a:rPr lang="en-US" altLang="zh-CN" sz="2000" b="0" kern="0" dirty="0" err="1">
                <a:latin typeface="+mn-lt"/>
                <a:ea typeface="宋体" panose="02010600030101010101" pitchFamily="2" charset="-122"/>
                <a:cs typeface="Tahoma" panose="020B0604030504040204" pitchFamily="34" charset="0"/>
              </a:rPr>
              <a:t>xdpdrv</a:t>
            </a:r>
            <a:r>
              <a:rPr lang="zh-CN" altLang="en-US" sz="2000" b="0" kern="0" dirty="0">
                <a:latin typeface="+mn-lt"/>
                <a:ea typeface="宋体" panose="02010600030101010101" pitchFamily="2" charset="-122"/>
                <a:cs typeface="Tahoma" panose="020B0604030504040204" pitchFamily="34" charset="0"/>
              </a:rPr>
              <a:t>模式下不支持</a:t>
            </a:r>
            <a:r>
              <a:rPr lang="en-US" altLang="zh-CN" sz="2000" b="0" kern="0" dirty="0">
                <a:latin typeface="+mn-lt"/>
                <a:ea typeface="宋体" panose="02010600030101010101" pitchFamily="2" charset="-122"/>
                <a:cs typeface="Tahoma" panose="020B0604030504040204" pitchFamily="34" charset="0"/>
              </a:rPr>
              <a:t>Native</a:t>
            </a:r>
            <a:r>
              <a:rPr lang="zh-CN" altLang="en-US" sz="2000" b="0" kern="0" dirty="0">
                <a:latin typeface="+mn-lt"/>
                <a:ea typeface="宋体" panose="02010600030101010101" pitchFamily="2" charset="-122"/>
                <a:cs typeface="Tahoma" panose="020B0604030504040204" pitchFamily="34" charset="0"/>
              </a:rPr>
              <a:t>就直接报错</a:t>
            </a:r>
            <a:endParaRPr lang="en-US" altLang="zh-CN" sz="2000" b="0" kern="0" dirty="0">
              <a:latin typeface="+mn-lt"/>
              <a:ea typeface="宋体" panose="02010600030101010101" pitchFamily="2" charset="-122"/>
              <a:cs typeface="Tahoma" panose="020B0604030504040204" pitchFamily="34" charset="0"/>
            </a:endParaRPr>
          </a:p>
        </p:txBody>
      </p:sp>
      <p:cxnSp>
        <p:nvCxnSpPr>
          <p:cNvPr id="15" name="直接箭头连接符 14">
            <a:extLst>
              <a:ext uri="{FF2B5EF4-FFF2-40B4-BE49-F238E27FC236}">
                <a16:creationId xmlns:a16="http://schemas.microsoft.com/office/drawing/2014/main" id="{F15E6A65-1A49-4BFA-98D6-70E06D23EA63}"/>
              </a:ext>
            </a:extLst>
          </p:cNvPr>
          <p:cNvCxnSpPr/>
          <p:nvPr/>
        </p:nvCxnSpPr>
        <p:spPr bwMode="auto">
          <a:xfrm flipV="1">
            <a:off x="5364088" y="2420888"/>
            <a:ext cx="0" cy="36004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文本框 15">
            <a:extLst>
              <a:ext uri="{FF2B5EF4-FFF2-40B4-BE49-F238E27FC236}">
                <a16:creationId xmlns:a16="http://schemas.microsoft.com/office/drawing/2014/main" id="{1B7C6413-630E-48F2-81E5-CB0F551DEA50}"/>
              </a:ext>
            </a:extLst>
          </p:cNvPr>
          <p:cNvSpPr txBox="1"/>
          <p:nvPr/>
        </p:nvSpPr>
        <p:spPr>
          <a:xfrm>
            <a:off x="4436658" y="2043221"/>
            <a:ext cx="1854859"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指定为</a:t>
            </a:r>
            <a:r>
              <a:rPr kumimoji="1" lang="en-US" altLang="zh-CN" sz="2000" dirty="0">
                <a:solidFill>
                  <a:srgbClr val="FF0000"/>
                </a:solidFill>
                <a:latin typeface="SimHei" panose="02010609060101010101" pitchFamily="49" charset="-122"/>
                <a:ea typeface="SimHei" panose="02010609060101010101" pitchFamily="49" charset="-122"/>
              </a:rPr>
              <a:t>XDP</a:t>
            </a:r>
            <a:r>
              <a:rPr kumimoji="1" lang="zh-CN" altLang="en-US" sz="2000" dirty="0">
                <a:solidFill>
                  <a:srgbClr val="FF0000"/>
                </a:solidFill>
                <a:latin typeface="SimHei" panose="02010609060101010101" pitchFamily="49" charset="-122"/>
                <a:ea typeface="SimHei" panose="02010609060101010101" pitchFamily="49" charset="-122"/>
              </a:rPr>
              <a:t>程序</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23" name="直接箭头连接符 22">
            <a:extLst>
              <a:ext uri="{FF2B5EF4-FFF2-40B4-BE49-F238E27FC236}">
                <a16:creationId xmlns:a16="http://schemas.microsoft.com/office/drawing/2014/main" id="{90CB0563-ECB6-480A-B75A-BD27F00B86E2}"/>
              </a:ext>
            </a:extLst>
          </p:cNvPr>
          <p:cNvCxnSpPr/>
          <p:nvPr/>
        </p:nvCxnSpPr>
        <p:spPr bwMode="auto">
          <a:xfrm>
            <a:off x="3923928" y="3381580"/>
            <a:ext cx="0" cy="287919"/>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22E7AC39-CA15-4C80-9127-D7CAA0A37ED8}"/>
              </a:ext>
            </a:extLst>
          </p:cNvPr>
          <p:cNvSpPr txBox="1"/>
          <p:nvPr/>
        </p:nvSpPr>
        <p:spPr>
          <a:xfrm>
            <a:off x="2728963" y="3585404"/>
            <a:ext cx="2542418" cy="400110"/>
          </a:xfrm>
          <a:prstGeom prst="rect">
            <a:avLst/>
          </a:prstGeom>
          <a:noFill/>
        </p:spPr>
        <p:txBody>
          <a:bodyPr wrap="square" rtlCol="0">
            <a:spAutoFit/>
          </a:bodyPr>
          <a:lstStyle/>
          <a:p>
            <a:r>
              <a:rPr kumimoji="1" lang="zh-CN" altLang="en-US" sz="2000" dirty="0">
                <a:solidFill>
                  <a:srgbClr val="CE9178"/>
                </a:solidFill>
                <a:latin typeface="SimHei" panose="02010609060101010101" pitchFamily="49" charset="-122"/>
                <a:ea typeface="SimHei" panose="02010609060101010101" pitchFamily="49" charset="-122"/>
              </a:rPr>
              <a:t>对象文件名以及</a:t>
            </a:r>
            <a:r>
              <a:rPr kumimoji="1" lang="en-US" altLang="zh-CN" sz="2000" dirty="0">
                <a:solidFill>
                  <a:srgbClr val="CE9178"/>
                </a:solidFill>
                <a:latin typeface="SimHei" panose="02010609060101010101" pitchFamily="49" charset="-122"/>
                <a:ea typeface="SimHei" panose="02010609060101010101" pitchFamily="49" charset="-122"/>
              </a:rPr>
              <a:t>SEC</a:t>
            </a:r>
          </a:p>
        </p:txBody>
      </p:sp>
    </p:spTree>
    <p:extLst>
      <p:ext uri="{BB962C8B-B14F-4D97-AF65-F5344CB8AC3E}">
        <p14:creationId xmlns:p14="http://schemas.microsoft.com/office/powerpoint/2010/main" val="266243296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7272808"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解析对象文件（</a:t>
            </a:r>
            <a:r>
              <a:rPr kumimoji="1" lang="en-US" altLang="zh-CN" sz="2400" dirty="0" err="1">
                <a:latin typeface="SimHei" panose="02010609060101010101" pitchFamily="49" charset="-122"/>
                <a:ea typeface="SimHei" panose="02010609060101010101" pitchFamily="49" charset="-122"/>
              </a:rPr>
              <a:t>libbpf</a:t>
            </a:r>
            <a:r>
              <a:rPr kumimoji="1" lang="zh-CN" altLang="en-US" sz="2400" dirty="0">
                <a:latin typeface="SimHei" panose="02010609060101010101" pitchFamily="49" charset="-122"/>
                <a:ea typeface="SimHei" panose="02010609060101010101" pitchFamily="49" charset="-122"/>
              </a:rPr>
              <a:t>库 </a:t>
            </a:r>
            <a:r>
              <a:rPr kumimoji="1" lang="en-US" altLang="zh-CN" sz="2400" dirty="0">
                <a:latin typeface="SimHei" panose="02010609060101010101" pitchFamily="49" charset="-122"/>
                <a:ea typeface="SimHei" panose="02010609060101010101" pitchFamily="49" charset="-122"/>
              </a:rPr>
              <a:t>+ Skeleton</a:t>
            </a:r>
            <a:r>
              <a:rPr kumimoji="1" lang="zh-CN" altLang="en-US" sz="2400" dirty="0">
                <a:latin typeface="SimHei" panose="02010609060101010101" pitchFamily="49" charset="-122"/>
                <a:ea typeface="SimHei" panose="02010609060101010101" pitchFamily="49" charset="-122"/>
              </a:rPr>
              <a:t>）</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93</a:t>
            </a:fld>
            <a:endParaRPr lang="en-US" altLang="zh-CN"/>
          </a:p>
        </p:txBody>
      </p:sp>
      <p:sp>
        <p:nvSpPr>
          <p:cNvPr id="6" name="文本框 5">
            <a:extLst>
              <a:ext uri="{FF2B5EF4-FFF2-40B4-BE49-F238E27FC236}">
                <a16:creationId xmlns:a16="http://schemas.microsoft.com/office/drawing/2014/main" id="{42C767E7-D200-4EC4-A790-0945476181BA}"/>
              </a:ext>
            </a:extLst>
          </p:cNvPr>
          <p:cNvSpPr txBox="1"/>
          <p:nvPr/>
        </p:nvSpPr>
        <p:spPr>
          <a:xfrm>
            <a:off x="445406" y="2053297"/>
            <a:ext cx="8253187" cy="286232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b="0" dirty="0">
                <a:solidFill>
                  <a:srgbClr val="C586C0"/>
                </a:solidFill>
                <a:effectLst/>
                <a:latin typeface="Consolas" panose="020B0609020204030204" pitchFamily="49" charset="0"/>
              </a:rPr>
              <a:t>#include</a:t>
            </a:r>
            <a:r>
              <a:rPr lang="en-US" altLang="zh-CN" sz="2000" b="0" dirty="0">
                <a:solidFill>
                  <a:srgbClr val="569CD6"/>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&lt;</a:t>
            </a:r>
            <a:r>
              <a:rPr lang="en-US" altLang="zh-CN" sz="2000" b="0" dirty="0" err="1">
                <a:solidFill>
                  <a:srgbClr val="CE9178"/>
                </a:solidFill>
                <a:effectLst/>
                <a:latin typeface="Consolas" panose="020B0609020204030204" pitchFamily="49" charset="0"/>
              </a:rPr>
              <a:t>bpf</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libbpf.h</a:t>
            </a:r>
            <a:r>
              <a:rPr lang="en-US" altLang="zh-CN" sz="2000" b="0" dirty="0">
                <a:solidFill>
                  <a:srgbClr val="CE9178"/>
                </a:solidFill>
                <a:effectLst/>
                <a:latin typeface="Consolas" panose="020B0609020204030204" pitchFamily="49" charset="0"/>
              </a:rPr>
              <a:t>&gt;</a:t>
            </a:r>
            <a:endParaRPr lang="en-US" altLang="zh-CN" sz="2000" b="0" dirty="0">
              <a:solidFill>
                <a:srgbClr val="D4D4D4"/>
              </a:solidFill>
              <a:effectLst/>
              <a:latin typeface="Consolas" panose="020B0609020204030204" pitchFamily="49" charset="0"/>
            </a:endParaRPr>
          </a:p>
          <a:p>
            <a:r>
              <a:rPr lang="en-US" altLang="zh-CN" sz="2000" b="0" dirty="0">
                <a:solidFill>
                  <a:srgbClr val="C586C0"/>
                </a:solidFill>
                <a:effectLst/>
                <a:latin typeface="Consolas" panose="020B0609020204030204" pitchFamily="49" charset="0"/>
              </a:rPr>
              <a:t>#include</a:t>
            </a:r>
            <a:r>
              <a:rPr lang="en-US" altLang="zh-CN" sz="2000" b="0" dirty="0">
                <a:solidFill>
                  <a:srgbClr val="569CD6"/>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&lt;</a:t>
            </a:r>
            <a:r>
              <a:rPr lang="en-US" altLang="zh-CN" sz="2000" b="0" dirty="0" err="1">
                <a:solidFill>
                  <a:srgbClr val="CE9178"/>
                </a:solidFill>
                <a:effectLst/>
                <a:latin typeface="Consolas" panose="020B0609020204030204" pitchFamily="49" charset="0"/>
              </a:rPr>
              <a:t>bpf</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bpf.h</a:t>
            </a:r>
            <a:r>
              <a:rPr lang="en-US" altLang="zh-CN" sz="2000" b="0" dirty="0">
                <a:solidFill>
                  <a:srgbClr val="CE9178"/>
                </a:solidFill>
                <a:effectLst/>
                <a:latin typeface="Consolas" panose="020B0609020204030204" pitchFamily="49" charset="0"/>
              </a:rPr>
              <a:t>&gt;</a:t>
            </a:r>
            <a:endParaRPr lang="en-US" altLang="zh-CN" sz="2000" b="0" dirty="0">
              <a:solidFill>
                <a:srgbClr val="D4D4D4"/>
              </a:solidFill>
              <a:effectLst/>
              <a:latin typeface="Consolas" panose="020B0609020204030204" pitchFamily="49" charset="0"/>
            </a:endParaRPr>
          </a:p>
          <a:p>
            <a:r>
              <a:rPr lang="en-US" altLang="zh-CN" sz="2000" b="0" dirty="0">
                <a:solidFill>
                  <a:srgbClr val="C586C0"/>
                </a:solidFill>
                <a:effectLst/>
                <a:latin typeface="Consolas" panose="020B0609020204030204" pitchFamily="49" charset="0"/>
              </a:rPr>
              <a:t>#include</a:t>
            </a:r>
            <a:r>
              <a:rPr lang="en-US" altLang="zh-CN" sz="2000" b="0" dirty="0">
                <a:solidFill>
                  <a:srgbClr val="569CD6"/>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test.h</a:t>
            </a:r>
            <a:r>
              <a:rPr lang="en-US" altLang="zh-CN" sz="2000" b="0" dirty="0">
                <a:solidFill>
                  <a:srgbClr val="CE9178"/>
                </a:solidFill>
                <a:effectLst/>
                <a:latin typeface="Consolas" panose="020B0609020204030204" pitchFamily="49" charset="0"/>
              </a:rPr>
              <a:t>"</a:t>
            </a:r>
            <a:endParaRPr lang="en-US" altLang="zh-CN" sz="2000" b="0" dirty="0">
              <a:solidFill>
                <a:srgbClr val="D4D4D4"/>
              </a:solidFill>
              <a:effectLst/>
              <a:latin typeface="Consolas" panose="020B0609020204030204" pitchFamily="49" charset="0"/>
            </a:endParaRPr>
          </a:p>
          <a:p>
            <a:r>
              <a:rPr lang="en-US" altLang="zh-CN" sz="2000" b="0" dirty="0">
                <a:solidFill>
                  <a:srgbClr val="569CD6"/>
                </a:solidFill>
                <a:effectLst/>
                <a:latin typeface="Consolas" panose="020B0609020204030204" pitchFamily="49" charset="0"/>
              </a:rPr>
              <a:t>int</a:t>
            </a:r>
            <a:r>
              <a:rPr lang="en-US" altLang="zh-CN" sz="2000" b="0" dirty="0">
                <a:solidFill>
                  <a:srgbClr val="D4D4D4"/>
                </a:solidFill>
                <a:effectLst/>
                <a:latin typeface="Consolas" panose="020B0609020204030204" pitchFamily="49" charset="0"/>
              </a:rPr>
              <a:t> </a:t>
            </a:r>
            <a:r>
              <a:rPr lang="en-US" altLang="zh-CN" sz="2000" b="0" dirty="0">
                <a:solidFill>
                  <a:srgbClr val="DCDCAA"/>
                </a:solidFill>
                <a:effectLst/>
                <a:latin typeface="Consolas" panose="020B0609020204030204" pitchFamily="49" charset="0"/>
              </a:rPr>
              <a:t>main</a:t>
            </a:r>
            <a:r>
              <a:rPr lang="en-US" altLang="zh-CN" sz="2000" b="0" dirty="0">
                <a:solidFill>
                  <a:srgbClr val="D4D4D4"/>
                </a:solidFill>
                <a:effectLst/>
                <a:latin typeface="Consolas" panose="020B0609020204030204" pitchFamily="49" charset="0"/>
              </a:rPr>
              <a:t>(</a:t>
            </a:r>
            <a:r>
              <a:rPr lang="en-US" altLang="zh-CN" sz="2000" b="0" dirty="0">
                <a:solidFill>
                  <a:srgbClr val="569CD6"/>
                </a:solidFill>
                <a:effectLst/>
                <a:latin typeface="Consolas" panose="020B0609020204030204" pitchFamily="49" charset="0"/>
              </a:rPr>
              <a:t>int</a:t>
            </a:r>
            <a:r>
              <a:rPr lang="en-US" altLang="zh-CN" sz="2000" b="0" dirty="0">
                <a:solidFill>
                  <a:srgbClr val="D4D4D4"/>
                </a:solidFill>
                <a:effectLst/>
                <a:latin typeface="Consolas" panose="020B0609020204030204" pitchFamily="49" charset="0"/>
              </a:rPr>
              <a:t> </a:t>
            </a:r>
            <a:r>
              <a:rPr lang="en-US" altLang="zh-CN" sz="2000" b="0" dirty="0" err="1">
                <a:solidFill>
                  <a:srgbClr val="9CDCFE"/>
                </a:solidFill>
                <a:effectLst/>
                <a:latin typeface="Consolas" panose="020B0609020204030204" pitchFamily="49" charset="0"/>
              </a:rPr>
              <a:t>argc</a:t>
            </a:r>
            <a:r>
              <a:rPr lang="en-US" altLang="zh-CN" sz="2000" b="0" dirty="0">
                <a:solidFill>
                  <a:srgbClr val="D4D4D4"/>
                </a:solidFill>
                <a:effectLst/>
                <a:latin typeface="Consolas" panose="020B0609020204030204" pitchFamily="49" charset="0"/>
              </a:rPr>
              <a:t>, </a:t>
            </a:r>
            <a:r>
              <a:rPr lang="en-US" altLang="zh-CN" sz="2000" b="0" dirty="0">
                <a:solidFill>
                  <a:srgbClr val="569CD6"/>
                </a:solidFill>
                <a:effectLst/>
                <a:latin typeface="Consolas" panose="020B0609020204030204" pitchFamily="49" charset="0"/>
              </a:rPr>
              <a:t>char</a:t>
            </a:r>
            <a:r>
              <a:rPr lang="en-US" altLang="zh-CN" sz="2000" b="0" dirty="0">
                <a:solidFill>
                  <a:srgbClr val="D4D4D4"/>
                </a:solidFill>
                <a:effectLst/>
                <a:latin typeface="Consolas" panose="020B0609020204030204" pitchFamily="49" charset="0"/>
              </a:rPr>
              <a:t> **</a:t>
            </a:r>
            <a:r>
              <a:rPr lang="en-US" altLang="zh-CN" sz="2000" b="0" dirty="0" err="1">
                <a:solidFill>
                  <a:srgbClr val="9CDCFE"/>
                </a:solidFill>
                <a:effectLst/>
                <a:latin typeface="Consolas" panose="020B0609020204030204" pitchFamily="49" charset="0"/>
              </a:rPr>
              <a:t>argv</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skel</a:t>
            </a:r>
            <a:r>
              <a:rPr lang="en-US" altLang="zh-CN" sz="2000" b="0" dirty="0">
                <a:solidFill>
                  <a:srgbClr val="D4D4D4"/>
                </a:solidFill>
                <a:effectLst/>
                <a:latin typeface="Consolas" panose="020B0609020204030204" pitchFamily="49" charset="0"/>
              </a:rPr>
              <a:t> = </a:t>
            </a:r>
            <a:r>
              <a:rPr lang="en-US" altLang="zh-CN" sz="2000" b="0" dirty="0" err="1">
                <a:solidFill>
                  <a:srgbClr val="DCDCAA"/>
                </a:solidFill>
                <a:effectLst/>
                <a:latin typeface="Consolas" panose="020B0609020204030204" pitchFamily="49" charset="0"/>
              </a:rPr>
              <a:t>test__open</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err</a:t>
            </a:r>
            <a:r>
              <a:rPr lang="en-US" altLang="zh-CN" sz="2000" b="0" dirty="0">
                <a:solidFill>
                  <a:srgbClr val="D4D4D4"/>
                </a:solidFill>
                <a:effectLst/>
                <a:latin typeface="Consolas" panose="020B0609020204030204" pitchFamily="49" charset="0"/>
              </a:rPr>
              <a:t> = </a:t>
            </a:r>
            <a:r>
              <a:rPr lang="en-US" altLang="zh-CN" sz="2000" b="0" dirty="0" err="1">
                <a:solidFill>
                  <a:srgbClr val="DCDCAA"/>
                </a:solidFill>
                <a:effectLst/>
                <a:latin typeface="Consolas" panose="020B0609020204030204" pitchFamily="49" charset="0"/>
              </a:rPr>
              <a:t>libbpf_get_error</a:t>
            </a:r>
            <a:r>
              <a:rPr lang="en-US" altLang="zh-CN" sz="2000" b="0" dirty="0">
                <a:solidFill>
                  <a:srgbClr val="D4D4D4"/>
                </a:solidFill>
                <a:effectLst/>
                <a:latin typeface="Consolas" panose="020B0609020204030204" pitchFamily="49" charset="0"/>
              </a:rPr>
              <a:t>(</a:t>
            </a:r>
            <a:r>
              <a:rPr lang="en-US" altLang="zh-CN" sz="2000" b="0" dirty="0" err="1">
                <a:solidFill>
                  <a:srgbClr val="D4D4D4"/>
                </a:solidFill>
                <a:effectLst/>
                <a:latin typeface="Consolas" panose="020B0609020204030204" pitchFamily="49" charset="0"/>
              </a:rPr>
              <a:t>skel</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err</a:t>
            </a:r>
            <a:r>
              <a:rPr lang="en-US" altLang="zh-CN" sz="2000" b="0" dirty="0">
                <a:solidFill>
                  <a:srgbClr val="D4D4D4"/>
                </a:solidFill>
                <a:effectLst/>
                <a:latin typeface="Consolas" panose="020B0609020204030204" pitchFamily="49" charset="0"/>
              </a:rPr>
              <a:t> = </a:t>
            </a:r>
            <a:r>
              <a:rPr lang="en-US" altLang="zh-CN" sz="2000" b="0" dirty="0" err="1">
                <a:solidFill>
                  <a:srgbClr val="DCDCAA"/>
                </a:solidFill>
                <a:effectLst/>
                <a:latin typeface="Consolas" panose="020B0609020204030204" pitchFamily="49" charset="0"/>
              </a:rPr>
              <a:t>test__load</a:t>
            </a:r>
            <a:r>
              <a:rPr lang="en-US" altLang="zh-CN" sz="2000" b="0" dirty="0">
                <a:solidFill>
                  <a:srgbClr val="D4D4D4"/>
                </a:solidFill>
                <a:effectLst/>
                <a:latin typeface="Consolas" panose="020B0609020204030204" pitchFamily="49" charset="0"/>
              </a:rPr>
              <a:t>(</a:t>
            </a:r>
            <a:r>
              <a:rPr lang="en-US" altLang="zh-CN" sz="2000" b="0" dirty="0" err="1">
                <a:solidFill>
                  <a:srgbClr val="D4D4D4"/>
                </a:solidFill>
                <a:effectLst/>
                <a:latin typeface="Consolas" panose="020B0609020204030204" pitchFamily="49" charset="0"/>
              </a:rPr>
              <a:t>skel</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fd</a:t>
            </a:r>
            <a:r>
              <a:rPr lang="en-US" altLang="zh-CN" sz="2000" b="0" dirty="0">
                <a:solidFill>
                  <a:srgbClr val="D4D4D4"/>
                </a:solidFill>
                <a:effectLst/>
                <a:latin typeface="Consolas" panose="020B0609020204030204" pitchFamily="49" charset="0"/>
              </a:rPr>
              <a:t> = </a:t>
            </a:r>
            <a:r>
              <a:rPr lang="en-US" altLang="zh-CN" sz="2000" b="0" dirty="0">
                <a:solidFill>
                  <a:srgbClr val="DCDCAA"/>
                </a:solidFill>
                <a:effectLst/>
                <a:latin typeface="Consolas" panose="020B0609020204030204" pitchFamily="49" charset="0"/>
              </a:rPr>
              <a:t>bpf_program__</a:t>
            </a:r>
            <a:r>
              <a:rPr lang="en-US" altLang="zh-CN" sz="2000" b="0" dirty="0" err="1">
                <a:solidFill>
                  <a:srgbClr val="DCDCAA"/>
                </a:solidFill>
                <a:effectLst/>
                <a:latin typeface="Consolas" panose="020B0609020204030204" pitchFamily="49" charset="0"/>
              </a:rPr>
              <a:t>fd</a:t>
            </a:r>
            <a:r>
              <a:rPr lang="en-US" altLang="zh-CN" sz="2000" b="0" dirty="0">
                <a:solidFill>
                  <a:srgbClr val="D4D4D4"/>
                </a:solidFill>
                <a:effectLst/>
                <a:latin typeface="Consolas" panose="020B0609020204030204" pitchFamily="49" charset="0"/>
              </a:rPr>
              <a:t>(</a:t>
            </a:r>
            <a:r>
              <a:rPr lang="en-US" altLang="zh-CN" sz="2000" b="0" dirty="0" err="1">
                <a:solidFill>
                  <a:srgbClr val="D4D4D4"/>
                </a:solidFill>
                <a:effectLst/>
                <a:latin typeface="Consolas" panose="020B0609020204030204" pitchFamily="49" charset="0"/>
              </a:rPr>
              <a:t>skel</a:t>
            </a:r>
            <a:r>
              <a:rPr lang="en-US" altLang="zh-CN" sz="2000" b="0" dirty="0">
                <a:solidFill>
                  <a:srgbClr val="D4D4D4"/>
                </a:solidFill>
                <a:effectLst/>
                <a:latin typeface="Consolas" panose="020B0609020204030204" pitchFamily="49" charset="0"/>
              </a:rPr>
              <a:t>-&gt;</a:t>
            </a:r>
            <a:r>
              <a:rPr lang="en-US" altLang="zh-CN" sz="2000" b="0" dirty="0" err="1">
                <a:solidFill>
                  <a:srgbClr val="D4D4D4"/>
                </a:solidFill>
                <a:effectLst/>
                <a:latin typeface="Consolas" panose="020B0609020204030204" pitchFamily="49" charset="0"/>
              </a:rPr>
              <a:t>progs.</a:t>
            </a:r>
            <a:r>
              <a:rPr lang="en-US" altLang="zh-CN" sz="2000" b="0" dirty="0" err="1">
                <a:solidFill>
                  <a:srgbClr val="CE9178"/>
                </a:solidFill>
                <a:effectLst/>
                <a:latin typeface="Consolas" panose="020B0609020204030204" pitchFamily="49" charset="0"/>
              </a:rPr>
              <a:t>droppacket</a:t>
            </a:r>
            <a:r>
              <a:rPr lang="en-US" altLang="zh-CN" sz="2000" b="0" dirty="0">
                <a:solidFill>
                  <a:srgbClr val="D4D4D4"/>
                </a:solidFill>
                <a:effectLst/>
                <a:latin typeface="Consolas" panose="020B0609020204030204" pitchFamily="49" charset="0"/>
              </a:rPr>
              <a:t>);</a:t>
            </a:r>
          </a:p>
        </p:txBody>
      </p:sp>
      <p:sp>
        <p:nvSpPr>
          <p:cNvPr id="13" name="内容占位符 3">
            <a:extLst>
              <a:ext uri="{FF2B5EF4-FFF2-40B4-BE49-F238E27FC236}">
                <a16:creationId xmlns:a16="http://schemas.microsoft.com/office/drawing/2014/main" id="{86A76CB2-BA6F-425C-89C9-20F8639A80E0}"/>
              </a:ext>
            </a:extLst>
          </p:cNvPr>
          <p:cNvSpPr txBox="1">
            <a:spLocks/>
          </p:cNvSpPr>
          <p:nvPr/>
        </p:nvSpPr>
        <p:spPr>
          <a:xfrm>
            <a:off x="539552" y="5337117"/>
            <a:ext cx="8253187" cy="1404251"/>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en-US" altLang="zh-CN" sz="2000" b="0" kern="0" dirty="0">
                <a:latin typeface="+mn-lt"/>
                <a:ea typeface="+mn-ea"/>
                <a:cs typeface="Tahoma" panose="020B0604030504040204" pitchFamily="34" charset="0"/>
              </a:rPr>
              <a:t>Skeleton</a:t>
            </a:r>
            <a:r>
              <a:rPr lang="zh-CN" altLang="en-US" sz="2000" b="0" kern="0" dirty="0">
                <a:latin typeface="+mn-lt"/>
                <a:ea typeface="+mn-ea"/>
                <a:cs typeface="Tahoma" panose="020B0604030504040204" pitchFamily="34" charset="0"/>
              </a:rPr>
              <a:t>旨在缩短和简化从用户态加载和使用 </a:t>
            </a:r>
            <a:r>
              <a:rPr lang="en-US" altLang="zh-CN" sz="2000" b="0" kern="0" dirty="0">
                <a:latin typeface="+mn-lt"/>
                <a:ea typeface="+mn-ea"/>
                <a:cs typeface="Tahoma" panose="020B0604030504040204" pitchFamily="34" charset="0"/>
              </a:rPr>
              <a:t>BPF </a:t>
            </a:r>
            <a:r>
              <a:rPr lang="zh-CN" altLang="en-US" sz="2000" b="0" kern="0" dirty="0">
                <a:latin typeface="+mn-lt"/>
                <a:ea typeface="+mn-ea"/>
                <a:cs typeface="Tahoma" panose="020B0604030504040204" pitchFamily="34" charset="0"/>
              </a:rPr>
              <a:t>程序的代码</a:t>
            </a:r>
            <a:endParaRPr lang="en-US" altLang="zh-CN" sz="2000" b="0" kern="0" dirty="0">
              <a:latin typeface="+mn-lt"/>
              <a:ea typeface="+mn-ea"/>
              <a:cs typeface="Tahoma" panose="020B0604030504040204" pitchFamily="34" charset="0"/>
            </a:endParaRPr>
          </a:p>
          <a:p>
            <a:r>
              <a:rPr lang="zh-CN" altLang="en-US" sz="2000" b="0" kern="0" dirty="0">
                <a:latin typeface="+mn-lt"/>
                <a:ea typeface="+mn-ea"/>
                <a:cs typeface="Tahoma" panose="020B0604030504040204" pitchFamily="34" charset="0"/>
              </a:rPr>
              <a:t>通过命令行 </a:t>
            </a:r>
            <a:r>
              <a:rPr lang="en-US" altLang="zh-CN" sz="2000" b="0" kern="0" dirty="0" err="1">
                <a:latin typeface="+mn-lt"/>
                <a:ea typeface="+mn-ea"/>
                <a:cs typeface="Tahoma" panose="020B0604030504040204" pitchFamily="34" charset="0"/>
              </a:rPr>
              <a:t>bpftool</a:t>
            </a:r>
            <a:r>
              <a:rPr lang="en-US" altLang="zh-CN" sz="2000" b="0" kern="0" dirty="0">
                <a:latin typeface="+mn-lt"/>
                <a:ea typeface="+mn-ea"/>
                <a:cs typeface="Tahoma" panose="020B0604030504040204" pitchFamily="34" charset="0"/>
              </a:rPr>
              <a:t> gen skeleton </a:t>
            </a:r>
            <a:r>
              <a:rPr lang="en-US" altLang="zh-CN" sz="2000" b="0" kern="0" dirty="0" err="1">
                <a:latin typeface="+mn-lt"/>
                <a:ea typeface="+mn-ea"/>
                <a:cs typeface="Tahoma" panose="020B0604030504040204" pitchFamily="34" charset="0"/>
              </a:rPr>
              <a:t>test.o</a:t>
            </a:r>
            <a:r>
              <a:rPr lang="en-US" altLang="zh-CN" sz="2000" b="0" kern="0" dirty="0">
                <a:latin typeface="+mn-lt"/>
                <a:ea typeface="+mn-ea"/>
                <a:cs typeface="Tahoma" panose="020B0604030504040204" pitchFamily="34" charset="0"/>
              </a:rPr>
              <a:t> &gt; </a:t>
            </a:r>
            <a:r>
              <a:rPr lang="en-US" altLang="zh-CN" sz="2000" b="0" kern="0" dirty="0" err="1">
                <a:latin typeface="+mn-lt"/>
                <a:ea typeface="+mn-ea"/>
                <a:cs typeface="Tahoma" panose="020B0604030504040204" pitchFamily="34" charset="0"/>
              </a:rPr>
              <a:t>test.h</a:t>
            </a:r>
            <a:r>
              <a:rPr lang="en-US" altLang="zh-CN" sz="2000" b="0" kern="0" dirty="0">
                <a:latin typeface="+mn-lt"/>
                <a:ea typeface="+mn-ea"/>
                <a:cs typeface="Tahoma" panose="020B0604030504040204" pitchFamily="34" charset="0"/>
              </a:rPr>
              <a:t> </a:t>
            </a:r>
            <a:r>
              <a:rPr lang="zh-CN" altLang="en-US" sz="2000" b="0" kern="0" dirty="0">
                <a:latin typeface="+mn-lt"/>
                <a:ea typeface="+mn-ea"/>
                <a:cs typeface="Tahoma" panose="020B0604030504040204" pitchFamily="34" charset="0"/>
              </a:rPr>
              <a:t>生成</a:t>
            </a:r>
            <a:endParaRPr lang="en-US" altLang="zh-CN" sz="2000" b="0" kern="0" dirty="0">
              <a:latin typeface="+mn-lt"/>
              <a:ea typeface="+mn-ea"/>
              <a:cs typeface="Tahoma" panose="020B0604030504040204" pitchFamily="34" charset="0"/>
            </a:endParaRPr>
          </a:p>
          <a:p>
            <a:r>
              <a:rPr lang="zh-CN" altLang="en-US" sz="2000" b="0" kern="0" dirty="0">
                <a:latin typeface="+mn-lt"/>
                <a:ea typeface="+mn-ea"/>
                <a:cs typeface="Tahoma" panose="020B0604030504040204" pitchFamily="34" charset="0"/>
              </a:rPr>
              <a:t>*</a:t>
            </a:r>
            <a:r>
              <a:rPr lang="en-US" altLang="zh-CN" sz="2000" b="0" kern="0" dirty="0">
                <a:latin typeface="+mn-lt"/>
                <a:ea typeface="+mn-ea"/>
                <a:cs typeface="Tahoma" panose="020B0604030504040204" pitchFamily="34" charset="0"/>
              </a:rPr>
              <a:t>_open</a:t>
            </a:r>
            <a:r>
              <a:rPr lang="zh-CN" altLang="en-US" sz="2000" b="0" kern="0" dirty="0">
                <a:latin typeface="+mn-lt"/>
                <a:ea typeface="+mn-ea"/>
                <a:cs typeface="Tahoma" panose="020B0604030504040204" pitchFamily="34" charset="0"/>
              </a:rPr>
              <a:t>与*</a:t>
            </a:r>
            <a:r>
              <a:rPr lang="en-US" altLang="zh-CN" sz="2000" b="0" kern="0" dirty="0">
                <a:latin typeface="+mn-lt"/>
                <a:ea typeface="+mn-ea"/>
                <a:cs typeface="Tahoma" panose="020B0604030504040204" pitchFamily="34" charset="0"/>
              </a:rPr>
              <a:t>_load</a:t>
            </a:r>
            <a:r>
              <a:rPr lang="zh-CN" altLang="en-US" sz="2000" b="0" kern="0" dirty="0">
                <a:latin typeface="+mn-lt"/>
                <a:ea typeface="+mn-ea"/>
                <a:cs typeface="Tahoma" panose="020B0604030504040204" pitchFamily="34" charset="0"/>
              </a:rPr>
              <a:t>函数均由</a:t>
            </a:r>
            <a:r>
              <a:rPr lang="en-US" altLang="zh-CN" sz="2000" b="0" kern="0" dirty="0">
                <a:latin typeface="+mn-lt"/>
                <a:ea typeface="+mn-ea"/>
                <a:cs typeface="Tahoma" panose="020B0604030504040204" pitchFamily="34" charset="0"/>
              </a:rPr>
              <a:t>Skeleton</a:t>
            </a:r>
            <a:r>
              <a:rPr lang="zh-CN" altLang="en-US" sz="2000" b="0" kern="0" dirty="0">
                <a:latin typeface="+mn-lt"/>
                <a:ea typeface="+mn-ea"/>
                <a:cs typeface="Tahoma" panose="020B0604030504040204" pitchFamily="34" charset="0"/>
              </a:rPr>
              <a:t>生成，错误处理已省略</a:t>
            </a:r>
            <a:endParaRPr lang="en-US" altLang="zh-CN" sz="2000" b="0" kern="0" dirty="0">
              <a:latin typeface="+mn-lt"/>
              <a:ea typeface="+mn-ea"/>
              <a:cs typeface="Tahoma" panose="020B0604030504040204" pitchFamily="34" charset="0"/>
            </a:endParaRPr>
          </a:p>
          <a:p>
            <a:r>
              <a:rPr lang="zh-CN" altLang="en-US" sz="2000" b="0" kern="0" dirty="0">
                <a:latin typeface="+mn-lt"/>
                <a:ea typeface="+mn-ea"/>
                <a:cs typeface="Tahoma" panose="020B0604030504040204" pitchFamily="34" charset="0"/>
              </a:rPr>
              <a:t>获得</a:t>
            </a:r>
            <a:r>
              <a:rPr lang="en-US" altLang="zh-CN" sz="2000" b="0" kern="0" dirty="0" err="1">
                <a:latin typeface="+mn-lt"/>
                <a:ea typeface="+mn-ea"/>
                <a:cs typeface="Tahoma" panose="020B0604030504040204" pitchFamily="34" charset="0"/>
              </a:rPr>
              <a:t>fd</a:t>
            </a:r>
            <a:r>
              <a:rPr lang="zh-CN" altLang="en-US" sz="2000" b="0" kern="0" dirty="0">
                <a:latin typeface="+mn-lt"/>
                <a:ea typeface="+mn-ea"/>
                <a:cs typeface="Tahoma" panose="020B0604030504040204" pitchFamily="34" charset="0"/>
              </a:rPr>
              <a:t>后可以进一步在之后使用</a:t>
            </a:r>
            <a:endParaRPr lang="en-US" altLang="zh-CN" sz="2000" b="0" kern="0" dirty="0">
              <a:latin typeface="+mn-lt"/>
              <a:ea typeface="+mn-ea"/>
              <a:cs typeface="Tahoma" panose="020B0604030504040204" pitchFamily="34" charset="0"/>
            </a:endParaRPr>
          </a:p>
        </p:txBody>
      </p:sp>
      <p:cxnSp>
        <p:nvCxnSpPr>
          <p:cNvPr id="14" name="直接箭头连接符 13">
            <a:extLst>
              <a:ext uri="{FF2B5EF4-FFF2-40B4-BE49-F238E27FC236}">
                <a16:creationId xmlns:a16="http://schemas.microsoft.com/office/drawing/2014/main" id="{606B2C6B-FC0A-4186-B2D3-7B4E3FD883D4}"/>
              </a:ext>
            </a:extLst>
          </p:cNvPr>
          <p:cNvCxnSpPr/>
          <p:nvPr/>
        </p:nvCxnSpPr>
        <p:spPr bwMode="auto">
          <a:xfrm>
            <a:off x="5004048" y="2884874"/>
            <a:ext cx="956640" cy="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a:extLst>
              <a:ext uri="{FF2B5EF4-FFF2-40B4-BE49-F238E27FC236}">
                <a16:creationId xmlns:a16="http://schemas.microsoft.com/office/drawing/2014/main" id="{CE0F15AE-E2F5-4C58-9BCB-8F4775C9A5BA}"/>
              </a:ext>
            </a:extLst>
          </p:cNvPr>
          <p:cNvSpPr txBox="1"/>
          <p:nvPr/>
        </p:nvSpPr>
        <p:spPr>
          <a:xfrm>
            <a:off x="5960689" y="2668850"/>
            <a:ext cx="2305856" cy="400110"/>
          </a:xfrm>
          <a:prstGeom prst="rect">
            <a:avLst/>
          </a:prstGeom>
          <a:noFill/>
        </p:spPr>
        <p:txBody>
          <a:bodyPr wrap="square" rtlCol="0">
            <a:spAutoFit/>
          </a:bodyPr>
          <a:lstStyle/>
          <a:p>
            <a:r>
              <a:rPr kumimoji="1" lang="en-US" altLang="zh-CN" sz="2000" dirty="0">
                <a:solidFill>
                  <a:srgbClr val="FF0000"/>
                </a:solidFill>
                <a:latin typeface="SimHei" panose="02010609060101010101" pitchFamily="49" charset="-122"/>
                <a:ea typeface="SimHei" panose="02010609060101010101" pitchFamily="49" charset="-122"/>
              </a:rPr>
              <a:t>Skeleton</a:t>
            </a:r>
            <a:r>
              <a:rPr kumimoji="1" lang="zh-CN" altLang="en-US" sz="2000" dirty="0">
                <a:solidFill>
                  <a:srgbClr val="FF0000"/>
                </a:solidFill>
                <a:latin typeface="SimHei" panose="02010609060101010101" pitchFamily="49" charset="-122"/>
                <a:ea typeface="SimHei" panose="02010609060101010101" pitchFamily="49" charset="-122"/>
              </a:rPr>
              <a:t>头文件</a:t>
            </a:r>
            <a:endParaRPr kumimoji="1" lang="en-US" altLang="zh-CN" sz="2000" dirty="0">
              <a:solidFill>
                <a:srgbClr val="FF0000"/>
              </a:solidFill>
              <a:latin typeface="SimHei" panose="02010609060101010101" pitchFamily="49" charset="-122"/>
              <a:ea typeface="SimHei" panose="02010609060101010101" pitchFamily="49" charset="-122"/>
            </a:endParaRPr>
          </a:p>
        </p:txBody>
      </p:sp>
      <p:sp>
        <p:nvSpPr>
          <p:cNvPr id="18" name="右大括号 17">
            <a:extLst>
              <a:ext uri="{FF2B5EF4-FFF2-40B4-BE49-F238E27FC236}">
                <a16:creationId xmlns:a16="http://schemas.microsoft.com/office/drawing/2014/main" id="{7D75D7C1-9BB0-4AC9-AEC0-3CC78417C118}"/>
              </a:ext>
            </a:extLst>
          </p:cNvPr>
          <p:cNvSpPr/>
          <p:nvPr/>
        </p:nvSpPr>
        <p:spPr bwMode="auto">
          <a:xfrm>
            <a:off x="5652854" y="3174719"/>
            <a:ext cx="308568" cy="1404247"/>
          </a:xfrm>
          <a:prstGeom prst="rightBrace">
            <a:avLst>
              <a:gd name="adj1" fmla="val 8333"/>
              <a:gd name="adj2" fmla="val 52761"/>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9" name="文本框 18">
            <a:extLst>
              <a:ext uri="{FF2B5EF4-FFF2-40B4-BE49-F238E27FC236}">
                <a16:creationId xmlns:a16="http://schemas.microsoft.com/office/drawing/2014/main" id="{BEE5A5F0-2ECC-445D-B08A-48B9A6F8D393}"/>
              </a:ext>
            </a:extLst>
          </p:cNvPr>
          <p:cNvSpPr txBox="1"/>
          <p:nvPr/>
        </p:nvSpPr>
        <p:spPr>
          <a:xfrm>
            <a:off x="5960688" y="3729906"/>
            <a:ext cx="2643027"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加载并解析对象文件</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11" name="直接箭头连接符 10">
            <a:extLst>
              <a:ext uri="{FF2B5EF4-FFF2-40B4-BE49-F238E27FC236}">
                <a16:creationId xmlns:a16="http://schemas.microsoft.com/office/drawing/2014/main" id="{C97B12E7-4062-4C64-81C5-4F04EF3A9675}"/>
              </a:ext>
            </a:extLst>
          </p:cNvPr>
          <p:cNvCxnSpPr/>
          <p:nvPr/>
        </p:nvCxnSpPr>
        <p:spPr bwMode="auto">
          <a:xfrm>
            <a:off x="6228184" y="4797152"/>
            <a:ext cx="0" cy="306196"/>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本框 14">
            <a:extLst>
              <a:ext uri="{FF2B5EF4-FFF2-40B4-BE49-F238E27FC236}">
                <a16:creationId xmlns:a16="http://schemas.microsoft.com/office/drawing/2014/main" id="{2C3EBEB4-53B8-4D22-A128-B6FA01D0D5D6}"/>
              </a:ext>
            </a:extLst>
          </p:cNvPr>
          <p:cNvSpPr txBox="1"/>
          <p:nvPr/>
        </p:nvSpPr>
        <p:spPr>
          <a:xfrm>
            <a:off x="4719684" y="5013176"/>
            <a:ext cx="3524724" cy="400110"/>
          </a:xfrm>
          <a:prstGeom prst="rect">
            <a:avLst/>
          </a:prstGeom>
          <a:noFill/>
        </p:spPr>
        <p:txBody>
          <a:bodyPr wrap="square" rtlCol="0">
            <a:spAutoFit/>
          </a:bodyPr>
          <a:lstStyle/>
          <a:p>
            <a:r>
              <a:rPr kumimoji="1" lang="zh-CN" altLang="en-US" sz="2000" dirty="0">
                <a:solidFill>
                  <a:srgbClr val="CE9178"/>
                </a:solidFill>
                <a:latin typeface="SimHei" panose="02010609060101010101" pitchFamily="49" charset="-122"/>
                <a:ea typeface="SimHei" panose="02010609060101010101" pitchFamily="49" charset="-122"/>
              </a:rPr>
              <a:t>获得指定函数的文件描述符</a:t>
            </a:r>
            <a:r>
              <a:rPr kumimoji="1" lang="en-US" altLang="zh-CN" sz="2000" dirty="0" err="1">
                <a:solidFill>
                  <a:srgbClr val="CE9178"/>
                </a:solidFill>
                <a:latin typeface="SimHei" panose="02010609060101010101" pitchFamily="49" charset="-122"/>
                <a:ea typeface="SimHei" panose="02010609060101010101" pitchFamily="49" charset="-122"/>
              </a:rPr>
              <a:t>fd</a:t>
            </a:r>
            <a:endParaRPr kumimoji="1" lang="en-US" altLang="zh-CN" sz="2000" dirty="0">
              <a:solidFill>
                <a:srgbClr val="CE9178"/>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542958622"/>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7272808"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加载到网络接口（</a:t>
            </a:r>
            <a:r>
              <a:rPr kumimoji="1" lang="en-US" altLang="zh-CN" sz="2400" dirty="0" err="1">
                <a:latin typeface="SimHei" panose="02010609060101010101" pitchFamily="49" charset="-122"/>
                <a:ea typeface="SimHei" panose="02010609060101010101" pitchFamily="49" charset="-122"/>
              </a:rPr>
              <a:t>libbpf</a:t>
            </a:r>
            <a:r>
              <a:rPr kumimoji="1" lang="zh-CN" altLang="en-US" sz="2400" dirty="0">
                <a:latin typeface="SimHei" panose="02010609060101010101" pitchFamily="49" charset="-122"/>
                <a:ea typeface="SimHei" panose="02010609060101010101" pitchFamily="49" charset="-122"/>
              </a:rPr>
              <a:t>库 </a:t>
            </a:r>
            <a:r>
              <a:rPr kumimoji="1" lang="en-US" altLang="zh-CN" sz="2400" dirty="0">
                <a:latin typeface="SimHei" panose="02010609060101010101" pitchFamily="49" charset="-122"/>
                <a:ea typeface="SimHei" panose="02010609060101010101" pitchFamily="49" charset="-122"/>
              </a:rPr>
              <a:t>| TC</a:t>
            </a:r>
            <a:r>
              <a:rPr kumimoji="1" lang="zh-CN" altLang="en-US" sz="2400" dirty="0">
                <a:latin typeface="SimHei" panose="02010609060101010101" pitchFamily="49" charset="-122"/>
                <a:ea typeface="SimHei" panose="02010609060101010101" pitchFamily="49" charset="-122"/>
              </a:rPr>
              <a:t>）</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94</a:t>
            </a:fld>
            <a:endParaRPr lang="en-US" altLang="zh-CN"/>
          </a:p>
        </p:txBody>
      </p:sp>
      <p:sp>
        <p:nvSpPr>
          <p:cNvPr id="6" name="文本框 5">
            <a:extLst>
              <a:ext uri="{FF2B5EF4-FFF2-40B4-BE49-F238E27FC236}">
                <a16:creationId xmlns:a16="http://schemas.microsoft.com/office/drawing/2014/main" id="{42C767E7-D200-4EC4-A790-0945476181BA}"/>
              </a:ext>
            </a:extLst>
          </p:cNvPr>
          <p:cNvSpPr txBox="1"/>
          <p:nvPr/>
        </p:nvSpPr>
        <p:spPr>
          <a:xfrm>
            <a:off x="445406" y="2053297"/>
            <a:ext cx="8253187" cy="224676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b="0" dirty="0">
                <a:solidFill>
                  <a:srgbClr val="D4D4D4"/>
                </a:solidFill>
                <a:effectLst/>
                <a:latin typeface="Consolas" panose="020B0609020204030204" pitchFamily="49" charset="0"/>
              </a:rPr>
              <a:t>    </a:t>
            </a:r>
            <a:r>
              <a:rPr lang="en-US" altLang="zh-CN" sz="2000" b="0" dirty="0">
                <a:solidFill>
                  <a:srgbClr val="569CD6"/>
                </a:solidFill>
                <a:effectLst/>
                <a:latin typeface="Consolas" panose="020B0609020204030204" pitchFamily="49" charset="0"/>
              </a:rPr>
              <a:t>LIBBPF_OPTS</a:t>
            </a:r>
            <a:r>
              <a:rPr lang="en-US" altLang="zh-CN" sz="2000" b="0" dirty="0">
                <a:solidFill>
                  <a:srgbClr val="D4D4D4"/>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bpf_tc_hook</a:t>
            </a:r>
            <a:r>
              <a:rPr lang="en-US" altLang="zh-CN" sz="2000" b="0" dirty="0">
                <a:solidFill>
                  <a:srgbClr val="D4D4D4"/>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hook</a:t>
            </a:r>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ifindex</a:t>
            </a:r>
            <a:r>
              <a:rPr lang="en-US" altLang="zh-CN" sz="2000" b="0" dirty="0">
                <a:solidFill>
                  <a:srgbClr val="D4D4D4"/>
                </a:solidFill>
                <a:effectLst/>
                <a:latin typeface="Consolas" panose="020B0609020204030204" pitchFamily="49" charset="0"/>
              </a:rPr>
              <a:t> =</a:t>
            </a:r>
          </a:p>
          <a:p>
            <a:r>
              <a:rPr lang="en-US" altLang="zh-CN" sz="2000" b="0" dirty="0">
                <a:solidFill>
                  <a:srgbClr val="D4D4D4"/>
                </a:solidFill>
                <a:effectLst/>
                <a:latin typeface="Consolas" panose="020B0609020204030204" pitchFamily="49" charset="0"/>
              </a:rPr>
              <a:t>                </a:t>
            </a:r>
            <a:r>
              <a:rPr lang="en-US" altLang="zh-CN" sz="2000" b="0" dirty="0" err="1">
                <a:solidFill>
                  <a:srgbClr val="DCDCAA"/>
                </a:solidFill>
                <a:effectLst/>
                <a:latin typeface="Consolas" panose="020B0609020204030204" pitchFamily="49" charset="0"/>
              </a:rPr>
              <a:t>if_nametoindex</a:t>
            </a:r>
            <a:r>
              <a:rPr lang="en-US" altLang="zh-CN" sz="2000" b="0" dirty="0">
                <a:solidFill>
                  <a:srgbClr val="D4D4D4"/>
                </a:solidFill>
                <a:effectLst/>
                <a:latin typeface="Consolas" panose="020B0609020204030204" pitchFamily="49" charset="0"/>
              </a:rPr>
              <a:t>(</a:t>
            </a:r>
            <a:r>
              <a:rPr lang="en-US" altLang="zh-CN" sz="2000" b="0" dirty="0">
                <a:solidFill>
                  <a:srgbClr val="CE9178"/>
                </a:solidFill>
                <a:effectLst/>
                <a:latin typeface="Consolas" panose="020B0609020204030204" pitchFamily="49" charset="0"/>
              </a:rPr>
              <a:t>"ens4f1"</a:t>
            </a:r>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attach_point</a:t>
            </a:r>
            <a:r>
              <a:rPr lang="en-US" altLang="zh-CN" sz="2000" b="0" dirty="0">
                <a:solidFill>
                  <a:srgbClr val="D4D4D4"/>
                </a:solidFill>
                <a:effectLst/>
                <a:latin typeface="Consolas" panose="020B0609020204030204" pitchFamily="49" charset="0"/>
              </a:rPr>
              <a:t> =</a:t>
            </a:r>
          </a:p>
          <a:p>
            <a:r>
              <a:rPr lang="en-US" altLang="zh-CN" sz="2000" b="0" dirty="0">
                <a:solidFill>
                  <a:srgbClr val="D4D4D4"/>
                </a:solidFill>
                <a:effectLst/>
                <a:latin typeface="Consolas" panose="020B0609020204030204" pitchFamily="49" charset="0"/>
              </a:rPr>
              <a:t>                BPF_TC_EGRESS);</a:t>
            </a:r>
          </a:p>
          <a:p>
            <a:r>
              <a:rPr lang="en-US" altLang="zh-CN" sz="2000" b="0" dirty="0">
                <a:solidFill>
                  <a:srgbClr val="D4D4D4"/>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err</a:t>
            </a:r>
            <a:r>
              <a:rPr lang="en-US" altLang="zh-CN" sz="2000" b="0" dirty="0">
                <a:solidFill>
                  <a:srgbClr val="D4D4D4"/>
                </a:solidFill>
                <a:effectLst/>
                <a:latin typeface="Consolas" panose="020B0609020204030204" pitchFamily="49" charset="0"/>
              </a:rPr>
              <a:t> = </a:t>
            </a:r>
            <a:r>
              <a:rPr lang="en-US" altLang="zh-CN" sz="2000" b="0" dirty="0" err="1">
                <a:solidFill>
                  <a:srgbClr val="DCDCAA"/>
                </a:solidFill>
                <a:effectLst/>
                <a:latin typeface="Consolas" panose="020B0609020204030204" pitchFamily="49" charset="0"/>
              </a:rPr>
              <a:t>bpf_tc_hook_create</a:t>
            </a:r>
            <a:r>
              <a:rPr lang="en-US" altLang="zh-CN" sz="2000" b="0" dirty="0">
                <a:solidFill>
                  <a:srgbClr val="D4D4D4"/>
                </a:solidFill>
                <a:effectLst/>
                <a:latin typeface="Consolas" panose="020B0609020204030204" pitchFamily="49" charset="0"/>
              </a:rPr>
              <a:t>(&amp;</a:t>
            </a:r>
            <a:r>
              <a:rPr lang="en-US" altLang="zh-CN" sz="2000" b="0" dirty="0">
                <a:solidFill>
                  <a:srgbClr val="9CDCFE"/>
                </a:solidFill>
                <a:effectLst/>
                <a:latin typeface="Consolas" panose="020B0609020204030204" pitchFamily="49" charset="0"/>
              </a:rPr>
              <a:t>hook</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a:solidFill>
                  <a:srgbClr val="569CD6"/>
                </a:solidFill>
                <a:effectLst/>
                <a:latin typeface="Consolas" panose="020B0609020204030204" pitchFamily="49" charset="0"/>
              </a:rPr>
              <a:t>LIBBPF_OPTS</a:t>
            </a:r>
            <a:r>
              <a:rPr lang="en-US" altLang="zh-CN" sz="2000" b="0" dirty="0">
                <a:solidFill>
                  <a:srgbClr val="D4D4D4"/>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bpf_tc_opts</a:t>
            </a:r>
            <a:r>
              <a:rPr lang="en-US" altLang="zh-CN" sz="2000" b="0" dirty="0">
                <a:solidFill>
                  <a:srgbClr val="D4D4D4"/>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opts</a:t>
            </a:r>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prog_fd</a:t>
            </a:r>
            <a:r>
              <a:rPr lang="en-US" altLang="zh-CN" sz="2000" b="0" dirty="0">
                <a:solidFill>
                  <a:srgbClr val="D4D4D4"/>
                </a:solidFill>
                <a:effectLst/>
                <a:latin typeface="Consolas" panose="020B0609020204030204" pitchFamily="49" charset="0"/>
              </a:rPr>
              <a:t> = </a:t>
            </a:r>
            <a:r>
              <a:rPr lang="en-US" altLang="zh-CN" sz="2000" b="0" dirty="0" err="1">
                <a:solidFill>
                  <a:srgbClr val="D4D4D4"/>
                </a:solidFill>
                <a:effectLst/>
                <a:latin typeface="Consolas" panose="020B0609020204030204" pitchFamily="49" charset="0"/>
              </a:rPr>
              <a:t>fd</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err</a:t>
            </a:r>
            <a:r>
              <a:rPr lang="en-US" altLang="zh-CN" sz="2000" b="0" dirty="0">
                <a:solidFill>
                  <a:srgbClr val="D4D4D4"/>
                </a:solidFill>
                <a:effectLst/>
                <a:latin typeface="Consolas" panose="020B0609020204030204" pitchFamily="49" charset="0"/>
              </a:rPr>
              <a:t> = </a:t>
            </a:r>
            <a:r>
              <a:rPr lang="en-US" altLang="zh-CN" sz="2000" b="0" dirty="0" err="1">
                <a:solidFill>
                  <a:srgbClr val="DCDCAA"/>
                </a:solidFill>
                <a:effectLst/>
                <a:latin typeface="Consolas" panose="020B0609020204030204" pitchFamily="49" charset="0"/>
              </a:rPr>
              <a:t>bpf_tc_attach</a:t>
            </a:r>
            <a:r>
              <a:rPr lang="en-US" altLang="zh-CN" sz="2000" b="0" dirty="0">
                <a:solidFill>
                  <a:srgbClr val="D4D4D4"/>
                </a:solidFill>
                <a:effectLst/>
                <a:latin typeface="Consolas" panose="020B0609020204030204" pitchFamily="49" charset="0"/>
              </a:rPr>
              <a:t>(&amp;</a:t>
            </a:r>
            <a:r>
              <a:rPr lang="en-US" altLang="zh-CN" sz="2000" b="0" dirty="0">
                <a:solidFill>
                  <a:srgbClr val="9CDCFE"/>
                </a:solidFill>
                <a:effectLst/>
                <a:latin typeface="Consolas" panose="020B0609020204030204" pitchFamily="49" charset="0"/>
              </a:rPr>
              <a:t>hook</a:t>
            </a:r>
            <a:r>
              <a:rPr lang="en-US" altLang="zh-CN" sz="2000" b="0" dirty="0">
                <a:solidFill>
                  <a:srgbClr val="D4D4D4"/>
                </a:solidFill>
                <a:effectLst/>
                <a:latin typeface="Consolas" panose="020B0609020204030204" pitchFamily="49" charset="0"/>
              </a:rPr>
              <a:t>, &amp;</a:t>
            </a:r>
            <a:r>
              <a:rPr lang="en-US" altLang="zh-CN" sz="2000" b="0" dirty="0">
                <a:solidFill>
                  <a:srgbClr val="9CDCFE"/>
                </a:solidFill>
                <a:effectLst/>
                <a:latin typeface="Consolas" panose="020B0609020204030204" pitchFamily="49" charset="0"/>
              </a:rPr>
              <a:t>opts</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a:t>
            </a:r>
          </a:p>
        </p:txBody>
      </p:sp>
      <p:sp>
        <p:nvSpPr>
          <p:cNvPr id="13" name="内容占位符 3">
            <a:extLst>
              <a:ext uri="{FF2B5EF4-FFF2-40B4-BE49-F238E27FC236}">
                <a16:creationId xmlns:a16="http://schemas.microsoft.com/office/drawing/2014/main" id="{86A76CB2-BA6F-425C-89C9-20F8639A80E0}"/>
              </a:ext>
            </a:extLst>
          </p:cNvPr>
          <p:cNvSpPr txBox="1">
            <a:spLocks/>
          </p:cNvSpPr>
          <p:nvPr/>
        </p:nvSpPr>
        <p:spPr>
          <a:xfrm>
            <a:off x="539552" y="4473021"/>
            <a:ext cx="8253187" cy="2384979"/>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分为两步，创建钩子（</a:t>
            </a:r>
            <a:r>
              <a:rPr lang="en-US" altLang="zh-CN" sz="2000" b="0" kern="0" dirty="0">
                <a:latin typeface="+mn-lt"/>
                <a:ea typeface="宋体" panose="02010600030101010101" pitchFamily="2" charset="-122"/>
                <a:cs typeface="Tahoma" panose="020B0604030504040204" pitchFamily="34" charset="0"/>
              </a:rPr>
              <a:t>hook</a:t>
            </a:r>
            <a:r>
              <a:rPr lang="zh-CN" altLang="en-US" sz="2000" b="0" kern="0" dirty="0">
                <a:latin typeface="+mn-lt"/>
                <a:ea typeface="宋体" panose="02010600030101010101" pitchFamily="2" charset="-122"/>
                <a:cs typeface="Tahoma" panose="020B0604030504040204" pitchFamily="34" charset="0"/>
              </a:rPr>
              <a:t>）与加载（</a:t>
            </a:r>
            <a:r>
              <a:rPr lang="en-US" altLang="zh-CN" sz="2000" b="0" kern="0" dirty="0">
                <a:latin typeface="+mn-lt"/>
                <a:ea typeface="宋体" panose="02010600030101010101" pitchFamily="2" charset="-122"/>
                <a:cs typeface="Tahoma" panose="020B0604030504040204" pitchFamily="34" charset="0"/>
              </a:rPr>
              <a:t>attach</a:t>
            </a:r>
            <a:r>
              <a:rPr lang="zh-CN" altLang="en-US" sz="2000" b="0" kern="0" dirty="0">
                <a:latin typeface="+mn-lt"/>
                <a:ea typeface="宋体" panose="02010600030101010101" pitchFamily="2" charset="-122"/>
                <a:cs typeface="Tahoma" panose="020B0604030504040204" pitchFamily="34" charset="0"/>
              </a:rPr>
              <a:t>）</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程序</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首先声明</a:t>
            </a:r>
            <a:r>
              <a:rPr lang="en-US" altLang="zh-CN" sz="2000" b="0" kern="0" dirty="0">
                <a:latin typeface="+mn-lt"/>
                <a:ea typeface="宋体" panose="02010600030101010101" pitchFamily="2" charset="-122"/>
                <a:cs typeface="Tahoma" panose="020B0604030504040204" pitchFamily="34" charset="0"/>
              </a:rPr>
              <a:t>hook</a:t>
            </a:r>
            <a:r>
              <a:rPr lang="zh-CN" altLang="en-US" sz="2000" b="0" kern="0" dirty="0">
                <a:latin typeface="+mn-lt"/>
                <a:ea typeface="宋体" panose="02010600030101010101" pitchFamily="2" charset="-122"/>
                <a:cs typeface="Tahoma" panose="020B0604030504040204" pitchFamily="34" charset="0"/>
              </a:rPr>
              <a:t>的参数，包括网络接口以及流入、流出或同时（</a:t>
            </a:r>
            <a:r>
              <a:rPr lang="en-US" altLang="zh-CN" sz="2000" b="0" kern="0" dirty="0">
                <a:latin typeface="+mn-lt"/>
                <a:ea typeface="宋体" panose="02010600030101010101" pitchFamily="2" charset="-122"/>
                <a:cs typeface="Tahoma" panose="020B0604030504040204" pitchFamily="34" charset="0"/>
              </a:rPr>
              <a:t>BPF_TC_INGRESS</a:t>
            </a:r>
            <a:r>
              <a:rPr lang="zh-CN" altLang="en-US" sz="2000" b="0" kern="0" dirty="0">
                <a:latin typeface="+mn-lt"/>
                <a:ea typeface="宋体" panose="02010600030101010101" pitchFamily="2" charset="-122"/>
                <a:cs typeface="Tahoma" panose="020B0604030504040204" pitchFamily="34" charset="0"/>
              </a:rPr>
              <a:t>、</a:t>
            </a:r>
            <a:r>
              <a:rPr lang="en-US" altLang="zh-CN" sz="2000" b="0" kern="0" dirty="0">
                <a:latin typeface="+mn-lt"/>
                <a:ea typeface="宋体" panose="02010600030101010101" pitchFamily="2" charset="-122"/>
                <a:cs typeface="Tahoma" panose="020B0604030504040204" pitchFamily="34" charset="0"/>
              </a:rPr>
              <a:t> BPF_TC_EGRESS</a:t>
            </a:r>
            <a:r>
              <a:rPr lang="zh-CN" altLang="en-US" sz="2000" b="0" kern="0" dirty="0">
                <a:latin typeface="+mn-lt"/>
                <a:ea typeface="宋体" panose="02010600030101010101" pitchFamily="2" charset="-122"/>
                <a:cs typeface="Tahoma" panose="020B0604030504040204" pitchFamily="34" charset="0"/>
              </a:rPr>
              <a:t>、</a:t>
            </a:r>
            <a:r>
              <a:rPr lang="en-US" altLang="zh-CN" sz="2000" b="0" kern="0" dirty="0">
                <a:latin typeface="+mn-lt"/>
                <a:ea typeface="宋体" panose="02010600030101010101" pitchFamily="2" charset="-122"/>
                <a:cs typeface="Tahoma" panose="020B0604030504040204" pitchFamily="34" charset="0"/>
              </a:rPr>
              <a:t> </a:t>
            </a:r>
            <a:br>
              <a:rPr lang="en-US" altLang="zh-CN" sz="2000" b="0" kern="0" dirty="0">
                <a:latin typeface="+mn-lt"/>
                <a:ea typeface="宋体" panose="02010600030101010101" pitchFamily="2" charset="-122"/>
                <a:cs typeface="Tahoma" panose="020B0604030504040204" pitchFamily="34" charset="0"/>
              </a:rPr>
            </a:br>
            <a:r>
              <a:rPr lang="en-US" altLang="zh-CN" sz="2000" b="0" kern="0" dirty="0">
                <a:latin typeface="+mn-lt"/>
                <a:ea typeface="宋体" panose="02010600030101010101" pitchFamily="2" charset="-122"/>
                <a:cs typeface="Tahoma" panose="020B0604030504040204" pitchFamily="34" charset="0"/>
              </a:rPr>
              <a:t>BPF_TC_INGRESS | BPF_TC_EGRESS </a:t>
            </a:r>
            <a:r>
              <a:rPr lang="zh-CN" altLang="en-US" sz="2000" b="0" kern="0" dirty="0">
                <a:latin typeface="+mn-lt"/>
                <a:ea typeface="宋体" panose="02010600030101010101" pitchFamily="2" charset="-122"/>
                <a:cs typeface="Tahoma" panose="020B0604030504040204" pitchFamily="34" charset="0"/>
              </a:rPr>
              <a:t>），然后创建</a:t>
            </a:r>
            <a:r>
              <a:rPr lang="en-US" altLang="zh-CN" sz="2000" b="0" kern="0" dirty="0">
                <a:latin typeface="+mn-lt"/>
                <a:ea typeface="宋体" panose="02010600030101010101" pitchFamily="2" charset="-122"/>
                <a:cs typeface="Tahoma" panose="020B0604030504040204" pitchFamily="34" charset="0"/>
              </a:rPr>
              <a:t>hook</a:t>
            </a:r>
            <a:r>
              <a:rPr lang="zh-CN" altLang="en-US" sz="2000" b="0" kern="0" dirty="0">
                <a:latin typeface="+mn-lt"/>
                <a:ea typeface="宋体" panose="02010600030101010101" pitchFamily="2" charset="-122"/>
                <a:cs typeface="Tahoma" panose="020B0604030504040204" pitchFamily="34" charset="0"/>
              </a:rPr>
              <a:t>，该操作相当于创建</a:t>
            </a:r>
            <a:r>
              <a:rPr lang="en-US" altLang="zh-CN" sz="2000" b="0" kern="0" dirty="0" err="1">
                <a:latin typeface="+mn-lt"/>
                <a:ea typeface="宋体" panose="02010600030101010101" pitchFamily="2" charset="-122"/>
                <a:cs typeface="Tahoma" panose="020B0604030504040204" pitchFamily="34" charset="0"/>
              </a:rPr>
              <a:t>clsact</a:t>
            </a:r>
            <a:r>
              <a:rPr lang="zh-CN" altLang="en-US" sz="2000" b="0" kern="0" dirty="0">
                <a:latin typeface="+mn-lt"/>
                <a:ea typeface="宋体" panose="02010600030101010101" pitchFamily="2" charset="-122"/>
                <a:cs typeface="Tahoma" panose="020B0604030504040204" pitchFamily="34" charset="0"/>
              </a:rPr>
              <a:t>并指定了流量方向</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最后声明</a:t>
            </a:r>
            <a:r>
              <a:rPr lang="en-US" altLang="zh-CN" sz="2000" b="0" kern="0" dirty="0">
                <a:latin typeface="+mn-lt"/>
                <a:ea typeface="宋体" panose="02010600030101010101" pitchFamily="2" charset="-122"/>
                <a:cs typeface="Tahoma" panose="020B0604030504040204" pitchFamily="34" charset="0"/>
              </a:rPr>
              <a:t>attach</a:t>
            </a:r>
            <a:r>
              <a:rPr lang="zh-CN" altLang="en-US" sz="2000" b="0" kern="0" dirty="0">
                <a:latin typeface="+mn-lt"/>
                <a:ea typeface="宋体" panose="02010600030101010101" pitchFamily="2" charset="-122"/>
                <a:cs typeface="Tahoma" panose="020B0604030504040204" pitchFamily="34" charset="0"/>
              </a:rPr>
              <a:t>参数，包括</a:t>
            </a:r>
            <a:r>
              <a:rPr lang="en-US" altLang="zh-CN" sz="2000" b="0" kern="0" dirty="0" err="1">
                <a:latin typeface="+mn-lt"/>
                <a:ea typeface="宋体" panose="02010600030101010101" pitchFamily="2" charset="-122"/>
                <a:cs typeface="Tahoma" panose="020B0604030504040204" pitchFamily="34" charset="0"/>
              </a:rPr>
              <a:t>fd</a:t>
            </a:r>
            <a:r>
              <a:rPr lang="zh-CN" altLang="en-US" sz="2000" b="0" kern="0" dirty="0">
                <a:latin typeface="+mn-lt"/>
                <a:ea typeface="宋体" panose="02010600030101010101" pitchFamily="2" charset="-122"/>
                <a:cs typeface="Tahoma" panose="020B0604030504040204" pitchFamily="34" charset="0"/>
              </a:rPr>
              <a:t>，并加载</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错误处理已省略</a:t>
            </a:r>
            <a:endParaRPr lang="en-US" altLang="zh-CN" sz="2000" b="0" kern="0" dirty="0">
              <a:latin typeface="+mn-lt"/>
              <a:ea typeface="宋体" panose="02010600030101010101" pitchFamily="2" charset="-122"/>
              <a:cs typeface="Tahoma" panose="020B0604030504040204" pitchFamily="34" charset="0"/>
            </a:endParaRPr>
          </a:p>
          <a:p>
            <a:endParaRPr lang="en-US" altLang="zh-CN" sz="2000" kern="0" dirty="0">
              <a:latin typeface="+mn-lt"/>
              <a:ea typeface="宋体" panose="02010600030101010101" pitchFamily="2" charset="-122"/>
              <a:cs typeface="Tahoma" panose="020B0604030504040204" pitchFamily="34" charset="0"/>
            </a:endParaRPr>
          </a:p>
        </p:txBody>
      </p:sp>
      <p:cxnSp>
        <p:nvCxnSpPr>
          <p:cNvPr id="16" name="直接箭头连接符 15">
            <a:extLst>
              <a:ext uri="{FF2B5EF4-FFF2-40B4-BE49-F238E27FC236}">
                <a16:creationId xmlns:a16="http://schemas.microsoft.com/office/drawing/2014/main" id="{81C209FE-4776-4F51-8F27-06BD1002CAE1}"/>
              </a:ext>
            </a:extLst>
          </p:cNvPr>
          <p:cNvCxnSpPr/>
          <p:nvPr/>
        </p:nvCxnSpPr>
        <p:spPr bwMode="auto">
          <a:xfrm flipV="1">
            <a:off x="5381437" y="1706818"/>
            <a:ext cx="0" cy="642062"/>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a:extLst>
              <a:ext uri="{FF2B5EF4-FFF2-40B4-BE49-F238E27FC236}">
                <a16:creationId xmlns:a16="http://schemas.microsoft.com/office/drawing/2014/main" id="{4A7F9E54-921D-4BF7-9F9B-AB7339E53E78}"/>
              </a:ext>
            </a:extLst>
          </p:cNvPr>
          <p:cNvSpPr txBox="1"/>
          <p:nvPr/>
        </p:nvSpPr>
        <p:spPr>
          <a:xfrm>
            <a:off x="4644008" y="1329151"/>
            <a:ext cx="1474858" cy="400110"/>
          </a:xfrm>
          <a:prstGeom prst="rect">
            <a:avLst/>
          </a:prstGeom>
          <a:noFill/>
        </p:spPr>
        <p:txBody>
          <a:bodyPr wrap="square" rtlCol="0">
            <a:spAutoFit/>
          </a:bodyPr>
          <a:lstStyle/>
          <a:p>
            <a:r>
              <a:rPr kumimoji="1" lang="zh-CN" altLang="en-US" sz="2000" dirty="0">
                <a:solidFill>
                  <a:srgbClr val="CE9178"/>
                </a:solidFill>
                <a:latin typeface="SimHei" panose="02010609060101010101" pitchFamily="49" charset="-122"/>
                <a:ea typeface="SimHei" panose="02010609060101010101" pitchFamily="49" charset="-122"/>
              </a:rPr>
              <a:t>网卡接口名</a:t>
            </a:r>
            <a:endParaRPr kumimoji="1" lang="en-US" altLang="zh-CN" sz="2000" dirty="0">
              <a:solidFill>
                <a:srgbClr val="CE9178"/>
              </a:solidFill>
              <a:latin typeface="SimHei" panose="02010609060101010101" pitchFamily="49" charset="-122"/>
              <a:ea typeface="SimHei" panose="02010609060101010101" pitchFamily="49" charset="-122"/>
            </a:endParaRPr>
          </a:p>
        </p:txBody>
      </p:sp>
      <p:cxnSp>
        <p:nvCxnSpPr>
          <p:cNvPr id="21" name="直接箭头连接符 20">
            <a:extLst>
              <a:ext uri="{FF2B5EF4-FFF2-40B4-BE49-F238E27FC236}">
                <a16:creationId xmlns:a16="http://schemas.microsoft.com/office/drawing/2014/main" id="{4AF3FCA1-FF72-45CF-AEB8-BAEC7B5D5383}"/>
              </a:ext>
            </a:extLst>
          </p:cNvPr>
          <p:cNvCxnSpPr/>
          <p:nvPr/>
        </p:nvCxnSpPr>
        <p:spPr bwMode="auto">
          <a:xfrm>
            <a:off x="5076056" y="2852936"/>
            <a:ext cx="305381" cy="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420F42DA-8FCE-4DA2-B7F5-35F6BE6D20F6}"/>
              </a:ext>
            </a:extLst>
          </p:cNvPr>
          <p:cNvSpPr txBox="1"/>
          <p:nvPr/>
        </p:nvSpPr>
        <p:spPr>
          <a:xfrm>
            <a:off x="5508104" y="2654286"/>
            <a:ext cx="3190489"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声明</a:t>
            </a:r>
            <a:r>
              <a:rPr kumimoji="1" lang="en-US" altLang="zh-CN" sz="2000" dirty="0">
                <a:solidFill>
                  <a:srgbClr val="FF0000"/>
                </a:solidFill>
                <a:latin typeface="SimHei" panose="02010609060101010101" pitchFamily="49" charset="-122"/>
                <a:ea typeface="SimHei" panose="02010609060101010101" pitchFamily="49" charset="-122"/>
              </a:rPr>
              <a:t>hook</a:t>
            </a:r>
            <a:r>
              <a:rPr kumimoji="1" lang="zh-CN" altLang="en-US" sz="2000" dirty="0">
                <a:solidFill>
                  <a:srgbClr val="FF0000"/>
                </a:solidFill>
                <a:latin typeface="SimHei" panose="02010609060101010101" pitchFamily="49" charset="-122"/>
                <a:ea typeface="SimHei" panose="02010609060101010101" pitchFamily="49" charset="-122"/>
              </a:rPr>
              <a:t>参数，流出流量</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23" name="直接箭头连接符 22">
            <a:extLst>
              <a:ext uri="{FF2B5EF4-FFF2-40B4-BE49-F238E27FC236}">
                <a16:creationId xmlns:a16="http://schemas.microsoft.com/office/drawing/2014/main" id="{2E592494-43DF-4547-9A57-64F145578CE1}"/>
              </a:ext>
            </a:extLst>
          </p:cNvPr>
          <p:cNvCxnSpPr/>
          <p:nvPr/>
        </p:nvCxnSpPr>
        <p:spPr bwMode="auto">
          <a:xfrm>
            <a:off x="5076056" y="3191442"/>
            <a:ext cx="305381" cy="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文本框 23">
            <a:extLst>
              <a:ext uri="{FF2B5EF4-FFF2-40B4-BE49-F238E27FC236}">
                <a16:creationId xmlns:a16="http://schemas.microsoft.com/office/drawing/2014/main" id="{A8AE65B0-9287-4E64-B3D0-E06BB6DAD772}"/>
              </a:ext>
            </a:extLst>
          </p:cNvPr>
          <p:cNvSpPr txBox="1"/>
          <p:nvPr/>
        </p:nvSpPr>
        <p:spPr>
          <a:xfrm>
            <a:off x="5495813" y="2996952"/>
            <a:ext cx="2028515"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创建</a:t>
            </a:r>
            <a:r>
              <a:rPr kumimoji="1" lang="en-US" altLang="zh-CN" sz="2000" dirty="0">
                <a:solidFill>
                  <a:srgbClr val="FF0000"/>
                </a:solidFill>
                <a:latin typeface="SimHei" panose="02010609060101010101" pitchFamily="49" charset="-122"/>
                <a:ea typeface="SimHei" panose="02010609060101010101" pitchFamily="49" charset="-122"/>
              </a:rPr>
              <a:t>hook</a:t>
            </a:r>
          </a:p>
        </p:txBody>
      </p:sp>
      <p:cxnSp>
        <p:nvCxnSpPr>
          <p:cNvPr id="26" name="直接箭头连接符 25">
            <a:extLst>
              <a:ext uri="{FF2B5EF4-FFF2-40B4-BE49-F238E27FC236}">
                <a16:creationId xmlns:a16="http://schemas.microsoft.com/office/drawing/2014/main" id="{D6419433-08A8-48D5-AB89-6330DC8828E2}"/>
              </a:ext>
            </a:extLst>
          </p:cNvPr>
          <p:cNvCxnSpPr/>
          <p:nvPr/>
        </p:nvCxnSpPr>
        <p:spPr bwMode="auto">
          <a:xfrm>
            <a:off x="6660232" y="3573016"/>
            <a:ext cx="0" cy="370696"/>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C07E8D56-CEE9-462A-B113-9B127BC76B49}"/>
              </a:ext>
            </a:extLst>
          </p:cNvPr>
          <p:cNvSpPr txBox="1"/>
          <p:nvPr/>
        </p:nvSpPr>
        <p:spPr>
          <a:xfrm>
            <a:off x="5868144" y="3839280"/>
            <a:ext cx="2016224"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声明</a:t>
            </a:r>
            <a:r>
              <a:rPr kumimoji="1" lang="en-US" altLang="zh-CN" sz="2000" dirty="0">
                <a:solidFill>
                  <a:srgbClr val="FF0000"/>
                </a:solidFill>
                <a:latin typeface="SimHei" panose="02010609060101010101" pitchFamily="49" charset="-122"/>
                <a:ea typeface="SimHei" panose="02010609060101010101" pitchFamily="49" charset="-122"/>
              </a:rPr>
              <a:t>attach</a:t>
            </a:r>
            <a:r>
              <a:rPr kumimoji="1" lang="zh-CN" altLang="en-US" sz="2000" dirty="0">
                <a:solidFill>
                  <a:srgbClr val="FF0000"/>
                </a:solidFill>
                <a:latin typeface="SimHei" panose="02010609060101010101" pitchFamily="49" charset="-122"/>
                <a:ea typeface="SimHei" panose="02010609060101010101" pitchFamily="49" charset="-122"/>
              </a:rPr>
              <a:t>参数</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29" name="直接箭头连接符 28">
            <a:extLst>
              <a:ext uri="{FF2B5EF4-FFF2-40B4-BE49-F238E27FC236}">
                <a16:creationId xmlns:a16="http://schemas.microsoft.com/office/drawing/2014/main" id="{820AC697-FB4F-45F0-B2A2-54ECA3C0F20F}"/>
              </a:ext>
            </a:extLst>
          </p:cNvPr>
          <p:cNvCxnSpPr/>
          <p:nvPr/>
        </p:nvCxnSpPr>
        <p:spPr bwMode="auto">
          <a:xfrm>
            <a:off x="2945116" y="3902270"/>
            <a:ext cx="0" cy="370696"/>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2079288E-A339-467C-94D7-194C9D627517}"/>
              </a:ext>
            </a:extLst>
          </p:cNvPr>
          <p:cNvSpPr txBox="1"/>
          <p:nvPr/>
        </p:nvSpPr>
        <p:spPr>
          <a:xfrm>
            <a:off x="2297044" y="4168534"/>
            <a:ext cx="1626884"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加载</a:t>
            </a:r>
            <a:r>
              <a:rPr kumimoji="1" lang="en-US" altLang="zh-CN" sz="2000" dirty="0">
                <a:solidFill>
                  <a:srgbClr val="FF0000"/>
                </a:solidFill>
                <a:latin typeface="SimHei" panose="02010609060101010101" pitchFamily="49" charset="-122"/>
                <a:ea typeface="SimHei" panose="02010609060101010101" pitchFamily="49" charset="-122"/>
              </a:rPr>
              <a:t>TC</a:t>
            </a:r>
            <a:r>
              <a:rPr kumimoji="1" lang="zh-CN" altLang="en-US" sz="2000" dirty="0">
                <a:solidFill>
                  <a:srgbClr val="FF0000"/>
                </a:solidFill>
                <a:latin typeface="SimHei" panose="02010609060101010101" pitchFamily="49" charset="-122"/>
                <a:ea typeface="SimHei" panose="02010609060101010101" pitchFamily="49" charset="-122"/>
              </a:rPr>
              <a:t>程序</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17" name="直接箭头连接符 16">
            <a:extLst>
              <a:ext uri="{FF2B5EF4-FFF2-40B4-BE49-F238E27FC236}">
                <a16:creationId xmlns:a16="http://schemas.microsoft.com/office/drawing/2014/main" id="{DC288459-6DD9-45C2-84C9-A98FDDF10986}"/>
              </a:ext>
            </a:extLst>
          </p:cNvPr>
          <p:cNvCxnSpPr/>
          <p:nvPr/>
        </p:nvCxnSpPr>
        <p:spPr bwMode="auto">
          <a:xfrm flipV="1">
            <a:off x="3509229" y="1581556"/>
            <a:ext cx="0" cy="541598"/>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28F4D588-BABA-4DA3-9775-185939184C5B}"/>
              </a:ext>
            </a:extLst>
          </p:cNvPr>
          <p:cNvSpPr txBox="1"/>
          <p:nvPr/>
        </p:nvSpPr>
        <p:spPr>
          <a:xfrm>
            <a:off x="2699793" y="1268760"/>
            <a:ext cx="1800200" cy="400110"/>
          </a:xfrm>
          <a:prstGeom prst="rect">
            <a:avLst/>
          </a:prstGeom>
          <a:noFill/>
        </p:spPr>
        <p:txBody>
          <a:bodyPr wrap="square" rtlCol="0">
            <a:spAutoFit/>
          </a:bodyPr>
          <a:lstStyle/>
          <a:p>
            <a:r>
              <a:rPr kumimoji="1" lang="en-US" altLang="zh-CN" sz="2000" dirty="0" err="1">
                <a:solidFill>
                  <a:srgbClr val="CE9178"/>
                </a:solidFill>
                <a:latin typeface="SimHei" panose="02010609060101010101" pitchFamily="49" charset="-122"/>
                <a:ea typeface="SimHei" panose="02010609060101010101" pitchFamily="49" charset="-122"/>
              </a:rPr>
              <a:t>tc</a:t>
            </a:r>
            <a:r>
              <a:rPr kumimoji="1" lang="zh-CN" altLang="en-US" sz="2000" dirty="0">
                <a:solidFill>
                  <a:srgbClr val="CE9178"/>
                </a:solidFill>
                <a:latin typeface="SimHei" panose="02010609060101010101" pitchFamily="49" charset="-122"/>
                <a:ea typeface="SimHei" panose="02010609060101010101" pitchFamily="49" charset="-122"/>
              </a:rPr>
              <a:t>相关结构体</a:t>
            </a:r>
            <a:endParaRPr kumimoji="1" lang="en-US" altLang="zh-CN" sz="2000" dirty="0">
              <a:solidFill>
                <a:srgbClr val="CE9178"/>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44501673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7272808"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加载到网络接口（</a:t>
            </a:r>
            <a:r>
              <a:rPr kumimoji="1" lang="en-US" altLang="zh-CN" sz="2400" dirty="0" err="1">
                <a:latin typeface="SimHei" panose="02010609060101010101" pitchFamily="49" charset="-122"/>
                <a:ea typeface="SimHei" panose="02010609060101010101" pitchFamily="49" charset="-122"/>
              </a:rPr>
              <a:t>libbpf</a:t>
            </a:r>
            <a:r>
              <a:rPr kumimoji="1" lang="zh-CN" altLang="en-US" sz="2400" dirty="0">
                <a:latin typeface="SimHei" panose="02010609060101010101" pitchFamily="49" charset="-122"/>
                <a:ea typeface="SimHei" panose="02010609060101010101" pitchFamily="49" charset="-122"/>
              </a:rPr>
              <a:t>库 </a:t>
            </a:r>
            <a:r>
              <a:rPr kumimoji="1" lang="en-US" altLang="zh-CN" sz="2400" dirty="0">
                <a:latin typeface="SimHei" panose="02010609060101010101" pitchFamily="49" charset="-122"/>
                <a:ea typeface="SimHei" panose="02010609060101010101" pitchFamily="49" charset="-122"/>
              </a:rPr>
              <a:t>| XDP</a:t>
            </a:r>
            <a:r>
              <a:rPr kumimoji="1" lang="zh-CN" altLang="en-US" sz="2400" dirty="0">
                <a:latin typeface="SimHei" panose="02010609060101010101" pitchFamily="49" charset="-122"/>
                <a:ea typeface="SimHei" panose="02010609060101010101" pitchFamily="49" charset="-122"/>
              </a:rPr>
              <a:t>）</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95</a:t>
            </a:fld>
            <a:endParaRPr lang="en-US" altLang="zh-CN"/>
          </a:p>
        </p:txBody>
      </p:sp>
      <p:sp>
        <p:nvSpPr>
          <p:cNvPr id="6" name="文本框 5">
            <a:extLst>
              <a:ext uri="{FF2B5EF4-FFF2-40B4-BE49-F238E27FC236}">
                <a16:creationId xmlns:a16="http://schemas.microsoft.com/office/drawing/2014/main" id="{42C767E7-D200-4EC4-A790-0945476181BA}"/>
              </a:ext>
            </a:extLst>
          </p:cNvPr>
          <p:cNvSpPr txBox="1"/>
          <p:nvPr/>
        </p:nvSpPr>
        <p:spPr>
          <a:xfrm>
            <a:off x="445406" y="2053297"/>
            <a:ext cx="8253187" cy="1323439"/>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b="0" dirty="0">
                <a:solidFill>
                  <a:srgbClr val="D4D4D4"/>
                </a:solidFill>
                <a:effectLst/>
                <a:latin typeface="Consolas" panose="020B0609020204030204" pitchFamily="49" charset="0"/>
              </a:rPr>
              <a:t>    </a:t>
            </a:r>
            <a:r>
              <a:rPr lang="en-US" altLang="zh-CN" sz="2000" b="0" dirty="0">
                <a:solidFill>
                  <a:srgbClr val="569CD6"/>
                </a:solidFill>
                <a:effectLst/>
                <a:latin typeface="Consolas" panose="020B0609020204030204" pitchFamily="49" charset="0"/>
              </a:rPr>
              <a:t>LIBBPF_OPTS</a:t>
            </a:r>
            <a:r>
              <a:rPr lang="en-US" altLang="zh-CN" sz="2000" b="0" dirty="0">
                <a:solidFill>
                  <a:srgbClr val="D4D4D4"/>
                </a:solidFill>
                <a:effectLst/>
                <a:latin typeface="Consolas" panose="020B0609020204030204" pitchFamily="49" charset="0"/>
              </a:rPr>
              <a:t>(</a:t>
            </a:r>
            <a:r>
              <a:rPr lang="en-US" altLang="zh-CN" sz="2000" b="0" dirty="0" err="1">
                <a:solidFill>
                  <a:srgbClr val="CE9178"/>
                </a:solidFill>
                <a:effectLst/>
                <a:latin typeface="Consolas" panose="020B0609020204030204" pitchFamily="49" charset="0"/>
              </a:rPr>
              <a:t>bpf_xdp_attach_opts</a:t>
            </a:r>
            <a:r>
              <a:rPr lang="en-US" altLang="zh-CN" sz="2000" b="0" dirty="0">
                <a:solidFill>
                  <a:srgbClr val="D4D4D4"/>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opts</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a:solidFill>
                  <a:srgbClr val="9CDCFE"/>
                </a:solidFill>
                <a:effectLst/>
                <a:latin typeface="Consolas" panose="020B0609020204030204" pitchFamily="49" charset="0"/>
              </a:rPr>
              <a:t>err</a:t>
            </a:r>
            <a:r>
              <a:rPr lang="en-US" altLang="zh-CN" sz="2000" b="0" dirty="0">
                <a:solidFill>
                  <a:srgbClr val="D4D4D4"/>
                </a:solidFill>
                <a:effectLst/>
                <a:latin typeface="Consolas" panose="020B0609020204030204" pitchFamily="49" charset="0"/>
              </a:rPr>
              <a:t> = </a:t>
            </a:r>
            <a:r>
              <a:rPr lang="en-US" altLang="zh-CN" sz="2000" b="0" dirty="0" err="1">
                <a:solidFill>
                  <a:srgbClr val="DCDCAA"/>
                </a:solidFill>
                <a:effectLst/>
                <a:latin typeface="Consolas" panose="020B0609020204030204" pitchFamily="49" charset="0"/>
              </a:rPr>
              <a:t>bpf_xdp_attach</a:t>
            </a:r>
            <a:r>
              <a:rPr lang="en-US" altLang="zh-CN" sz="2000" b="0" dirty="0">
                <a:solidFill>
                  <a:srgbClr val="D4D4D4"/>
                </a:solidFill>
                <a:effectLst/>
                <a:latin typeface="Consolas" panose="020B0609020204030204" pitchFamily="49" charset="0"/>
              </a:rPr>
              <a:t>(</a:t>
            </a:r>
            <a:r>
              <a:rPr lang="en-US" altLang="zh-CN" sz="2000" b="0" dirty="0" err="1">
                <a:solidFill>
                  <a:srgbClr val="DCDCAA"/>
                </a:solidFill>
                <a:effectLst/>
                <a:latin typeface="Consolas" panose="020B0609020204030204" pitchFamily="49" charset="0"/>
              </a:rPr>
              <a:t>if_nametoindex</a:t>
            </a:r>
            <a:r>
              <a:rPr lang="en-US" altLang="zh-CN" sz="2000" b="0" dirty="0">
                <a:solidFill>
                  <a:srgbClr val="D4D4D4"/>
                </a:solidFill>
                <a:effectLst/>
                <a:latin typeface="Consolas" panose="020B0609020204030204" pitchFamily="49" charset="0"/>
              </a:rPr>
              <a:t>(</a:t>
            </a:r>
            <a:r>
              <a:rPr lang="en-US" altLang="zh-CN" sz="2000" b="0" dirty="0">
                <a:solidFill>
                  <a:srgbClr val="CE9178"/>
                </a:solidFill>
                <a:effectLst/>
                <a:latin typeface="Consolas" panose="020B0609020204030204" pitchFamily="49" charset="0"/>
              </a:rPr>
              <a:t>"ens4f1"</a:t>
            </a:r>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fd</a:t>
            </a:r>
            <a:r>
              <a:rPr lang="en-US" altLang="zh-CN" sz="2000" b="0" dirty="0">
                <a:solidFill>
                  <a:srgbClr val="D4D4D4"/>
                </a:solidFill>
                <a:effectLst/>
                <a:latin typeface="Consolas" panose="020B0609020204030204" pitchFamily="49" charset="0"/>
              </a:rPr>
              <a:t>, </a:t>
            </a:r>
            <a:r>
              <a:rPr lang="en-US" altLang="zh-CN" sz="2000" b="0" dirty="0">
                <a:solidFill>
                  <a:srgbClr val="CE9178"/>
                </a:solidFill>
                <a:effectLst/>
                <a:latin typeface="Consolas" panose="020B0609020204030204" pitchFamily="49" charset="0"/>
              </a:rPr>
              <a:t>XDP_FLAGS_REPLACE</a:t>
            </a:r>
            <a:r>
              <a:rPr lang="en-US" altLang="zh-CN" sz="2000" b="0" dirty="0">
                <a:solidFill>
                  <a:srgbClr val="D4D4D4"/>
                </a:solidFill>
                <a:effectLst/>
                <a:latin typeface="Consolas" panose="020B0609020204030204" pitchFamily="49" charset="0"/>
              </a:rPr>
              <a:t>, &amp;opts);</a:t>
            </a:r>
          </a:p>
          <a:p>
            <a:r>
              <a:rPr lang="en-US" altLang="zh-CN" sz="2000" b="0" dirty="0">
                <a:solidFill>
                  <a:srgbClr val="D4D4D4"/>
                </a:solidFill>
                <a:effectLst/>
                <a:latin typeface="Consolas" panose="020B0609020204030204" pitchFamily="49" charset="0"/>
              </a:rPr>
              <a:t>}</a:t>
            </a:r>
          </a:p>
        </p:txBody>
      </p:sp>
      <p:sp>
        <p:nvSpPr>
          <p:cNvPr id="13" name="内容占位符 3">
            <a:extLst>
              <a:ext uri="{FF2B5EF4-FFF2-40B4-BE49-F238E27FC236}">
                <a16:creationId xmlns:a16="http://schemas.microsoft.com/office/drawing/2014/main" id="{86A76CB2-BA6F-425C-89C9-20F8639A80E0}"/>
              </a:ext>
            </a:extLst>
          </p:cNvPr>
          <p:cNvSpPr txBox="1">
            <a:spLocks/>
          </p:cNvSpPr>
          <p:nvPr/>
        </p:nvSpPr>
        <p:spPr>
          <a:xfrm>
            <a:off x="539552" y="3789040"/>
            <a:ext cx="8253187" cy="2384979"/>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只有一部，加载（</a:t>
            </a:r>
            <a:r>
              <a:rPr lang="en-US" altLang="zh-CN" sz="2000" b="0" kern="0" dirty="0">
                <a:latin typeface="+mn-lt"/>
                <a:ea typeface="宋体" panose="02010600030101010101" pitchFamily="2" charset="-122"/>
                <a:cs typeface="Tahoma" panose="020B0604030504040204" pitchFamily="34" charset="0"/>
              </a:rPr>
              <a:t>attach</a:t>
            </a:r>
            <a:r>
              <a:rPr lang="zh-CN" altLang="en-US" sz="2000" b="0" kern="0" dirty="0">
                <a:latin typeface="+mn-lt"/>
                <a:ea typeface="宋体" panose="02010600030101010101" pitchFamily="2" charset="-122"/>
                <a:cs typeface="Tahoma" panose="020B0604030504040204" pitchFamily="34" charset="0"/>
              </a:rPr>
              <a:t>）</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程序</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首先声明</a:t>
            </a:r>
            <a:r>
              <a:rPr lang="en-US" altLang="zh-CN" sz="2000" b="0" kern="0" dirty="0">
                <a:latin typeface="+mn-lt"/>
                <a:ea typeface="宋体" panose="02010600030101010101" pitchFamily="2" charset="-122"/>
                <a:cs typeface="Tahoma" panose="020B0604030504040204" pitchFamily="34" charset="0"/>
              </a:rPr>
              <a:t>attach</a:t>
            </a:r>
            <a:r>
              <a:rPr lang="zh-CN" altLang="en-US" sz="2000" b="0" kern="0" dirty="0">
                <a:latin typeface="+mn-lt"/>
                <a:ea typeface="宋体" panose="02010600030101010101" pitchFamily="2" charset="-122"/>
                <a:cs typeface="Tahoma" panose="020B0604030504040204" pitchFamily="34" charset="0"/>
              </a:rPr>
              <a:t>参数，该参数目前无实际左右，然后在加载函数（</a:t>
            </a:r>
            <a:r>
              <a:rPr lang="en-US" altLang="zh-CN" sz="2000" b="0" kern="0" dirty="0" err="1">
                <a:latin typeface="+mn-lt"/>
                <a:ea typeface="宋体" panose="02010600030101010101" pitchFamily="2" charset="-122"/>
                <a:cs typeface="Tahoma" panose="020B0604030504040204" pitchFamily="34" charset="0"/>
              </a:rPr>
              <a:t>bpf_xdp_attach</a:t>
            </a:r>
            <a:r>
              <a:rPr lang="zh-CN" altLang="en-US" sz="2000" b="0" kern="0" dirty="0">
                <a:latin typeface="+mn-lt"/>
                <a:ea typeface="宋体" panose="02010600030101010101" pitchFamily="2" charset="-122"/>
                <a:cs typeface="Tahoma" panose="020B0604030504040204" pitchFamily="34" charset="0"/>
              </a:rPr>
              <a:t>）中指定网卡接口与</a:t>
            </a:r>
            <a:r>
              <a:rPr lang="en-US" altLang="zh-CN" sz="2000" b="0" kern="0" dirty="0" err="1">
                <a:latin typeface="+mn-lt"/>
                <a:ea typeface="宋体" panose="02010600030101010101" pitchFamily="2" charset="-122"/>
                <a:cs typeface="Tahoma" panose="020B0604030504040204" pitchFamily="34" charset="0"/>
              </a:rPr>
              <a:t>fd</a:t>
            </a:r>
            <a:endParaRPr lang="en-US" altLang="zh-CN" sz="2000" b="0" kern="0" dirty="0">
              <a:latin typeface="+mn-lt"/>
              <a:ea typeface="宋体" panose="02010600030101010101" pitchFamily="2" charset="-122"/>
              <a:cs typeface="Tahoma" panose="020B0604030504040204" pitchFamily="34" charset="0"/>
            </a:endParaRPr>
          </a:p>
          <a:p>
            <a:endParaRPr lang="en-US" altLang="zh-CN" sz="2000" kern="0" dirty="0">
              <a:latin typeface="+mn-lt"/>
              <a:ea typeface="宋体" panose="02010600030101010101" pitchFamily="2" charset="-122"/>
              <a:cs typeface="Tahoma" panose="020B0604030504040204" pitchFamily="34" charset="0"/>
            </a:endParaRPr>
          </a:p>
        </p:txBody>
      </p:sp>
      <p:cxnSp>
        <p:nvCxnSpPr>
          <p:cNvPr id="16" name="直接箭头连接符 15">
            <a:extLst>
              <a:ext uri="{FF2B5EF4-FFF2-40B4-BE49-F238E27FC236}">
                <a16:creationId xmlns:a16="http://schemas.microsoft.com/office/drawing/2014/main" id="{81C209FE-4776-4F51-8F27-06BD1002CAE1}"/>
              </a:ext>
            </a:extLst>
          </p:cNvPr>
          <p:cNvCxnSpPr/>
          <p:nvPr/>
        </p:nvCxnSpPr>
        <p:spPr bwMode="auto">
          <a:xfrm flipV="1">
            <a:off x="6516216" y="1802123"/>
            <a:ext cx="0" cy="642062"/>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文本框 19">
            <a:extLst>
              <a:ext uri="{FF2B5EF4-FFF2-40B4-BE49-F238E27FC236}">
                <a16:creationId xmlns:a16="http://schemas.microsoft.com/office/drawing/2014/main" id="{4A7F9E54-921D-4BF7-9F9B-AB7339E53E78}"/>
              </a:ext>
            </a:extLst>
          </p:cNvPr>
          <p:cNvSpPr txBox="1"/>
          <p:nvPr/>
        </p:nvSpPr>
        <p:spPr>
          <a:xfrm>
            <a:off x="5772641" y="1368437"/>
            <a:ext cx="1474858" cy="400110"/>
          </a:xfrm>
          <a:prstGeom prst="rect">
            <a:avLst/>
          </a:prstGeom>
          <a:noFill/>
        </p:spPr>
        <p:txBody>
          <a:bodyPr wrap="square" rtlCol="0">
            <a:spAutoFit/>
          </a:bodyPr>
          <a:lstStyle/>
          <a:p>
            <a:r>
              <a:rPr kumimoji="1" lang="zh-CN" altLang="en-US" sz="2000" dirty="0">
                <a:solidFill>
                  <a:srgbClr val="CE9178"/>
                </a:solidFill>
                <a:latin typeface="SimHei" panose="02010609060101010101" pitchFamily="49" charset="-122"/>
                <a:ea typeface="SimHei" panose="02010609060101010101" pitchFamily="49" charset="-122"/>
              </a:rPr>
              <a:t>网卡接口名</a:t>
            </a:r>
            <a:endParaRPr kumimoji="1" lang="en-US" altLang="zh-CN" sz="2000" dirty="0">
              <a:solidFill>
                <a:srgbClr val="CE9178"/>
              </a:solidFill>
              <a:latin typeface="SimHei" panose="02010609060101010101" pitchFamily="49" charset="-122"/>
              <a:ea typeface="SimHei" panose="02010609060101010101" pitchFamily="49" charset="-122"/>
            </a:endParaRPr>
          </a:p>
        </p:txBody>
      </p:sp>
      <p:cxnSp>
        <p:nvCxnSpPr>
          <p:cNvPr id="21" name="直接箭头连接符 20">
            <a:extLst>
              <a:ext uri="{FF2B5EF4-FFF2-40B4-BE49-F238E27FC236}">
                <a16:creationId xmlns:a16="http://schemas.microsoft.com/office/drawing/2014/main" id="{4AF3FCA1-FF72-45CF-AEB8-BAEC7B5D5383}"/>
              </a:ext>
            </a:extLst>
          </p:cNvPr>
          <p:cNvCxnSpPr/>
          <p:nvPr/>
        </p:nvCxnSpPr>
        <p:spPr bwMode="auto">
          <a:xfrm>
            <a:off x="6588224" y="2273088"/>
            <a:ext cx="305381" cy="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本框 21">
            <a:extLst>
              <a:ext uri="{FF2B5EF4-FFF2-40B4-BE49-F238E27FC236}">
                <a16:creationId xmlns:a16="http://schemas.microsoft.com/office/drawing/2014/main" id="{420F42DA-8FCE-4DA2-B7F5-35F6BE6D20F6}"/>
              </a:ext>
            </a:extLst>
          </p:cNvPr>
          <p:cNvSpPr txBox="1"/>
          <p:nvPr/>
        </p:nvSpPr>
        <p:spPr>
          <a:xfrm>
            <a:off x="6805595" y="2053297"/>
            <a:ext cx="2028516"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声明</a:t>
            </a:r>
            <a:r>
              <a:rPr kumimoji="1" lang="en-US" altLang="zh-CN" sz="2000" dirty="0">
                <a:solidFill>
                  <a:srgbClr val="FF0000"/>
                </a:solidFill>
                <a:latin typeface="SimHei" panose="02010609060101010101" pitchFamily="49" charset="-122"/>
                <a:ea typeface="SimHei" panose="02010609060101010101" pitchFamily="49" charset="-122"/>
              </a:rPr>
              <a:t>attach</a:t>
            </a:r>
            <a:r>
              <a:rPr kumimoji="1" lang="zh-CN" altLang="en-US" sz="2000" dirty="0">
                <a:solidFill>
                  <a:srgbClr val="FF0000"/>
                </a:solidFill>
                <a:latin typeface="SimHei" panose="02010609060101010101" pitchFamily="49" charset="-122"/>
                <a:ea typeface="SimHei" panose="02010609060101010101" pitchFamily="49" charset="-122"/>
              </a:rPr>
              <a:t>参数</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29" name="直接箭头连接符 28">
            <a:extLst>
              <a:ext uri="{FF2B5EF4-FFF2-40B4-BE49-F238E27FC236}">
                <a16:creationId xmlns:a16="http://schemas.microsoft.com/office/drawing/2014/main" id="{820AC697-FB4F-45F0-B2A2-54ECA3C0F20F}"/>
              </a:ext>
            </a:extLst>
          </p:cNvPr>
          <p:cNvCxnSpPr/>
          <p:nvPr/>
        </p:nvCxnSpPr>
        <p:spPr bwMode="auto">
          <a:xfrm>
            <a:off x="4283968" y="2924944"/>
            <a:ext cx="864095" cy="0"/>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文本框 29">
            <a:extLst>
              <a:ext uri="{FF2B5EF4-FFF2-40B4-BE49-F238E27FC236}">
                <a16:creationId xmlns:a16="http://schemas.microsoft.com/office/drawing/2014/main" id="{2079288E-A339-467C-94D7-194C9D627517}"/>
              </a:ext>
            </a:extLst>
          </p:cNvPr>
          <p:cNvSpPr txBox="1"/>
          <p:nvPr/>
        </p:nvSpPr>
        <p:spPr>
          <a:xfrm>
            <a:off x="5137413" y="2710405"/>
            <a:ext cx="1626884" cy="400110"/>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加载</a:t>
            </a:r>
            <a:r>
              <a:rPr kumimoji="1" lang="en-US" altLang="zh-CN" sz="2000" dirty="0">
                <a:solidFill>
                  <a:srgbClr val="FF0000"/>
                </a:solidFill>
                <a:latin typeface="SimHei" panose="02010609060101010101" pitchFamily="49" charset="-122"/>
                <a:ea typeface="SimHei" panose="02010609060101010101" pitchFamily="49" charset="-122"/>
              </a:rPr>
              <a:t>XDP</a:t>
            </a:r>
            <a:r>
              <a:rPr kumimoji="1" lang="zh-CN" altLang="en-US" sz="2000" dirty="0">
                <a:solidFill>
                  <a:srgbClr val="FF0000"/>
                </a:solidFill>
                <a:latin typeface="SimHei" panose="02010609060101010101" pitchFamily="49" charset="-122"/>
                <a:ea typeface="SimHei" panose="02010609060101010101" pitchFamily="49" charset="-122"/>
              </a:rPr>
              <a:t>程序</a:t>
            </a:r>
            <a:endParaRPr kumimoji="1" lang="en-US" altLang="zh-CN" sz="2000" dirty="0">
              <a:solidFill>
                <a:srgbClr val="FF0000"/>
              </a:solidFill>
              <a:latin typeface="SimHei" panose="02010609060101010101" pitchFamily="49" charset="-122"/>
              <a:ea typeface="SimHei" panose="02010609060101010101" pitchFamily="49" charset="-122"/>
            </a:endParaRPr>
          </a:p>
        </p:txBody>
      </p:sp>
      <p:cxnSp>
        <p:nvCxnSpPr>
          <p:cNvPr id="17" name="直接箭头连接符 16">
            <a:extLst>
              <a:ext uri="{FF2B5EF4-FFF2-40B4-BE49-F238E27FC236}">
                <a16:creationId xmlns:a16="http://schemas.microsoft.com/office/drawing/2014/main" id="{DC288459-6DD9-45C2-84C9-A98FDDF10986}"/>
              </a:ext>
            </a:extLst>
          </p:cNvPr>
          <p:cNvCxnSpPr/>
          <p:nvPr/>
        </p:nvCxnSpPr>
        <p:spPr bwMode="auto">
          <a:xfrm flipV="1">
            <a:off x="3509229" y="1581556"/>
            <a:ext cx="18656" cy="541598"/>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28F4D588-BABA-4DA3-9775-185939184C5B}"/>
              </a:ext>
            </a:extLst>
          </p:cNvPr>
          <p:cNvSpPr txBox="1"/>
          <p:nvPr/>
        </p:nvSpPr>
        <p:spPr>
          <a:xfrm>
            <a:off x="2627783" y="1257288"/>
            <a:ext cx="1944216" cy="400110"/>
          </a:xfrm>
          <a:prstGeom prst="rect">
            <a:avLst/>
          </a:prstGeom>
          <a:noFill/>
        </p:spPr>
        <p:txBody>
          <a:bodyPr wrap="square" rtlCol="0">
            <a:spAutoFit/>
          </a:bodyPr>
          <a:lstStyle/>
          <a:p>
            <a:r>
              <a:rPr kumimoji="1" lang="en-US" altLang="zh-CN" sz="2000" dirty="0">
                <a:solidFill>
                  <a:srgbClr val="CE9178"/>
                </a:solidFill>
                <a:latin typeface="SimHei" panose="02010609060101010101" pitchFamily="49" charset="-122"/>
                <a:ea typeface="SimHei" panose="02010609060101010101" pitchFamily="49" charset="-122"/>
              </a:rPr>
              <a:t>XDP</a:t>
            </a:r>
            <a:r>
              <a:rPr kumimoji="1" lang="zh-CN" altLang="en-US" sz="2000" dirty="0">
                <a:solidFill>
                  <a:srgbClr val="CE9178"/>
                </a:solidFill>
                <a:latin typeface="SimHei" panose="02010609060101010101" pitchFamily="49" charset="-122"/>
                <a:ea typeface="SimHei" panose="02010609060101010101" pitchFamily="49" charset="-122"/>
              </a:rPr>
              <a:t>相关结构体</a:t>
            </a:r>
            <a:endParaRPr kumimoji="1" lang="en-US" altLang="zh-CN" sz="2000" dirty="0">
              <a:solidFill>
                <a:srgbClr val="CE9178"/>
              </a:solidFill>
              <a:latin typeface="SimHei" panose="02010609060101010101" pitchFamily="49" charset="-122"/>
              <a:ea typeface="SimHei" panose="02010609060101010101" pitchFamily="49" charset="-122"/>
            </a:endParaRPr>
          </a:p>
        </p:txBody>
      </p:sp>
      <p:cxnSp>
        <p:nvCxnSpPr>
          <p:cNvPr id="25" name="直接箭头连接符 24">
            <a:extLst>
              <a:ext uri="{FF2B5EF4-FFF2-40B4-BE49-F238E27FC236}">
                <a16:creationId xmlns:a16="http://schemas.microsoft.com/office/drawing/2014/main" id="{F207BA49-3E1B-47B3-8C9A-E5FAAE057984}"/>
              </a:ext>
            </a:extLst>
          </p:cNvPr>
          <p:cNvCxnSpPr/>
          <p:nvPr/>
        </p:nvCxnSpPr>
        <p:spPr bwMode="auto">
          <a:xfrm>
            <a:off x="1948438" y="3029663"/>
            <a:ext cx="0" cy="306196"/>
          </a:xfrm>
          <a:prstGeom prst="straightConnector1">
            <a:avLst/>
          </a:prstGeom>
          <a:solidFill>
            <a:schemeClr val="accent1"/>
          </a:solidFill>
          <a:ln w="25400" cap="flat" cmpd="sng" algn="ctr">
            <a:solidFill>
              <a:srgbClr val="CE9178"/>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 name="文本框 27">
            <a:extLst>
              <a:ext uri="{FF2B5EF4-FFF2-40B4-BE49-F238E27FC236}">
                <a16:creationId xmlns:a16="http://schemas.microsoft.com/office/drawing/2014/main" id="{63AF2AF9-A417-4AD6-9132-8658B283DBF8}"/>
              </a:ext>
            </a:extLst>
          </p:cNvPr>
          <p:cNvSpPr txBox="1"/>
          <p:nvPr/>
        </p:nvSpPr>
        <p:spPr>
          <a:xfrm>
            <a:off x="438431" y="3335859"/>
            <a:ext cx="3524724" cy="400110"/>
          </a:xfrm>
          <a:prstGeom prst="rect">
            <a:avLst/>
          </a:prstGeom>
          <a:noFill/>
        </p:spPr>
        <p:txBody>
          <a:bodyPr wrap="square" rtlCol="0">
            <a:spAutoFit/>
          </a:bodyPr>
          <a:lstStyle/>
          <a:p>
            <a:r>
              <a:rPr kumimoji="1" lang="zh-CN" altLang="en-US" sz="2000" dirty="0">
                <a:solidFill>
                  <a:srgbClr val="CE9178"/>
                </a:solidFill>
                <a:latin typeface="SimHei" panose="02010609060101010101" pitchFamily="49" charset="-122"/>
                <a:ea typeface="SimHei" panose="02010609060101010101" pitchFamily="49" charset="-122"/>
              </a:rPr>
              <a:t>替换该接口已有的</a:t>
            </a:r>
            <a:r>
              <a:rPr kumimoji="1" lang="en-US" altLang="zh-CN" sz="2000" dirty="0">
                <a:solidFill>
                  <a:srgbClr val="CE9178"/>
                </a:solidFill>
                <a:latin typeface="SimHei" panose="02010609060101010101" pitchFamily="49" charset="-122"/>
                <a:ea typeface="SimHei" panose="02010609060101010101" pitchFamily="49" charset="-122"/>
              </a:rPr>
              <a:t>XDP</a:t>
            </a:r>
            <a:r>
              <a:rPr kumimoji="1" lang="zh-CN" altLang="en-US" sz="2000" dirty="0">
                <a:solidFill>
                  <a:srgbClr val="CE9178"/>
                </a:solidFill>
                <a:latin typeface="SimHei" panose="02010609060101010101" pitchFamily="49" charset="-122"/>
                <a:ea typeface="SimHei" panose="02010609060101010101" pitchFamily="49" charset="-122"/>
              </a:rPr>
              <a:t>程序</a:t>
            </a:r>
            <a:endParaRPr kumimoji="1" lang="en-US" altLang="zh-CN" sz="2000" dirty="0">
              <a:solidFill>
                <a:srgbClr val="CE9178"/>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439999806"/>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（出口流量）效果</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96</a:t>
            </a:fld>
            <a:endParaRPr lang="en-US" altLang="zh-CN"/>
          </a:p>
        </p:txBody>
      </p:sp>
      <p:pic>
        <p:nvPicPr>
          <p:cNvPr id="6" name="图片 5">
            <a:extLst>
              <a:ext uri="{FF2B5EF4-FFF2-40B4-BE49-F238E27FC236}">
                <a16:creationId xmlns:a16="http://schemas.microsoft.com/office/drawing/2014/main" id="{408D24D9-A383-496A-915D-AA0BF8B7CE4F}"/>
              </a:ext>
            </a:extLst>
          </p:cNvPr>
          <p:cNvPicPr>
            <a:picLocks noChangeAspect="1"/>
          </p:cNvPicPr>
          <p:nvPr/>
        </p:nvPicPr>
        <p:blipFill>
          <a:blip r:embed="rId3"/>
          <a:stretch>
            <a:fillRect/>
          </a:stretch>
        </p:blipFill>
        <p:spPr>
          <a:xfrm>
            <a:off x="541877" y="2481262"/>
            <a:ext cx="7211626" cy="2333518"/>
          </a:xfrm>
          <a:prstGeom prst="rect">
            <a:avLst/>
          </a:prstGeom>
        </p:spPr>
      </p:pic>
      <p:sp>
        <p:nvSpPr>
          <p:cNvPr id="13" name="文本框 12">
            <a:extLst>
              <a:ext uri="{FF2B5EF4-FFF2-40B4-BE49-F238E27FC236}">
                <a16:creationId xmlns:a16="http://schemas.microsoft.com/office/drawing/2014/main" id="{B20BCB58-472A-44A3-A8E5-782C38E70E08}"/>
              </a:ext>
            </a:extLst>
          </p:cNvPr>
          <p:cNvSpPr txBox="1"/>
          <p:nvPr/>
        </p:nvSpPr>
        <p:spPr>
          <a:xfrm>
            <a:off x="539552" y="5581455"/>
            <a:ext cx="4572000" cy="369332"/>
          </a:xfrm>
          <a:prstGeom prst="rect">
            <a:avLst/>
          </a:prstGeom>
          <a:noFill/>
        </p:spPr>
        <p:txBody>
          <a:bodyPr wrap="square">
            <a:spAutoFit/>
          </a:bodyPr>
          <a:lstStyle/>
          <a:p>
            <a:r>
              <a:rPr lang="zh-CN" altLang="en-US" dirty="0"/>
              <a:t>tc qdisc del dev </a:t>
            </a:r>
            <a:r>
              <a:rPr lang="en-US" altLang="zh-CN" dirty="0"/>
              <a:t>ens4f1</a:t>
            </a:r>
            <a:r>
              <a:rPr lang="zh-CN" altLang="en-US" dirty="0"/>
              <a:t> clsact</a:t>
            </a:r>
          </a:p>
        </p:txBody>
      </p:sp>
      <p:sp>
        <p:nvSpPr>
          <p:cNvPr id="4" name="文本框 3">
            <a:extLst>
              <a:ext uri="{FF2B5EF4-FFF2-40B4-BE49-F238E27FC236}">
                <a16:creationId xmlns:a16="http://schemas.microsoft.com/office/drawing/2014/main" id="{D9B92629-202D-CDFB-A466-E00E515256B6}"/>
              </a:ext>
            </a:extLst>
          </p:cNvPr>
          <p:cNvSpPr txBox="1"/>
          <p:nvPr/>
        </p:nvSpPr>
        <p:spPr>
          <a:xfrm>
            <a:off x="516672" y="4967285"/>
            <a:ext cx="4572000" cy="461665"/>
          </a:xfrm>
          <a:prstGeom prst="rect">
            <a:avLst/>
          </a:prstGeom>
          <a:noFill/>
        </p:spPr>
        <p:txBody>
          <a:bodyPr wrap="square">
            <a:spAutoFit/>
          </a:bodyPr>
          <a:lstStyle/>
          <a:p>
            <a:r>
              <a:rPr kumimoji="1" lang="en-US" altLang="zh-CN" sz="2400" dirty="0">
                <a:latin typeface="SimHei" panose="02010609060101010101" pitchFamily="49" charset="-122"/>
                <a:ea typeface="SimHei" panose="02010609060101010101" pitchFamily="49" charset="-122"/>
              </a:rPr>
              <a:t>TC</a:t>
            </a:r>
            <a:r>
              <a:rPr kumimoji="1" lang="zh-CN" altLang="en-US" sz="2400" dirty="0">
                <a:latin typeface="SimHei" panose="02010609060101010101" pitchFamily="49" charset="-122"/>
                <a:ea typeface="SimHei" panose="02010609060101010101" pitchFamily="49" charset="-122"/>
              </a:rPr>
              <a:t>卸载命令</a:t>
            </a:r>
            <a:endParaRPr lang="zh-CN" altLang="en-US" sz="2400" dirty="0"/>
          </a:p>
        </p:txBody>
      </p:sp>
    </p:spTree>
    <p:extLst>
      <p:ext uri="{BB962C8B-B14F-4D97-AF65-F5344CB8AC3E}">
        <p14:creationId xmlns:p14="http://schemas.microsoft.com/office/powerpoint/2010/main" val="4041553341"/>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效果</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p:txBody>
          <a:bodyPr/>
          <a:lstStyle/>
          <a:p>
            <a:pPr>
              <a:defRPr/>
            </a:pPr>
            <a:fld id="{2BE9E919-A463-264A-AD28-C5A0DC5B5896}" type="slidenum">
              <a:rPr lang="en-US" altLang="zh-CN" smtClean="0"/>
              <a:pPr>
                <a:defRPr/>
              </a:pPr>
              <a:t>97</a:t>
            </a:fld>
            <a:endParaRPr lang="en-US" altLang="zh-CN"/>
          </a:p>
        </p:txBody>
      </p:sp>
      <p:pic>
        <p:nvPicPr>
          <p:cNvPr id="6" name="图片 5">
            <a:extLst>
              <a:ext uri="{FF2B5EF4-FFF2-40B4-BE49-F238E27FC236}">
                <a16:creationId xmlns:a16="http://schemas.microsoft.com/office/drawing/2014/main" id="{408D24D9-A383-496A-915D-AA0BF8B7CE4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0484" y="2504925"/>
            <a:ext cx="7211626" cy="1251100"/>
          </a:xfrm>
          <a:prstGeom prst="rect">
            <a:avLst/>
          </a:prstGeom>
        </p:spPr>
      </p:pic>
      <p:sp>
        <p:nvSpPr>
          <p:cNvPr id="8" name="文本框 7">
            <a:extLst>
              <a:ext uri="{FF2B5EF4-FFF2-40B4-BE49-F238E27FC236}">
                <a16:creationId xmlns:a16="http://schemas.microsoft.com/office/drawing/2014/main" id="{E6104B49-48B8-460E-9AF8-B104CF18A16B}"/>
              </a:ext>
            </a:extLst>
          </p:cNvPr>
          <p:cNvSpPr txBox="1"/>
          <p:nvPr/>
        </p:nvSpPr>
        <p:spPr>
          <a:xfrm>
            <a:off x="569308" y="4815165"/>
            <a:ext cx="4572000" cy="369332"/>
          </a:xfrm>
          <a:prstGeom prst="rect">
            <a:avLst/>
          </a:prstGeom>
          <a:noFill/>
        </p:spPr>
        <p:txBody>
          <a:bodyPr wrap="square">
            <a:spAutoFit/>
          </a:bodyPr>
          <a:lstStyle/>
          <a:p>
            <a:r>
              <a:rPr lang="zh-CN" altLang="en-US" dirty="0"/>
              <a:t>ip link set dev ens4f1 xdp off</a:t>
            </a:r>
          </a:p>
        </p:txBody>
      </p:sp>
      <p:sp>
        <p:nvSpPr>
          <p:cNvPr id="4" name="文本框 3">
            <a:extLst>
              <a:ext uri="{FF2B5EF4-FFF2-40B4-BE49-F238E27FC236}">
                <a16:creationId xmlns:a16="http://schemas.microsoft.com/office/drawing/2014/main" id="{5DE20F30-3E07-75C5-357D-1DD9E325FAF8}"/>
              </a:ext>
            </a:extLst>
          </p:cNvPr>
          <p:cNvSpPr txBox="1"/>
          <p:nvPr/>
        </p:nvSpPr>
        <p:spPr>
          <a:xfrm>
            <a:off x="569308" y="4217729"/>
            <a:ext cx="4572000" cy="461665"/>
          </a:xfrm>
          <a:prstGeom prst="rect">
            <a:avLst/>
          </a:prstGeom>
          <a:noFill/>
        </p:spPr>
        <p:txBody>
          <a:bodyPr wrap="square">
            <a:spAutoFit/>
          </a:bodyPr>
          <a:lstStyle/>
          <a:p>
            <a:r>
              <a:rPr kumimoji="1" lang="en-US" altLang="zh-CN" sz="2400" dirty="0">
                <a:latin typeface="SimHei" panose="02010609060101010101" pitchFamily="49" charset="-122"/>
                <a:ea typeface="SimHei" panose="02010609060101010101" pitchFamily="49" charset="-122"/>
              </a:rPr>
              <a:t>XDP</a:t>
            </a:r>
            <a:r>
              <a:rPr kumimoji="1" lang="zh-CN" altLang="en-US" sz="2400" dirty="0">
                <a:latin typeface="SimHei" panose="02010609060101010101" pitchFamily="49" charset="-122"/>
                <a:ea typeface="SimHei" panose="02010609060101010101" pitchFamily="49" charset="-122"/>
              </a:rPr>
              <a:t>卸载命令</a:t>
            </a:r>
            <a:endParaRPr lang="zh-CN" altLang="en-US" sz="2400" dirty="0"/>
          </a:p>
        </p:txBody>
      </p:sp>
    </p:spTree>
    <p:extLst>
      <p:ext uri="{BB962C8B-B14F-4D97-AF65-F5344CB8AC3E}">
        <p14:creationId xmlns:p14="http://schemas.microsoft.com/office/powerpoint/2010/main" val="3194786313"/>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7272808"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例子介绍</a:t>
            </a:r>
          </a:p>
        </p:txBody>
      </p:sp>
      <p:sp>
        <p:nvSpPr>
          <p:cNvPr id="2" name="灯片编号占位符 1">
            <a:extLst>
              <a:ext uri="{FF2B5EF4-FFF2-40B4-BE49-F238E27FC236}">
                <a16:creationId xmlns:a16="http://schemas.microsoft.com/office/drawing/2014/main" id="{DAA47E70-46EB-45DF-2BD9-8C5E81D7D6AF}"/>
              </a:ext>
            </a:extLst>
          </p:cNvPr>
          <p:cNvSpPr>
            <a:spLocks noGrp="1"/>
          </p:cNvSpPr>
          <p:nvPr>
            <p:ph type="sldNum" sz="quarter" idx="12"/>
          </p:nvPr>
        </p:nvSpPr>
        <p:spPr>
          <a:xfrm>
            <a:off x="7042150" y="5766966"/>
            <a:ext cx="1905000" cy="457200"/>
          </a:xfrm>
        </p:spPr>
        <p:txBody>
          <a:bodyPr/>
          <a:lstStyle/>
          <a:p>
            <a:pPr>
              <a:defRPr/>
            </a:pPr>
            <a:fld id="{2BE9E919-A463-264A-AD28-C5A0DC5B5896}" type="slidenum">
              <a:rPr lang="en-US" altLang="zh-CN" smtClean="0"/>
              <a:pPr>
                <a:defRPr/>
              </a:pPr>
              <a:t>98</a:t>
            </a:fld>
            <a:endParaRPr lang="en-US" altLang="zh-CN"/>
          </a:p>
        </p:txBody>
      </p:sp>
      <p:sp>
        <p:nvSpPr>
          <p:cNvPr id="13" name="内容占位符 3">
            <a:extLst>
              <a:ext uri="{FF2B5EF4-FFF2-40B4-BE49-F238E27FC236}">
                <a16:creationId xmlns:a16="http://schemas.microsoft.com/office/drawing/2014/main" id="{86A76CB2-BA6F-425C-89C9-20F8639A80E0}"/>
              </a:ext>
            </a:extLst>
          </p:cNvPr>
          <p:cNvSpPr txBox="1">
            <a:spLocks/>
          </p:cNvSpPr>
          <p:nvPr/>
        </p:nvSpPr>
        <p:spPr>
          <a:xfrm>
            <a:off x="539552" y="5679917"/>
            <a:ext cx="8253187" cy="701411"/>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需要关注的是协议的</a:t>
            </a:r>
            <a:r>
              <a:rPr lang="en-US" altLang="zh-CN" sz="2000" b="0" kern="0" dirty="0">
                <a:latin typeface="+mn-lt"/>
                <a:ea typeface="宋体" panose="02010600030101010101" pitchFamily="2" charset="-122"/>
                <a:cs typeface="Tahoma" panose="020B0604030504040204" pitchFamily="34" charset="0"/>
              </a:rPr>
              <a:t>parse</a:t>
            </a:r>
            <a:r>
              <a:rPr lang="zh-CN" altLang="en-US" sz="2000" b="0" kern="0" dirty="0">
                <a:latin typeface="+mn-lt"/>
                <a:ea typeface="宋体" panose="02010600030101010101" pitchFamily="2" charset="-122"/>
                <a:cs typeface="Tahoma" panose="020B0604030504040204" pitchFamily="34" charset="0"/>
              </a:rPr>
              <a:t>函数的编写，</a:t>
            </a:r>
            <a:r>
              <a:rPr lang="en-US" altLang="zh-CN" sz="2000" b="0" kern="0" dirty="0" err="1">
                <a:latin typeface="+mn-lt"/>
                <a:ea typeface="宋体" panose="02010600030101010101" pitchFamily="2" charset="-122"/>
                <a:cs typeface="Tahoma" panose="020B0604030504040204" pitchFamily="34" charset="0"/>
              </a:rPr>
              <a:t>xdp_tutorial</a:t>
            </a:r>
            <a:r>
              <a:rPr lang="zh-CN" altLang="en-US" sz="2000" b="0" kern="0" dirty="0">
                <a:latin typeface="+mn-lt"/>
                <a:ea typeface="宋体" panose="02010600030101010101" pitchFamily="2" charset="-122"/>
                <a:cs typeface="Tahoma" panose="020B0604030504040204" pitchFamily="34" charset="0"/>
              </a:rPr>
              <a:t>提供了一系列</a:t>
            </a:r>
            <a:r>
              <a:rPr lang="en-US" altLang="zh-CN" sz="2000" b="0" kern="0" dirty="0">
                <a:latin typeface="+mn-lt"/>
                <a:ea typeface="宋体" panose="02010600030101010101" pitchFamily="2" charset="-122"/>
                <a:cs typeface="Tahoma" panose="020B0604030504040204" pitchFamily="34" charset="0"/>
              </a:rPr>
              <a:t>parse</a:t>
            </a:r>
            <a:r>
              <a:rPr lang="zh-CN" altLang="en-US" sz="2000" b="0" kern="0" dirty="0">
                <a:latin typeface="+mn-lt"/>
                <a:ea typeface="宋体" panose="02010600030101010101" pitchFamily="2" charset="-122"/>
                <a:cs typeface="Tahoma" panose="020B0604030504040204" pitchFamily="34" charset="0"/>
              </a:rPr>
              <a:t>函数，可以参考：</a:t>
            </a:r>
            <a:r>
              <a:rPr lang="en-US" altLang="zh-CN" sz="2000" b="0" kern="0" dirty="0">
                <a:latin typeface="+mn-lt"/>
                <a:ea typeface="宋体" panose="02010600030101010101" pitchFamily="2" charset="-122"/>
                <a:cs typeface="Tahoma" panose="020B0604030504040204" pitchFamily="34" charset="0"/>
              </a:rPr>
              <a:t>https://github.com/xdp-project/xdp-tutorial/blob/master/common/parsing_helpers.h</a:t>
            </a:r>
            <a:endParaRPr lang="en-US" altLang="zh-CN" sz="2000" kern="0" dirty="0">
              <a:latin typeface="+mn-lt"/>
              <a:ea typeface="宋体" panose="02010600030101010101" pitchFamily="2" charset="-122"/>
              <a:cs typeface="Tahoma" panose="020B0604030504040204" pitchFamily="34" charset="0"/>
            </a:endParaRPr>
          </a:p>
        </p:txBody>
      </p:sp>
      <p:sp>
        <p:nvSpPr>
          <p:cNvPr id="19" name="文本框 18">
            <a:extLst>
              <a:ext uri="{FF2B5EF4-FFF2-40B4-BE49-F238E27FC236}">
                <a16:creationId xmlns:a16="http://schemas.microsoft.com/office/drawing/2014/main" id="{1EDCA32C-E282-4617-859D-AC5196003816}"/>
              </a:ext>
            </a:extLst>
          </p:cNvPr>
          <p:cNvSpPr txBox="1"/>
          <p:nvPr/>
        </p:nvSpPr>
        <p:spPr>
          <a:xfrm>
            <a:off x="445406" y="5150627"/>
            <a:ext cx="7680308" cy="369332"/>
          </a:xfrm>
          <a:prstGeom prst="rect">
            <a:avLst/>
          </a:prstGeom>
          <a:noFill/>
          <a:ln>
            <a:solidFill>
              <a:schemeClr val="tx1"/>
            </a:solidFill>
          </a:ln>
        </p:spPr>
        <p:txBody>
          <a:bodyPr wrap="none" rtlCol="0">
            <a:spAutoFit/>
          </a:bodyPr>
          <a:lstStyle/>
          <a:p>
            <a:r>
              <a:rPr kumimoji="1" lang="zh-CN" altLang="en-US" dirty="0"/>
              <a:t>阻止来自</a:t>
            </a:r>
            <a:r>
              <a:rPr kumimoji="1" lang="en-US" altLang="zh-CN" dirty="0"/>
              <a:t>IP</a:t>
            </a:r>
            <a:r>
              <a:rPr kumimoji="1" lang="zh-CN" altLang="en-US" dirty="0"/>
              <a:t>地址为</a:t>
            </a:r>
            <a:r>
              <a:rPr kumimoji="1" lang="en-US" altLang="zh-CN" dirty="0"/>
              <a:t>208.2.1.20</a:t>
            </a:r>
            <a:r>
              <a:rPr kumimoji="1" lang="zh-CN" altLang="en-US" dirty="0"/>
              <a:t>的全部传入</a:t>
            </a:r>
            <a:r>
              <a:rPr kumimoji="1" lang="en-US" altLang="zh-CN" dirty="0"/>
              <a:t>TCP</a:t>
            </a:r>
            <a:r>
              <a:rPr kumimoji="1" lang="zh-CN" altLang="en-US" dirty="0"/>
              <a:t>流量，使用</a:t>
            </a:r>
            <a:r>
              <a:rPr kumimoji="1" lang="en-US" altLang="zh-CN" dirty="0"/>
              <a:t>XDP</a:t>
            </a:r>
            <a:r>
              <a:rPr kumimoji="1" lang="zh-CN" altLang="en-US" dirty="0"/>
              <a:t>或</a:t>
            </a:r>
            <a:r>
              <a:rPr kumimoji="1" lang="en-US" altLang="zh-CN" dirty="0"/>
              <a:t>TC</a:t>
            </a:r>
            <a:r>
              <a:rPr kumimoji="1" lang="zh-CN" altLang="en-US" dirty="0"/>
              <a:t>均可</a:t>
            </a:r>
          </a:p>
        </p:txBody>
      </p:sp>
      <p:sp>
        <p:nvSpPr>
          <p:cNvPr id="24" name="文本框 23">
            <a:extLst>
              <a:ext uri="{FF2B5EF4-FFF2-40B4-BE49-F238E27FC236}">
                <a16:creationId xmlns:a16="http://schemas.microsoft.com/office/drawing/2014/main" id="{2AAE7547-0897-48B1-AD47-2F42079D41C5}"/>
              </a:ext>
            </a:extLst>
          </p:cNvPr>
          <p:cNvSpPr txBox="1"/>
          <p:nvPr/>
        </p:nvSpPr>
        <p:spPr>
          <a:xfrm>
            <a:off x="445406" y="2053297"/>
            <a:ext cx="8253187" cy="286232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eth_type</a:t>
            </a:r>
            <a:r>
              <a:rPr lang="en-US" altLang="zh-CN" sz="2000" b="0" dirty="0">
                <a:solidFill>
                  <a:srgbClr val="D4D4D4"/>
                </a:solidFill>
                <a:effectLst/>
                <a:latin typeface="Consolas" panose="020B0609020204030204" pitchFamily="49" charset="0"/>
              </a:rPr>
              <a:t> = </a:t>
            </a:r>
            <a:r>
              <a:rPr lang="en-US" altLang="zh-CN" sz="2000" b="0" dirty="0" err="1">
                <a:solidFill>
                  <a:srgbClr val="DCDCAA"/>
                </a:solidFill>
                <a:effectLst/>
                <a:latin typeface="Consolas" panose="020B0609020204030204" pitchFamily="49" charset="0"/>
              </a:rPr>
              <a:t>parse_ethhdr</a:t>
            </a:r>
            <a:r>
              <a:rPr lang="en-US" altLang="zh-CN" sz="2000" b="0" dirty="0">
                <a:solidFill>
                  <a:srgbClr val="D4D4D4"/>
                </a:solidFill>
                <a:effectLst/>
                <a:latin typeface="Consolas" panose="020B0609020204030204" pitchFamily="49" charset="0"/>
              </a:rPr>
              <a:t>(&amp;</a:t>
            </a:r>
            <a:r>
              <a:rPr lang="en-US" altLang="zh-CN" sz="2000" b="0" dirty="0" err="1">
                <a:solidFill>
                  <a:srgbClr val="9CDCFE"/>
                </a:solidFill>
                <a:effectLst/>
                <a:latin typeface="Consolas" panose="020B0609020204030204" pitchFamily="49" charset="0"/>
              </a:rPr>
              <a:t>nh</a:t>
            </a:r>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data_end</a:t>
            </a:r>
            <a:r>
              <a:rPr lang="en-US" altLang="zh-CN" sz="2000" b="0" dirty="0">
                <a:solidFill>
                  <a:srgbClr val="D4D4D4"/>
                </a:solidFill>
                <a:effectLst/>
                <a:latin typeface="Consolas" panose="020B0609020204030204" pitchFamily="49" charset="0"/>
              </a:rPr>
              <a:t>, &amp;</a:t>
            </a:r>
            <a:r>
              <a:rPr lang="en-US" altLang="zh-CN" sz="2000" b="0" dirty="0">
                <a:solidFill>
                  <a:srgbClr val="9CDCFE"/>
                </a:solidFill>
                <a:effectLst/>
                <a:latin typeface="Consolas" panose="020B0609020204030204" pitchFamily="49" charset="0"/>
              </a:rPr>
              <a:t>eth</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a:solidFill>
                  <a:srgbClr val="C586C0"/>
                </a:solidFill>
                <a:effectLst/>
                <a:latin typeface="Consolas" panose="020B0609020204030204" pitchFamily="49" charset="0"/>
              </a:rPr>
              <a:t>if</a:t>
            </a:r>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eth_type</a:t>
            </a:r>
            <a:r>
              <a:rPr lang="en-US" altLang="zh-CN" sz="2000" b="0" dirty="0">
                <a:solidFill>
                  <a:srgbClr val="D4D4D4"/>
                </a:solidFill>
                <a:effectLst/>
                <a:latin typeface="Consolas" panose="020B0609020204030204" pitchFamily="49" charset="0"/>
              </a:rPr>
              <a:t> == </a:t>
            </a:r>
            <a:r>
              <a:rPr lang="en-US" altLang="zh-CN" sz="2000" b="0" dirty="0" err="1">
                <a:solidFill>
                  <a:srgbClr val="DCDCAA"/>
                </a:solidFill>
                <a:effectLst/>
                <a:latin typeface="Consolas" panose="020B0609020204030204" pitchFamily="49" charset="0"/>
              </a:rPr>
              <a:t>bpf_htons</a:t>
            </a:r>
            <a:r>
              <a:rPr lang="en-US" altLang="zh-CN" sz="2000" b="0" dirty="0">
                <a:solidFill>
                  <a:srgbClr val="D4D4D4"/>
                </a:solidFill>
                <a:effectLst/>
                <a:latin typeface="Consolas" panose="020B0609020204030204" pitchFamily="49" charset="0"/>
              </a:rPr>
              <a:t>(ETH_P_IP)){</a:t>
            </a:r>
          </a:p>
          <a:p>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ip_type</a:t>
            </a:r>
            <a:r>
              <a:rPr lang="en-US" altLang="zh-CN" sz="2000" b="0" dirty="0">
                <a:solidFill>
                  <a:srgbClr val="D4D4D4"/>
                </a:solidFill>
                <a:effectLst/>
                <a:latin typeface="Consolas" panose="020B0609020204030204" pitchFamily="49" charset="0"/>
              </a:rPr>
              <a:t> = </a:t>
            </a:r>
            <a:r>
              <a:rPr lang="en-US" altLang="zh-CN" sz="2000" b="0" dirty="0" err="1">
                <a:solidFill>
                  <a:srgbClr val="DCDCAA"/>
                </a:solidFill>
                <a:effectLst/>
                <a:latin typeface="Consolas" panose="020B0609020204030204" pitchFamily="49" charset="0"/>
              </a:rPr>
              <a:t>parse_iphdr</a:t>
            </a:r>
            <a:r>
              <a:rPr lang="en-US" altLang="zh-CN" sz="2000" b="0" dirty="0">
                <a:solidFill>
                  <a:srgbClr val="D4D4D4"/>
                </a:solidFill>
                <a:effectLst/>
                <a:latin typeface="Consolas" panose="020B0609020204030204" pitchFamily="49" charset="0"/>
              </a:rPr>
              <a:t>(&amp;</a:t>
            </a:r>
            <a:r>
              <a:rPr lang="en-US" altLang="zh-CN" sz="2000" b="0" dirty="0" err="1">
                <a:solidFill>
                  <a:srgbClr val="D4D4D4"/>
                </a:solidFill>
                <a:effectLst/>
                <a:latin typeface="Consolas" panose="020B0609020204030204" pitchFamily="49" charset="0"/>
              </a:rPr>
              <a:t>nh</a:t>
            </a:r>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data_end</a:t>
            </a:r>
            <a:r>
              <a:rPr lang="en-US" altLang="zh-CN" sz="2000" b="0" dirty="0">
                <a:solidFill>
                  <a:srgbClr val="D4D4D4"/>
                </a:solidFill>
                <a:effectLst/>
                <a:latin typeface="Consolas" panose="020B0609020204030204" pitchFamily="49" charset="0"/>
              </a:rPr>
              <a:t>, &amp;</a:t>
            </a:r>
            <a:r>
              <a:rPr lang="en-US" altLang="zh-CN" sz="2000" b="0" dirty="0" err="1">
                <a:solidFill>
                  <a:srgbClr val="D4D4D4"/>
                </a:solidFill>
                <a:effectLst/>
                <a:latin typeface="Consolas" panose="020B0609020204030204" pitchFamily="49" charset="0"/>
              </a:rPr>
              <a:t>iphdr</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a:solidFill>
                  <a:srgbClr val="C586C0"/>
                </a:solidFill>
                <a:effectLst/>
                <a:latin typeface="Consolas" panose="020B0609020204030204" pitchFamily="49" charset="0"/>
              </a:rPr>
              <a:t>if</a:t>
            </a:r>
            <a:r>
              <a:rPr lang="en-US" altLang="zh-CN" sz="2000" b="0" dirty="0">
                <a:solidFill>
                  <a:srgbClr val="D4D4D4"/>
                </a:solidFill>
                <a:effectLst/>
                <a:latin typeface="Consolas" panose="020B0609020204030204" pitchFamily="49" charset="0"/>
              </a:rPr>
              <a:t> (</a:t>
            </a:r>
            <a:r>
              <a:rPr lang="en-US" altLang="zh-CN" sz="2000" b="0" dirty="0" err="1">
                <a:solidFill>
                  <a:srgbClr val="D4D4D4"/>
                </a:solidFill>
                <a:effectLst/>
                <a:latin typeface="Consolas" panose="020B0609020204030204" pitchFamily="49" charset="0"/>
              </a:rPr>
              <a:t>ip_type</a:t>
            </a:r>
            <a:r>
              <a:rPr lang="en-US" altLang="zh-CN" sz="2000" b="0" dirty="0">
                <a:solidFill>
                  <a:srgbClr val="D4D4D4"/>
                </a:solidFill>
                <a:effectLst/>
                <a:latin typeface="Consolas" panose="020B0609020204030204" pitchFamily="49" charset="0"/>
              </a:rPr>
              <a:t> == IPPROTO_TCP){</a:t>
            </a:r>
          </a:p>
          <a:p>
            <a:r>
              <a:rPr lang="en-US" altLang="zh-CN" sz="2000" b="0" dirty="0">
                <a:solidFill>
                  <a:srgbClr val="D4D4D4"/>
                </a:solidFill>
                <a:effectLst/>
                <a:latin typeface="Consolas" panose="020B0609020204030204" pitchFamily="49" charset="0"/>
              </a:rPr>
              <a:t>            </a:t>
            </a:r>
            <a:r>
              <a:rPr lang="en-US" altLang="zh-CN" sz="2000" b="0" dirty="0">
                <a:solidFill>
                  <a:srgbClr val="C586C0"/>
                </a:solidFill>
                <a:effectLst/>
                <a:latin typeface="Consolas" panose="020B0609020204030204" pitchFamily="49" charset="0"/>
              </a:rPr>
              <a:t>if</a:t>
            </a:r>
            <a:r>
              <a:rPr lang="en-US" altLang="zh-CN" sz="2000" b="0" dirty="0">
                <a:solidFill>
                  <a:srgbClr val="D4D4D4"/>
                </a:solidFill>
                <a:effectLst/>
                <a:latin typeface="Consolas" panose="020B0609020204030204" pitchFamily="49" charset="0"/>
              </a:rPr>
              <a:t> (</a:t>
            </a:r>
            <a:r>
              <a:rPr lang="en-US" altLang="zh-CN" sz="2000" b="0" dirty="0" err="1">
                <a:solidFill>
                  <a:srgbClr val="9CDCFE"/>
                </a:solidFill>
                <a:effectLst/>
                <a:latin typeface="Consolas" panose="020B0609020204030204" pitchFamily="49" charset="0"/>
              </a:rPr>
              <a:t>iphdr</a:t>
            </a:r>
            <a:r>
              <a:rPr lang="en-US" altLang="zh-CN" sz="2000" b="0" dirty="0">
                <a:solidFill>
                  <a:srgbClr val="D4D4D4"/>
                </a:solidFill>
                <a:effectLst/>
                <a:latin typeface="Consolas" panose="020B0609020204030204" pitchFamily="49" charset="0"/>
              </a:rPr>
              <a:t>-&gt;</a:t>
            </a:r>
            <a:r>
              <a:rPr lang="en-US" altLang="zh-CN" sz="2000" b="0" dirty="0" err="1">
                <a:solidFill>
                  <a:srgbClr val="9CDCFE"/>
                </a:solidFill>
                <a:effectLst/>
                <a:latin typeface="Consolas" panose="020B0609020204030204" pitchFamily="49" charset="0"/>
              </a:rPr>
              <a:t>saddr</a:t>
            </a:r>
            <a:r>
              <a:rPr lang="en-US" altLang="zh-CN" sz="2000" b="0" dirty="0">
                <a:solidFill>
                  <a:srgbClr val="D4D4D4"/>
                </a:solidFill>
                <a:effectLst/>
                <a:latin typeface="Consolas" panose="020B0609020204030204" pitchFamily="49" charset="0"/>
              </a:rPr>
              <a:t> == </a:t>
            </a:r>
            <a:r>
              <a:rPr lang="en-US" altLang="zh-CN" sz="2000" b="0" dirty="0">
                <a:solidFill>
                  <a:srgbClr val="B5CEA8"/>
                </a:solidFill>
                <a:effectLst/>
                <a:latin typeface="Consolas" panose="020B0609020204030204" pitchFamily="49" charset="0"/>
              </a:rPr>
              <a:t>0x140102D0</a:t>
            </a:r>
            <a:r>
              <a:rPr lang="en-US" altLang="zh-CN" sz="2000" b="0" dirty="0">
                <a:solidFill>
                  <a:srgbClr val="D4D4D4"/>
                </a:solidFill>
                <a:effectLst/>
                <a:latin typeface="Consolas" panose="020B0609020204030204" pitchFamily="49" charset="0"/>
              </a:rPr>
              <a:t>){</a:t>
            </a:r>
          </a:p>
          <a:p>
            <a:r>
              <a:rPr lang="en-US" altLang="zh-CN" sz="2000" b="0" dirty="0">
                <a:solidFill>
                  <a:srgbClr val="D4D4D4"/>
                </a:solidFill>
                <a:effectLst/>
                <a:latin typeface="Consolas" panose="020B0609020204030204" pitchFamily="49" charset="0"/>
              </a:rPr>
              <a:t>                </a:t>
            </a:r>
            <a:r>
              <a:rPr lang="en-US" altLang="zh-CN" sz="2000" b="0" dirty="0">
                <a:solidFill>
                  <a:srgbClr val="C586C0"/>
                </a:solidFill>
                <a:effectLst/>
                <a:latin typeface="Consolas" panose="020B0609020204030204" pitchFamily="49" charset="0"/>
              </a:rPr>
              <a:t>return</a:t>
            </a:r>
            <a:r>
              <a:rPr lang="en-US" altLang="zh-CN" sz="2000" b="0" dirty="0">
                <a:solidFill>
                  <a:srgbClr val="D4D4D4"/>
                </a:solidFill>
                <a:effectLst/>
                <a:latin typeface="Consolas" panose="020B0609020204030204" pitchFamily="49" charset="0"/>
              </a:rPr>
              <a:t> XDP_DROP;</a:t>
            </a:r>
          </a:p>
          <a:p>
            <a:r>
              <a:rPr lang="en-US" altLang="zh-CN" sz="2000" b="0" dirty="0">
                <a:solidFill>
                  <a:srgbClr val="D4D4D4"/>
                </a:solidFill>
                <a:effectLst/>
                <a:latin typeface="Consolas" panose="020B0609020204030204" pitchFamily="49" charset="0"/>
              </a:rPr>
              <a:t>            }</a:t>
            </a:r>
          </a:p>
          <a:p>
            <a:r>
              <a:rPr lang="en-US" altLang="zh-CN" sz="2000" b="0" dirty="0">
                <a:solidFill>
                  <a:srgbClr val="D4D4D4"/>
                </a:solidFill>
                <a:effectLst/>
                <a:latin typeface="Consolas" panose="020B0609020204030204" pitchFamily="49" charset="0"/>
              </a:rPr>
              <a:t>        }</a:t>
            </a:r>
          </a:p>
          <a:p>
            <a:r>
              <a:rPr lang="en-US" altLang="zh-CN" sz="2000" b="0" dirty="0">
                <a:solidFill>
                  <a:srgbClr val="D4D4D4"/>
                </a:solidFill>
                <a:effectLst/>
                <a:latin typeface="Consolas" panose="020B0609020204030204" pitchFamily="49" charset="0"/>
              </a:rPr>
              <a:t>    }</a:t>
            </a:r>
          </a:p>
        </p:txBody>
      </p:sp>
      <p:cxnSp>
        <p:nvCxnSpPr>
          <p:cNvPr id="26" name="直接箭头连接符 25">
            <a:extLst>
              <a:ext uri="{FF2B5EF4-FFF2-40B4-BE49-F238E27FC236}">
                <a16:creationId xmlns:a16="http://schemas.microsoft.com/office/drawing/2014/main" id="{F5D18676-BFC8-4916-A1A2-F6256F819E65}"/>
              </a:ext>
            </a:extLst>
          </p:cNvPr>
          <p:cNvCxnSpPr/>
          <p:nvPr/>
        </p:nvCxnSpPr>
        <p:spPr bwMode="auto">
          <a:xfrm>
            <a:off x="5826691" y="3645024"/>
            <a:ext cx="0" cy="358555"/>
          </a:xfrm>
          <a:prstGeom prst="straightConnector1">
            <a:avLst/>
          </a:prstGeom>
          <a:solidFill>
            <a:schemeClr val="accent1"/>
          </a:solidFill>
          <a:ln w="254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a:extLst>
              <a:ext uri="{FF2B5EF4-FFF2-40B4-BE49-F238E27FC236}">
                <a16:creationId xmlns:a16="http://schemas.microsoft.com/office/drawing/2014/main" id="{7F28E1F8-8EA0-4646-93C5-3354D03AC0B0}"/>
              </a:ext>
            </a:extLst>
          </p:cNvPr>
          <p:cNvSpPr txBox="1"/>
          <p:nvPr/>
        </p:nvSpPr>
        <p:spPr>
          <a:xfrm>
            <a:off x="5058755" y="3963482"/>
            <a:ext cx="3257657" cy="707886"/>
          </a:xfrm>
          <a:prstGeom prst="rect">
            <a:avLst/>
          </a:prstGeom>
          <a:noFill/>
        </p:spPr>
        <p:txBody>
          <a:bodyPr wrap="square" rtlCol="0">
            <a:spAutoFit/>
          </a:bodyPr>
          <a:lstStyle/>
          <a:p>
            <a:r>
              <a:rPr kumimoji="1" lang="zh-CN" altLang="en-US" sz="2000" dirty="0">
                <a:solidFill>
                  <a:srgbClr val="FF0000"/>
                </a:solidFill>
                <a:latin typeface="SimHei" panose="02010609060101010101" pitchFamily="49" charset="-122"/>
                <a:ea typeface="SimHei" panose="02010609060101010101" pitchFamily="49" charset="-122"/>
              </a:rPr>
              <a:t>大端顺序（</a:t>
            </a:r>
            <a:r>
              <a:rPr kumimoji="1" lang="en-US" altLang="zh-CN" sz="2000" dirty="0">
                <a:solidFill>
                  <a:srgbClr val="FF0000"/>
                </a:solidFill>
                <a:latin typeface="SimHei" panose="02010609060101010101" pitchFamily="49" charset="-122"/>
                <a:ea typeface="SimHei" panose="02010609060101010101" pitchFamily="49" charset="-122"/>
              </a:rPr>
              <a:t>Big endian</a:t>
            </a:r>
            <a:r>
              <a:rPr kumimoji="1" lang="zh-CN" altLang="en-US" sz="2000" dirty="0">
                <a:solidFill>
                  <a:srgbClr val="FF0000"/>
                </a:solidFill>
                <a:latin typeface="SimHei" panose="02010609060101010101" pitchFamily="49" charset="-122"/>
                <a:ea typeface="SimHei" panose="02010609060101010101" pitchFamily="49" charset="-122"/>
              </a:rPr>
              <a:t>）的</a:t>
            </a:r>
            <a:r>
              <a:rPr kumimoji="1" lang="en-US" altLang="zh-CN" sz="2000" dirty="0">
                <a:solidFill>
                  <a:srgbClr val="FF0000"/>
                </a:solidFill>
                <a:latin typeface="SimHei" panose="02010609060101010101" pitchFamily="49" charset="-122"/>
                <a:ea typeface="SimHei" panose="02010609060101010101" pitchFamily="49" charset="-122"/>
              </a:rPr>
              <a:t>16</a:t>
            </a:r>
            <a:r>
              <a:rPr kumimoji="1" lang="zh-CN" altLang="en-US" sz="2000" dirty="0">
                <a:solidFill>
                  <a:srgbClr val="FF0000"/>
                </a:solidFill>
                <a:latin typeface="SimHei" panose="02010609060101010101" pitchFamily="49" charset="-122"/>
                <a:ea typeface="SimHei" panose="02010609060101010101" pitchFamily="49" charset="-122"/>
              </a:rPr>
              <a:t>进制</a:t>
            </a:r>
            <a:r>
              <a:rPr kumimoji="1" lang="en-US" altLang="zh-CN" sz="2000" dirty="0">
                <a:solidFill>
                  <a:srgbClr val="FF0000"/>
                </a:solidFill>
                <a:latin typeface="SimHei" panose="02010609060101010101" pitchFamily="49" charset="-122"/>
                <a:ea typeface="SimHei" panose="02010609060101010101" pitchFamily="49" charset="-122"/>
              </a:rPr>
              <a:t>IP</a:t>
            </a:r>
            <a:r>
              <a:rPr kumimoji="1" lang="zh-CN" altLang="en-US" sz="2000" dirty="0">
                <a:solidFill>
                  <a:srgbClr val="FF0000"/>
                </a:solidFill>
                <a:latin typeface="SimHei" panose="02010609060101010101" pitchFamily="49" charset="-122"/>
                <a:ea typeface="SimHei" panose="02010609060101010101" pitchFamily="49" charset="-122"/>
              </a:rPr>
              <a:t>地址</a:t>
            </a:r>
            <a:endParaRPr kumimoji="1" lang="en-US" altLang="zh-CN" sz="2000" dirty="0">
              <a:solidFill>
                <a:srgbClr val="FF0000"/>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07864211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9">
            <a:extLst>
              <a:ext uri="{FF2B5EF4-FFF2-40B4-BE49-F238E27FC236}">
                <a16:creationId xmlns:a16="http://schemas.microsoft.com/office/drawing/2014/main" id="{368B03A6-4800-A27A-CE59-37593CF25181}"/>
              </a:ext>
            </a:extLst>
          </p:cNvPr>
          <p:cNvSpPr txBox="1">
            <a:spLocks noChangeArrowheads="1"/>
          </p:cNvSpPr>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lang="en-US" altLang="zh-CN" kern="0" dirty="0">
                <a:latin typeface="Arial" panose="020B0604020202020204" pitchFamily="34" charset="0"/>
                <a:cs typeface="Arial" panose="020B0604020202020204" pitchFamily="34" charset="0"/>
              </a:rPr>
              <a:t>eBPF</a:t>
            </a:r>
            <a:r>
              <a:rPr lang="zh-CN" altLang="en-US" kern="0" dirty="0"/>
              <a:t>与网络包处理</a:t>
            </a:r>
          </a:p>
        </p:txBody>
      </p:sp>
      <p:sp>
        <p:nvSpPr>
          <p:cNvPr id="12" name="文本框 11">
            <a:extLst>
              <a:ext uri="{FF2B5EF4-FFF2-40B4-BE49-F238E27FC236}">
                <a16:creationId xmlns:a16="http://schemas.microsoft.com/office/drawing/2014/main" id="{58126A9F-9AB0-8A11-09DD-993DAFC378FC}"/>
              </a:ext>
            </a:extLst>
          </p:cNvPr>
          <p:cNvSpPr txBox="1"/>
          <p:nvPr/>
        </p:nvSpPr>
        <p:spPr>
          <a:xfrm>
            <a:off x="539552" y="1581556"/>
            <a:ext cx="5328592" cy="461665"/>
          </a:xfrm>
          <a:prstGeom prst="rect">
            <a:avLst/>
          </a:prstGeom>
          <a:noFill/>
        </p:spPr>
        <p:txBody>
          <a:bodyPr wrap="square" rtlCol="0">
            <a:spAutoFit/>
          </a:bodyPr>
          <a:lstStyle/>
          <a:p>
            <a:r>
              <a:rPr kumimoji="1" lang="zh-CN" altLang="en-US" sz="2400" dirty="0">
                <a:latin typeface="SimHei" panose="02010609060101010101" pitchFamily="49" charset="-122"/>
                <a:ea typeface="SimHei" panose="02010609060101010101" pitchFamily="49" charset="-122"/>
              </a:rPr>
              <a:t>小结</a:t>
            </a:r>
          </a:p>
        </p:txBody>
      </p:sp>
      <p:sp>
        <p:nvSpPr>
          <p:cNvPr id="2" name="灯片编号占位符 1">
            <a:extLst>
              <a:ext uri="{FF2B5EF4-FFF2-40B4-BE49-F238E27FC236}">
                <a16:creationId xmlns:a16="http://schemas.microsoft.com/office/drawing/2014/main" id="{E72B2348-5E26-443D-D8B2-54A4008AACDA}"/>
              </a:ext>
            </a:extLst>
          </p:cNvPr>
          <p:cNvSpPr>
            <a:spLocks noGrp="1"/>
          </p:cNvSpPr>
          <p:nvPr>
            <p:ph type="sldNum" sz="quarter" idx="12"/>
          </p:nvPr>
        </p:nvSpPr>
        <p:spPr/>
        <p:txBody>
          <a:bodyPr/>
          <a:lstStyle/>
          <a:p>
            <a:pPr>
              <a:defRPr/>
            </a:pPr>
            <a:fld id="{2BE9E919-A463-264A-AD28-C5A0DC5B5896}" type="slidenum">
              <a:rPr lang="en-US" altLang="zh-CN" smtClean="0"/>
              <a:pPr>
                <a:defRPr/>
              </a:pPr>
              <a:t>99</a:t>
            </a:fld>
            <a:endParaRPr lang="en-US" altLang="zh-CN"/>
          </a:p>
        </p:txBody>
      </p:sp>
      <p:sp>
        <p:nvSpPr>
          <p:cNvPr id="6" name="内容占位符 3">
            <a:extLst>
              <a:ext uri="{FF2B5EF4-FFF2-40B4-BE49-F238E27FC236}">
                <a16:creationId xmlns:a16="http://schemas.microsoft.com/office/drawing/2014/main" id="{B459E292-DC2E-4D9F-B41A-8DF4388E1A9A}"/>
              </a:ext>
            </a:extLst>
          </p:cNvPr>
          <p:cNvSpPr txBox="1">
            <a:spLocks/>
          </p:cNvSpPr>
          <p:nvPr/>
        </p:nvSpPr>
        <p:spPr>
          <a:xfrm>
            <a:off x="539552" y="2132856"/>
            <a:ext cx="8253187" cy="4320480"/>
          </a:xfrm>
          <a:prstGeom prst="rect">
            <a:avLst/>
          </a:prstGeom>
        </p:spPr>
        <p:txBody>
          <a:bodyPr/>
          <a:lst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r>
              <a:rPr lang="zh-CN" altLang="en-US" sz="2000" b="0" kern="0" dirty="0">
                <a:latin typeface="+mn-lt"/>
                <a:ea typeface="宋体" panose="02010600030101010101" pitchFamily="2" charset="-122"/>
                <a:cs typeface="Tahoma" panose="020B0604030504040204" pitchFamily="34" charset="0"/>
              </a:rPr>
              <a:t>本章节介绍了</a:t>
            </a:r>
            <a:r>
              <a:rPr lang="en-US" altLang="zh-CN" sz="2000" b="0" kern="0" dirty="0" err="1">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的网络包处理功能，以及</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与</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的基本信息</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同时，也介绍了如何在</a:t>
            </a:r>
            <a:r>
              <a:rPr lang="en-US" altLang="zh-CN" sz="2000" b="0" kern="0" dirty="0">
                <a:latin typeface="+mn-lt"/>
                <a:ea typeface="宋体" panose="02010600030101010101" pitchFamily="2" charset="-122"/>
                <a:cs typeface="Tahoma" panose="020B0604030504040204" pitchFamily="34" charset="0"/>
              </a:rPr>
              <a:t>XDP</a:t>
            </a:r>
            <a:r>
              <a:rPr lang="zh-CN" altLang="en-US" sz="2000" b="0" kern="0" dirty="0">
                <a:latin typeface="+mn-lt"/>
                <a:ea typeface="宋体" panose="02010600030101010101" pitchFamily="2" charset="-122"/>
                <a:cs typeface="Tahoma" panose="020B0604030504040204" pitchFamily="34" charset="0"/>
              </a:rPr>
              <a:t>与</a:t>
            </a:r>
            <a:r>
              <a:rPr lang="en-US" altLang="zh-CN" sz="2000" b="0" kern="0" dirty="0">
                <a:latin typeface="+mn-lt"/>
                <a:ea typeface="宋体" panose="02010600030101010101" pitchFamily="2" charset="-122"/>
                <a:cs typeface="Tahoma" panose="020B0604030504040204" pitchFamily="34" charset="0"/>
              </a:rPr>
              <a:t>TC</a:t>
            </a:r>
            <a:r>
              <a:rPr lang="zh-CN" altLang="en-US" sz="2000" b="0" kern="0" dirty="0">
                <a:latin typeface="+mn-lt"/>
                <a:ea typeface="宋体" panose="02010600030101010101" pitchFamily="2" charset="-122"/>
                <a:cs typeface="Tahoma" panose="020B0604030504040204" pitchFamily="34" charset="0"/>
              </a:rPr>
              <a:t>的帮助下具体编写</a:t>
            </a:r>
            <a:r>
              <a:rPr lang="en-US" altLang="zh-CN" sz="2000" b="0" kern="0" dirty="0" err="1">
                <a:latin typeface="+mn-lt"/>
                <a:ea typeface="宋体" panose="02010600030101010101" pitchFamily="2" charset="-122"/>
                <a:cs typeface="Tahoma" panose="020B0604030504040204" pitchFamily="34" charset="0"/>
              </a:rPr>
              <a:t>eBPF</a:t>
            </a:r>
            <a:r>
              <a:rPr lang="zh-CN" altLang="en-US" sz="2000" b="0" kern="0" dirty="0">
                <a:latin typeface="+mn-lt"/>
                <a:ea typeface="宋体" panose="02010600030101010101" pitchFamily="2" charset="-122"/>
                <a:cs typeface="Tahoma" panose="020B0604030504040204" pitchFamily="34" charset="0"/>
              </a:rPr>
              <a:t>网络包处理程序并加载到网络接口中</a:t>
            </a:r>
            <a:endParaRPr lang="en-US" altLang="zh-CN" sz="2000" b="0" kern="0" dirty="0">
              <a:latin typeface="+mn-lt"/>
              <a:ea typeface="宋体" panose="02010600030101010101" pitchFamily="2" charset="-122"/>
              <a:cs typeface="Tahoma" panose="020B0604030504040204" pitchFamily="34" charset="0"/>
            </a:endParaRPr>
          </a:p>
          <a:p>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参考链接：</a:t>
            </a:r>
            <a:endParaRPr lang="en-US" altLang="zh-CN" sz="2000" b="0" kern="0" dirty="0">
              <a:latin typeface="+mn-lt"/>
              <a:ea typeface="宋体" panose="02010600030101010101" pitchFamily="2" charset="-122"/>
              <a:cs typeface="Tahoma" panose="020B0604030504040204" pitchFamily="34" charset="0"/>
            </a:endParaRPr>
          </a:p>
          <a:p>
            <a:r>
              <a:rPr lang="zh-CN" altLang="en-US" sz="2000" b="0" kern="0" dirty="0">
                <a:latin typeface="+mn-lt"/>
                <a:ea typeface="宋体" panose="02010600030101010101" pitchFamily="2" charset="-122"/>
                <a:cs typeface="Tahoma" panose="020B0604030504040204" pitchFamily="34" charset="0"/>
              </a:rPr>
              <a:t>深入理解 </a:t>
            </a:r>
            <a:r>
              <a:rPr lang="en-US" altLang="zh-CN" sz="2000" b="0" kern="0" dirty="0" err="1">
                <a:latin typeface="+mn-lt"/>
                <a:ea typeface="宋体" panose="02010600030101010101" pitchFamily="2" charset="-122"/>
                <a:cs typeface="Tahoma" panose="020B0604030504040204" pitchFamily="34" charset="0"/>
              </a:rPr>
              <a:t>tc</a:t>
            </a:r>
            <a:r>
              <a:rPr lang="en-US" altLang="zh-CN" sz="2000" b="0" kern="0" dirty="0">
                <a:latin typeface="+mn-lt"/>
                <a:ea typeface="宋体" panose="02010600030101010101" pitchFamily="2" charset="-122"/>
                <a:cs typeface="Tahoma" panose="020B0604030504040204" pitchFamily="34" charset="0"/>
              </a:rPr>
              <a:t> ebpf </a:t>
            </a:r>
            <a:r>
              <a:rPr lang="zh-CN" altLang="en-US" sz="2000" b="0" kern="0" dirty="0">
                <a:latin typeface="+mn-lt"/>
                <a:ea typeface="宋体" panose="02010600030101010101" pitchFamily="2" charset="-122"/>
                <a:cs typeface="Tahoma" panose="020B0604030504040204" pitchFamily="34" charset="0"/>
              </a:rPr>
              <a:t>的 </a:t>
            </a:r>
            <a:r>
              <a:rPr lang="en-US" altLang="zh-CN" sz="2000" b="0" kern="0" dirty="0">
                <a:latin typeface="+mn-lt"/>
                <a:ea typeface="宋体" panose="02010600030101010101" pitchFamily="2" charset="-122"/>
                <a:cs typeface="Tahoma" panose="020B0604030504040204" pitchFamily="34" charset="0"/>
              </a:rPr>
              <a:t>direct-action (da) </a:t>
            </a:r>
            <a:r>
              <a:rPr lang="zh-CN" altLang="en-US" sz="2000" b="0" kern="0" dirty="0">
                <a:latin typeface="+mn-lt"/>
                <a:ea typeface="宋体" panose="02010600030101010101" pitchFamily="2" charset="-122"/>
                <a:cs typeface="Tahoma" panose="020B0604030504040204" pitchFamily="34" charset="0"/>
              </a:rPr>
              <a:t>模式（</a:t>
            </a:r>
            <a:r>
              <a:rPr lang="en-US" altLang="zh-CN" sz="2000" b="0" kern="0" dirty="0">
                <a:latin typeface="+mn-lt"/>
                <a:ea typeface="宋体" panose="02010600030101010101" pitchFamily="2" charset="-122"/>
                <a:cs typeface="Tahoma" panose="020B0604030504040204" pitchFamily="34" charset="0"/>
              </a:rPr>
              <a:t>2020</a:t>
            </a:r>
            <a:r>
              <a:rPr lang="zh-CN" altLang="en-US" sz="2000" b="0" kern="0" dirty="0">
                <a:latin typeface="+mn-lt"/>
                <a:ea typeface="宋体" panose="02010600030101010101" pitchFamily="2" charset="-122"/>
                <a:cs typeface="Tahoma" panose="020B0604030504040204" pitchFamily="34" charset="0"/>
              </a:rPr>
              <a:t>）</a:t>
            </a:r>
            <a:r>
              <a:rPr lang="en-US" altLang="zh-CN" sz="2000" b="0" kern="0" dirty="0">
                <a:latin typeface="+mn-lt"/>
                <a:ea typeface="宋体" panose="02010600030101010101" pitchFamily="2" charset="-122"/>
                <a:cs typeface="Tahoma" panose="020B0604030504040204" pitchFamily="34" charset="0"/>
                <a:hlinkClick r:id="rId3"/>
              </a:rPr>
              <a:t>https://arthurchiao.art/blog/understanding-tc-da-mode-zh/</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Cilium</a:t>
            </a:r>
            <a:r>
              <a:rPr lang="zh-CN" altLang="en-US" sz="2000" b="0" kern="0" dirty="0">
                <a:latin typeface="+mn-lt"/>
                <a:ea typeface="宋体" panose="02010600030101010101" pitchFamily="2" charset="-122"/>
                <a:cs typeface="Tahoma" panose="020B0604030504040204" pitchFamily="34" charset="0"/>
              </a:rPr>
              <a:t>：</a:t>
            </a:r>
            <a:r>
              <a:rPr lang="en-US" altLang="zh-CN" sz="2000" b="0" kern="0" dirty="0">
                <a:latin typeface="+mn-lt"/>
                <a:ea typeface="宋体" panose="02010600030101010101" pitchFamily="2" charset="-122"/>
                <a:cs typeface="Tahoma" panose="020B0604030504040204" pitchFamily="34" charset="0"/>
              </a:rPr>
              <a:t>BPF </a:t>
            </a:r>
            <a:r>
              <a:rPr lang="zh-CN" altLang="en-US" sz="2000" b="0" kern="0" dirty="0">
                <a:latin typeface="+mn-lt"/>
                <a:ea typeface="宋体" panose="02010600030101010101" pitchFamily="2" charset="-122"/>
                <a:cs typeface="Tahoma" panose="020B0604030504040204" pitchFamily="34" charset="0"/>
              </a:rPr>
              <a:t>和 </a:t>
            </a:r>
            <a:r>
              <a:rPr lang="en-US" altLang="zh-CN" sz="2000" b="0" kern="0" dirty="0">
                <a:latin typeface="+mn-lt"/>
                <a:ea typeface="宋体" panose="02010600030101010101" pitchFamily="2" charset="-122"/>
                <a:cs typeface="Tahoma" panose="020B0604030504040204" pitchFamily="34" charset="0"/>
              </a:rPr>
              <a:t>XDP </a:t>
            </a:r>
            <a:r>
              <a:rPr lang="zh-CN" altLang="en-US" sz="2000" b="0" kern="0" dirty="0">
                <a:latin typeface="+mn-lt"/>
                <a:ea typeface="宋体" panose="02010600030101010101" pitchFamily="2" charset="-122"/>
                <a:cs typeface="Tahoma" panose="020B0604030504040204" pitchFamily="34" charset="0"/>
              </a:rPr>
              <a:t>参考指南（</a:t>
            </a:r>
            <a:r>
              <a:rPr lang="en-US" altLang="zh-CN" sz="2000" b="0" kern="0" dirty="0">
                <a:latin typeface="+mn-lt"/>
                <a:ea typeface="宋体" panose="02010600030101010101" pitchFamily="2" charset="-122"/>
                <a:cs typeface="Tahoma" panose="020B0604030504040204" pitchFamily="34" charset="0"/>
              </a:rPr>
              <a:t>2021</a:t>
            </a:r>
            <a:r>
              <a:rPr lang="zh-CN" altLang="en-US" sz="2000" b="0" kern="0" dirty="0">
                <a:latin typeface="+mn-lt"/>
                <a:ea typeface="宋体" panose="02010600030101010101" pitchFamily="2" charset="-122"/>
                <a:cs typeface="Tahoma" panose="020B0604030504040204" pitchFamily="34" charset="0"/>
              </a:rPr>
              <a:t>）</a:t>
            </a:r>
            <a:br>
              <a:rPr lang="en-US" altLang="zh-CN" sz="2000" b="0" kern="0" dirty="0">
                <a:latin typeface="+mn-lt"/>
                <a:ea typeface="宋体" panose="02010600030101010101" pitchFamily="2" charset="-122"/>
                <a:cs typeface="Tahoma" panose="020B0604030504040204" pitchFamily="34" charset="0"/>
              </a:rPr>
            </a:br>
            <a:r>
              <a:rPr lang="en-US" altLang="zh-CN" sz="2000" b="0" kern="0" dirty="0">
                <a:latin typeface="+mn-lt"/>
                <a:ea typeface="宋体" panose="02010600030101010101" pitchFamily="2" charset="-122"/>
                <a:cs typeface="Tahoma" panose="020B0604030504040204" pitchFamily="34" charset="0"/>
                <a:hlinkClick r:id="rId4"/>
              </a:rPr>
              <a:t>https://arthurchiao.art/blog/cilium-bpf-xdp-reference-guide-zh/</a:t>
            </a:r>
            <a:endParaRPr lang="en-US" altLang="zh-CN" sz="2000" b="0" kern="0" dirty="0">
              <a:latin typeface="+mn-lt"/>
              <a:ea typeface="宋体" panose="02010600030101010101" pitchFamily="2" charset="-122"/>
              <a:cs typeface="Tahoma" panose="020B0604030504040204" pitchFamily="34" charset="0"/>
            </a:endParaRPr>
          </a:p>
          <a:p>
            <a:r>
              <a:rPr lang="en-US" altLang="zh-CN" sz="2000" b="0" kern="0" dirty="0">
                <a:latin typeface="+mn-lt"/>
                <a:ea typeface="宋体" panose="02010600030101010101" pitchFamily="2" charset="-122"/>
                <a:cs typeface="Tahoma" panose="020B0604030504040204" pitchFamily="34" charset="0"/>
              </a:rPr>
              <a:t>XDP Tutorial </a:t>
            </a:r>
            <a:br>
              <a:rPr lang="en-US" altLang="zh-CN" sz="2000" b="0" kern="0" dirty="0">
                <a:latin typeface="+mn-lt"/>
                <a:ea typeface="宋体" panose="02010600030101010101" pitchFamily="2" charset="-122"/>
                <a:cs typeface="Tahoma" panose="020B0604030504040204" pitchFamily="34" charset="0"/>
              </a:rPr>
            </a:br>
            <a:r>
              <a:rPr lang="en-US" altLang="zh-CN" sz="2000" b="0" kern="0" dirty="0">
                <a:latin typeface="+mn-lt"/>
                <a:ea typeface="宋体" panose="02010600030101010101" pitchFamily="2" charset="-122"/>
                <a:cs typeface="Tahoma" panose="020B0604030504040204" pitchFamily="34" charset="0"/>
                <a:hlinkClick r:id="rId5"/>
              </a:rPr>
              <a:t>https://github.com/xdp-project/xdp-tutorial</a:t>
            </a:r>
            <a:endParaRPr lang="en-US" altLang="zh-CN" sz="2000" b="0" kern="0" dirty="0">
              <a:latin typeface="+mn-lt"/>
              <a:ea typeface="宋体" panose="02010600030101010101" pitchFamily="2" charset="-122"/>
              <a:cs typeface="Tahoma" panose="020B0604030504040204" pitchFamily="34" charset="0"/>
            </a:endParaRPr>
          </a:p>
          <a:p>
            <a:endParaRPr lang="en-US" altLang="zh-CN" sz="2000" kern="0" dirty="0">
              <a:latin typeface="+mn-lt"/>
              <a:ea typeface="宋体" panose="02010600030101010101" pitchFamily="2" charset="-122"/>
              <a:cs typeface="Tahoma" panose="020B0604030504040204" pitchFamily="34" charset="0"/>
            </a:endParaRPr>
          </a:p>
        </p:txBody>
      </p:sp>
    </p:spTree>
    <p:extLst>
      <p:ext uri="{BB962C8B-B14F-4D97-AF65-F5344CB8AC3E}">
        <p14:creationId xmlns:p14="http://schemas.microsoft.com/office/powerpoint/2010/main" val="987886599"/>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34791</TotalTime>
  <Words>11305</Words>
  <Application>Microsoft Macintosh PowerPoint</Application>
  <PresentationFormat>全屏显示(4:3)</PresentationFormat>
  <Paragraphs>1550</Paragraphs>
  <Slides>121</Slides>
  <Notes>121</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121</vt:i4>
      </vt:variant>
    </vt:vector>
  </HeadingPairs>
  <TitlesOfParts>
    <vt:vector size="138" baseType="lpstr">
      <vt:lpstr>-apple-system</vt:lpstr>
      <vt:lpstr>-apple-system-font</vt:lpstr>
      <vt:lpstr>黑体</vt:lpstr>
      <vt:lpstr>黑体</vt:lpstr>
      <vt:lpstr>宋体</vt:lpstr>
      <vt:lpstr>Heiti SC Light</vt:lpstr>
      <vt:lpstr>system-ui</vt:lpstr>
      <vt:lpstr>Arial</vt:lpstr>
      <vt:lpstr>Calibri</vt:lpstr>
      <vt:lpstr>Consolas</vt:lpstr>
      <vt:lpstr>Courier</vt:lpstr>
      <vt:lpstr>PT Serif</vt:lpstr>
      <vt:lpstr>Tahoma</vt:lpstr>
      <vt:lpstr>Times New Roman</vt:lpstr>
      <vt:lpstr>Wingdings</vt:lpstr>
      <vt:lpstr>Blends</vt:lpstr>
      <vt:lpstr>2_Blends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Chap01</dc:title>
  <dc:creator>rxiong</dc:creator>
  <cp:lastModifiedBy>章啸虎</cp:lastModifiedBy>
  <cp:revision>665</cp:revision>
  <cp:lastPrinted>2018-03-06T11:11:22Z</cp:lastPrinted>
  <dcterms:created xsi:type="dcterms:W3CDTF">2017-02-09T07:29:53Z</dcterms:created>
  <dcterms:modified xsi:type="dcterms:W3CDTF">2023-02-15T10:27:21Z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